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20"/>
  </p:notesMasterIdLst>
  <p:sldIdLst>
    <p:sldId id="256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308" r:id="rId10"/>
    <p:sldId id="264" r:id="rId11"/>
    <p:sldId id="301" r:id="rId12"/>
    <p:sldId id="303" r:id="rId13"/>
    <p:sldId id="265" r:id="rId14"/>
    <p:sldId id="304" r:id="rId15"/>
    <p:sldId id="306" r:id="rId16"/>
    <p:sldId id="311" r:id="rId17"/>
    <p:sldId id="309" r:id="rId18"/>
    <p:sldId id="29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F0FC12-5D7E-45E9-B2EC-1347D9AB4CE0}" v="2" dt="2026-04-01T08:01:28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vana Matan" userId="0c91b77e-fcb3-40a3-9eee-6bc7be523beb" providerId="ADAL" clId="{C0356101-6093-4AAE-9AE5-43C63D60C2F1}"/>
    <pc:docChg chg="undo custSel addSld delSld modSld sldOrd">
      <pc:chgData name="Ivana Matan" userId="0c91b77e-fcb3-40a3-9eee-6bc7be523beb" providerId="ADAL" clId="{C0356101-6093-4AAE-9AE5-43C63D60C2F1}" dt="2026-04-01T08:31:49.852" v="7228" actId="20577"/>
      <pc:docMkLst>
        <pc:docMk/>
      </pc:docMkLst>
      <pc:sldChg chg="modSp mod">
        <pc:chgData name="Ivana Matan" userId="0c91b77e-fcb3-40a3-9eee-6bc7be523beb" providerId="ADAL" clId="{C0356101-6093-4AAE-9AE5-43C63D60C2F1}" dt="2026-03-25T12:09:58.676" v="5950" actId="121"/>
        <pc:sldMkLst>
          <pc:docMk/>
          <pc:sldMk cId="385089077" sldId="256"/>
        </pc:sldMkLst>
        <pc:spChg chg="mod">
          <ac:chgData name="Ivana Matan" userId="0c91b77e-fcb3-40a3-9eee-6bc7be523beb" providerId="ADAL" clId="{C0356101-6093-4AAE-9AE5-43C63D60C2F1}" dt="2026-03-25T12:09:58.676" v="5950" actId="121"/>
          <ac:spMkLst>
            <pc:docMk/>
            <pc:sldMk cId="385089077" sldId="256"/>
            <ac:spMk id="2" creationId="{DE002934-4781-935E-34A4-A33C528580F9}"/>
          </ac:spMkLst>
        </pc:spChg>
      </pc:sldChg>
      <pc:sldChg chg="modSp mod">
        <pc:chgData name="Ivana Matan" userId="0c91b77e-fcb3-40a3-9eee-6bc7be523beb" providerId="ADAL" clId="{C0356101-6093-4AAE-9AE5-43C63D60C2F1}" dt="2026-03-25T12:42:08.493" v="5996" actId="27636"/>
        <pc:sldMkLst>
          <pc:docMk/>
          <pc:sldMk cId="2092300399" sldId="257"/>
        </pc:sldMkLst>
        <pc:spChg chg="mod">
          <ac:chgData name="Ivana Matan" userId="0c91b77e-fcb3-40a3-9eee-6bc7be523beb" providerId="ADAL" clId="{C0356101-6093-4AAE-9AE5-43C63D60C2F1}" dt="2026-03-25T12:42:08.493" v="5996" actId="27636"/>
          <ac:spMkLst>
            <pc:docMk/>
            <pc:sldMk cId="2092300399" sldId="257"/>
            <ac:spMk id="3" creationId="{7CA35EE8-F3A2-E967-EC35-E9E86D547BF8}"/>
          </ac:spMkLst>
        </pc:spChg>
      </pc:sldChg>
      <pc:sldChg chg="modSp mod">
        <pc:chgData name="Ivana Matan" userId="0c91b77e-fcb3-40a3-9eee-6bc7be523beb" providerId="ADAL" clId="{C0356101-6093-4AAE-9AE5-43C63D60C2F1}" dt="2026-03-25T08:58:47.214" v="1800" actId="207"/>
        <pc:sldMkLst>
          <pc:docMk/>
          <pc:sldMk cId="117578309" sldId="258"/>
        </pc:sldMkLst>
        <pc:spChg chg="mod">
          <ac:chgData name="Ivana Matan" userId="0c91b77e-fcb3-40a3-9eee-6bc7be523beb" providerId="ADAL" clId="{C0356101-6093-4AAE-9AE5-43C63D60C2F1}" dt="2026-03-25T08:58:19.244" v="1799" actId="20577"/>
          <ac:spMkLst>
            <pc:docMk/>
            <pc:sldMk cId="117578309" sldId="258"/>
            <ac:spMk id="2" creationId="{33E2F1E7-6E48-D6C9-370C-44085634132A}"/>
          </ac:spMkLst>
        </pc:spChg>
        <pc:graphicFrameChg chg="modGraphic">
          <ac:chgData name="Ivana Matan" userId="0c91b77e-fcb3-40a3-9eee-6bc7be523beb" providerId="ADAL" clId="{C0356101-6093-4AAE-9AE5-43C63D60C2F1}" dt="2026-03-25T08:58:47.214" v="1800" actId="207"/>
          <ac:graphicFrameMkLst>
            <pc:docMk/>
            <pc:sldMk cId="117578309" sldId="258"/>
            <ac:graphicFrameMk id="4" creationId="{565832BC-3F60-2234-8584-484CB62F33F5}"/>
          </ac:graphicFrameMkLst>
        </pc:graphicFrameChg>
      </pc:sldChg>
      <pc:sldChg chg="modSp mod">
        <pc:chgData name="Ivana Matan" userId="0c91b77e-fcb3-40a3-9eee-6bc7be523beb" providerId="ADAL" clId="{C0356101-6093-4AAE-9AE5-43C63D60C2F1}" dt="2026-03-25T08:51:00.842" v="1514" actId="27636"/>
        <pc:sldMkLst>
          <pc:docMk/>
          <pc:sldMk cId="3026939468" sldId="259"/>
        </pc:sldMkLst>
        <pc:spChg chg="mod">
          <ac:chgData name="Ivana Matan" userId="0c91b77e-fcb3-40a3-9eee-6bc7be523beb" providerId="ADAL" clId="{C0356101-6093-4AAE-9AE5-43C63D60C2F1}" dt="2026-03-25T08:50:56.893" v="1512" actId="14100"/>
          <ac:spMkLst>
            <pc:docMk/>
            <pc:sldMk cId="3026939468" sldId="259"/>
            <ac:spMk id="2" creationId="{B0D7053D-BE17-5CB4-F8C9-D912F4092755}"/>
          </ac:spMkLst>
        </pc:spChg>
        <pc:spChg chg="mod">
          <ac:chgData name="Ivana Matan" userId="0c91b77e-fcb3-40a3-9eee-6bc7be523beb" providerId="ADAL" clId="{C0356101-6093-4AAE-9AE5-43C63D60C2F1}" dt="2026-03-25T08:51:00.842" v="1514" actId="27636"/>
          <ac:spMkLst>
            <pc:docMk/>
            <pc:sldMk cId="3026939468" sldId="259"/>
            <ac:spMk id="3" creationId="{27803CC8-C052-ACF5-1624-3713F7CBF0BF}"/>
          </ac:spMkLst>
        </pc:spChg>
      </pc:sldChg>
      <pc:sldChg chg="addSp modSp mod">
        <pc:chgData name="Ivana Matan" userId="0c91b77e-fcb3-40a3-9eee-6bc7be523beb" providerId="ADAL" clId="{C0356101-6093-4AAE-9AE5-43C63D60C2F1}" dt="2026-03-31T07:32:56.939" v="6698" actId="113"/>
        <pc:sldMkLst>
          <pc:docMk/>
          <pc:sldMk cId="1512807886" sldId="260"/>
        </pc:sldMkLst>
        <pc:spChg chg="mod">
          <ac:chgData name="Ivana Matan" userId="0c91b77e-fcb3-40a3-9eee-6bc7be523beb" providerId="ADAL" clId="{C0356101-6093-4AAE-9AE5-43C63D60C2F1}" dt="2026-03-25T08:59:11.415" v="1802" actId="255"/>
          <ac:spMkLst>
            <pc:docMk/>
            <pc:sldMk cId="1512807886" sldId="260"/>
            <ac:spMk id="2" creationId="{2C198243-65C2-98BC-C2D4-0E0CD7526E13}"/>
          </ac:spMkLst>
        </pc:spChg>
        <pc:spChg chg="add mod">
          <ac:chgData name="Ivana Matan" userId="0c91b77e-fcb3-40a3-9eee-6bc7be523beb" providerId="ADAL" clId="{C0356101-6093-4AAE-9AE5-43C63D60C2F1}" dt="2026-03-31T07:32:56.939" v="6698" actId="113"/>
          <ac:spMkLst>
            <pc:docMk/>
            <pc:sldMk cId="1512807886" sldId="260"/>
            <ac:spMk id="3" creationId="{532E7BD4-39EC-A055-5B19-925AB68EB5DF}"/>
          </ac:spMkLst>
        </pc:spChg>
        <pc:graphicFrameChg chg="mod modGraphic">
          <ac:chgData name="Ivana Matan" userId="0c91b77e-fcb3-40a3-9eee-6bc7be523beb" providerId="ADAL" clId="{C0356101-6093-4AAE-9AE5-43C63D60C2F1}" dt="2026-03-31T07:30:39.795" v="6581" actId="14100"/>
          <ac:graphicFrameMkLst>
            <pc:docMk/>
            <pc:sldMk cId="1512807886" sldId="260"/>
            <ac:graphicFrameMk id="4" creationId="{B2CBA8D5-D4C7-178A-5ABF-B11F479F34F7}"/>
          </ac:graphicFrameMkLst>
        </pc:graphicFrameChg>
      </pc:sldChg>
      <pc:sldChg chg="modSp mod">
        <pc:chgData name="Ivana Matan" userId="0c91b77e-fcb3-40a3-9eee-6bc7be523beb" providerId="ADAL" clId="{C0356101-6093-4AAE-9AE5-43C63D60C2F1}" dt="2026-04-01T07:58:07.245" v="6775" actId="20577"/>
        <pc:sldMkLst>
          <pc:docMk/>
          <pc:sldMk cId="4060858138" sldId="261"/>
        </pc:sldMkLst>
        <pc:spChg chg="mod">
          <ac:chgData name="Ivana Matan" userId="0c91b77e-fcb3-40a3-9eee-6bc7be523beb" providerId="ADAL" clId="{C0356101-6093-4AAE-9AE5-43C63D60C2F1}" dt="2026-03-25T09:00:40.473" v="1834" actId="207"/>
          <ac:spMkLst>
            <pc:docMk/>
            <pc:sldMk cId="4060858138" sldId="261"/>
            <ac:spMk id="2" creationId="{69D33F73-81B3-E31D-7F2B-F85C4F76028E}"/>
          </ac:spMkLst>
        </pc:spChg>
        <pc:spChg chg="mod">
          <ac:chgData name="Ivana Matan" userId="0c91b77e-fcb3-40a3-9eee-6bc7be523beb" providerId="ADAL" clId="{C0356101-6093-4AAE-9AE5-43C63D60C2F1}" dt="2026-04-01T07:58:07.245" v="6775" actId="20577"/>
          <ac:spMkLst>
            <pc:docMk/>
            <pc:sldMk cId="4060858138" sldId="261"/>
            <ac:spMk id="3" creationId="{A97EA867-1941-F152-AF9F-0BF2CCC33C3D}"/>
          </ac:spMkLst>
        </pc:spChg>
      </pc:sldChg>
      <pc:sldChg chg="modSp mod">
        <pc:chgData name="Ivana Matan" userId="0c91b77e-fcb3-40a3-9eee-6bc7be523beb" providerId="ADAL" clId="{C0356101-6093-4AAE-9AE5-43C63D60C2F1}" dt="2026-04-01T08:03:37.221" v="6996" actId="207"/>
        <pc:sldMkLst>
          <pc:docMk/>
          <pc:sldMk cId="879657564" sldId="262"/>
        </pc:sldMkLst>
        <pc:spChg chg="mod">
          <ac:chgData name="Ivana Matan" userId="0c91b77e-fcb3-40a3-9eee-6bc7be523beb" providerId="ADAL" clId="{C0356101-6093-4AAE-9AE5-43C63D60C2F1}" dt="2026-04-01T08:00:25.431" v="6950" actId="14100"/>
          <ac:spMkLst>
            <pc:docMk/>
            <pc:sldMk cId="879657564" sldId="262"/>
            <ac:spMk id="2" creationId="{37A5F204-F423-4574-673E-FDA2440D295E}"/>
          </ac:spMkLst>
        </pc:spChg>
        <pc:spChg chg="mod">
          <ac:chgData name="Ivana Matan" userId="0c91b77e-fcb3-40a3-9eee-6bc7be523beb" providerId="ADAL" clId="{C0356101-6093-4AAE-9AE5-43C63D60C2F1}" dt="2026-04-01T08:03:37.221" v="6996" actId="207"/>
          <ac:spMkLst>
            <pc:docMk/>
            <pc:sldMk cId="879657564" sldId="262"/>
            <ac:spMk id="3" creationId="{E268AE4C-B127-F68B-CE26-27F3A7859049}"/>
          </ac:spMkLst>
        </pc:spChg>
      </pc:sldChg>
      <pc:sldChg chg="modSp mod">
        <pc:chgData name="Ivana Matan" userId="0c91b77e-fcb3-40a3-9eee-6bc7be523beb" providerId="ADAL" clId="{C0356101-6093-4AAE-9AE5-43C63D60C2F1}" dt="2026-03-25T14:08:38.346" v="6548" actId="207"/>
        <pc:sldMkLst>
          <pc:docMk/>
          <pc:sldMk cId="3891982805" sldId="263"/>
        </pc:sldMkLst>
        <pc:spChg chg="mod">
          <ac:chgData name="Ivana Matan" userId="0c91b77e-fcb3-40a3-9eee-6bc7be523beb" providerId="ADAL" clId="{C0356101-6093-4AAE-9AE5-43C63D60C2F1}" dt="2026-03-25T14:08:38.346" v="6548" actId="207"/>
          <ac:spMkLst>
            <pc:docMk/>
            <pc:sldMk cId="3891982805" sldId="263"/>
            <ac:spMk id="3" creationId="{24CCB565-8207-B749-087D-9F95FFEC9750}"/>
          </ac:spMkLst>
        </pc:spChg>
      </pc:sldChg>
      <pc:sldChg chg="modSp mod">
        <pc:chgData name="Ivana Matan" userId="0c91b77e-fcb3-40a3-9eee-6bc7be523beb" providerId="ADAL" clId="{C0356101-6093-4AAE-9AE5-43C63D60C2F1}" dt="2026-04-01T08:05:00.781" v="7078" actId="207"/>
        <pc:sldMkLst>
          <pc:docMk/>
          <pc:sldMk cId="2468157014" sldId="264"/>
        </pc:sldMkLst>
        <pc:spChg chg="mod">
          <ac:chgData name="Ivana Matan" userId="0c91b77e-fcb3-40a3-9eee-6bc7be523beb" providerId="ADAL" clId="{C0356101-6093-4AAE-9AE5-43C63D60C2F1}" dt="2026-04-01T08:05:00.781" v="7078" actId="207"/>
          <ac:spMkLst>
            <pc:docMk/>
            <pc:sldMk cId="2468157014" sldId="264"/>
            <ac:spMk id="3" creationId="{20C273F2-D5C5-AF05-F520-D55C89D84EF8}"/>
          </ac:spMkLst>
        </pc:spChg>
      </pc:sldChg>
      <pc:sldChg chg="modSp mod ord">
        <pc:chgData name="Ivana Matan" userId="0c91b77e-fcb3-40a3-9eee-6bc7be523beb" providerId="ADAL" clId="{C0356101-6093-4AAE-9AE5-43C63D60C2F1}" dt="2026-03-25T09:33:40.813" v="3024" actId="313"/>
        <pc:sldMkLst>
          <pc:docMk/>
          <pc:sldMk cId="1129443856" sldId="265"/>
        </pc:sldMkLst>
        <pc:spChg chg="mod">
          <ac:chgData name="Ivana Matan" userId="0c91b77e-fcb3-40a3-9eee-6bc7be523beb" providerId="ADAL" clId="{C0356101-6093-4AAE-9AE5-43C63D60C2F1}" dt="2026-03-25T09:33:40.813" v="3024" actId="313"/>
          <ac:spMkLst>
            <pc:docMk/>
            <pc:sldMk cId="1129443856" sldId="265"/>
            <ac:spMk id="3" creationId="{1780CDFB-E600-3701-F723-B83D2AAA6798}"/>
          </ac:spMkLst>
        </pc:spChg>
      </pc:sldChg>
      <pc:sldChg chg="modSp new mod">
        <pc:chgData name="Ivana Matan" userId="0c91b77e-fcb3-40a3-9eee-6bc7be523beb" providerId="ADAL" clId="{C0356101-6093-4AAE-9AE5-43C63D60C2F1}" dt="2026-04-01T08:07:36.177" v="7155" actId="207"/>
        <pc:sldMkLst>
          <pc:docMk/>
          <pc:sldMk cId="3815506063" sldId="301"/>
        </pc:sldMkLst>
        <pc:spChg chg="mod">
          <ac:chgData name="Ivana Matan" userId="0c91b77e-fcb3-40a3-9eee-6bc7be523beb" providerId="ADAL" clId="{C0356101-6093-4AAE-9AE5-43C63D60C2F1}" dt="2026-03-25T08:36:51.104" v="1181" actId="207"/>
          <ac:spMkLst>
            <pc:docMk/>
            <pc:sldMk cId="3815506063" sldId="301"/>
            <ac:spMk id="2" creationId="{E745CA36-A4B7-90DB-7765-8B7A35F399B8}"/>
          </ac:spMkLst>
        </pc:spChg>
        <pc:spChg chg="mod">
          <ac:chgData name="Ivana Matan" userId="0c91b77e-fcb3-40a3-9eee-6bc7be523beb" providerId="ADAL" clId="{C0356101-6093-4AAE-9AE5-43C63D60C2F1}" dt="2026-04-01T08:07:36.177" v="7155" actId="207"/>
          <ac:spMkLst>
            <pc:docMk/>
            <pc:sldMk cId="3815506063" sldId="301"/>
            <ac:spMk id="3" creationId="{783612EF-F2B1-F80E-F341-48DA266D92ED}"/>
          </ac:spMkLst>
        </pc:spChg>
      </pc:sldChg>
      <pc:sldChg chg="modSp new mod">
        <pc:chgData name="Ivana Matan" userId="0c91b77e-fcb3-40a3-9eee-6bc7be523beb" providerId="ADAL" clId="{C0356101-6093-4AAE-9AE5-43C63D60C2F1}" dt="2026-03-25T12:57:39.672" v="6257" actId="255"/>
        <pc:sldMkLst>
          <pc:docMk/>
          <pc:sldMk cId="2967734888" sldId="303"/>
        </pc:sldMkLst>
        <pc:spChg chg="mod">
          <ac:chgData name="Ivana Matan" userId="0c91b77e-fcb3-40a3-9eee-6bc7be523beb" providerId="ADAL" clId="{C0356101-6093-4AAE-9AE5-43C63D60C2F1}" dt="2026-03-25T09:07:03.409" v="1865" actId="113"/>
          <ac:spMkLst>
            <pc:docMk/>
            <pc:sldMk cId="2967734888" sldId="303"/>
            <ac:spMk id="2" creationId="{4968F31E-5933-5503-4868-01E3771763A9}"/>
          </ac:spMkLst>
        </pc:spChg>
        <pc:spChg chg="mod">
          <ac:chgData name="Ivana Matan" userId="0c91b77e-fcb3-40a3-9eee-6bc7be523beb" providerId="ADAL" clId="{C0356101-6093-4AAE-9AE5-43C63D60C2F1}" dt="2026-03-25T12:57:39.672" v="6257" actId="255"/>
          <ac:spMkLst>
            <pc:docMk/>
            <pc:sldMk cId="2967734888" sldId="303"/>
            <ac:spMk id="3" creationId="{1169B0BD-13C0-F1F7-4424-D252DE86FCCB}"/>
          </ac:spMkLst>
        </pc:spChg>
      </pc:sldChg>
      <pc:sldChg chg="addSp modSp new mod">
        <pc:chgData name="Ivana Matan" userId="0c91b77e-fcb3-40a3-9eee-6bc7be523beb" providerId="ADAL" clId="{C0356101-6093-4AAE-9AE5-43C63D60C2F1}" dt="2026-03-25T12:58:18.331" v="6258" actId="207"/>
        <pc:sldMkLst>
          <pc:docMk/>
          <pc:sldMk cId="110395156" sldId="304"/>
        </pc:sldMkLst>
        <pc:spChg chg="mod">
          <ac:chgData name="Ivana Matan" userId="0c91b77e-fcb3-40a3-9eee-6bc7be523beb" providerId="ADAL" clId="{C0356101-6093-4AAE-9AE5-43C63D60C2F1}" dt="2026-03-25T09:53:03.965" v="3497" actId="207"/>
          <ac:spMkLst>
            <pc:docMk/>
            <pc:sldMk cId="110395156" sldId="304"/>
            <ac:spMk id="2" creationId="{53057736-9C9F-96C2-E228-30E4489D116A}"/>
          </ac:spMkLst>
        </pc:spChg>
        <pc:spChg chg="mod">
          <ac:chgData name="Ivana Matan" userId="0c91b77e-fcb3-40a3-9eee-6bc7be523beb" providerId="ADAL" clId="{C0356101-6093-4AAE-9AE5-43C63D60C2F1}" dt="2026-03-25T12:58:18.331" v="6258" actId="207"/>
          <ac:spMkLst>
            <pc:docMk/>
            <pc:sldMk cId="110395156" sldId="304"/>
            <ac:spMk id="3" creationId="{38C288FA-12BC-28CF-BD37-88D24BA92FD9}"/>
          </ac:spMkLst>
        </pc:spChg>
        <pc:spChg chg="add mod">
          <ac:chgData name="Ivana Matan" userId="0c91b77e-fcb3-40a3-9eee-6bc7be523beb" providerId="ADAL" clId="{C0356101-6093-4AAE-9AE5-43C63D60C2F1}" dt="2026-03-25T11:05:39.168" v="4928" actId="1076"/>
          <ac:spMkLst>
            <pc:docMk/>
            <pc:sldMk cId="110395156" sldId="304"/>
            <ac:spMk id="4" creationId="{A7ED2FAA-35CE-FEB3-B12E-89C0CCB24D99}"/>
          </ac:spMkLst>
        </pc:spChg>
      </pc:sldChg>
      <pc:sldChg chg="addSp modSp new mod">
        <pc:chgData name="Ivana Matan" userId="0c91b77e-fcb3-40a3-9eee-6bc7be523beb" providerId="ADAL" clId="{C0356101-6093-4AAE-9AE5-43C63D60C2F1}" dt="2026-03-25T14:10:32.484" v="6571" actId="14100"/>
        <pc:sldMkLst>
          <pc:docMk/>
          <pc:sldMk cId="4249900871" sldId="306"/>
        </pc:sldMkLst>
        <pc:spChg chg="mod">
          <ac:chgData name="Ivana Matan" userId="0c91b77e-fcb3-40a3-9eee-6bc7be523beb" providerId="ADAL" clId="{C0356101-6093-4AAE-9AE5-43C63D60C2F1}" dt="2026-03-25T14:09:40.321" v="6556" actId="14100"/>
          <ac:spMkLst>
            <pc:docMk/>
            <pc:sldMk cId="4249900871" sldId="306"/>
            <ac:spMk id="2" creationId="{848E2A5B-6756-F84E-3087-D500CE7D4337}"/>
          </ac:spMkLst>
        </pc:spChg>
        <pc:spChg chg="mod">
          <ac:chgData name="Ivana Matan" userId="0c91b77e-fcb3-40a3-9eee-6bc7be523beb" providerId="ADAL" clId="{C0356101-6093-4AAE-9AE5-43C63D60C2F1}" dt="2026-03-25T14:09:48.496" v="6561" actId="14100"/>
          <ac:spMkLst>
            <pc:docMk/>
            <pc:sldMk cId="4249900871" sldId="306"/>
            <ac:spMk id="3" creationId="{5DAD27DA-105C-E62F-943C-DF7CFA785F36}"/>
          </ac:spMkLst>
        </pc:spChg>
        <pc:spChg chg="mod">
          <ac:chgData name="Ivana Matan" userId="0c91b77e-fcb3-40a3-9eee-6bc7be523beb" providerId="ADAL" clId="{C0356101-6093-4AAE-9AE5-43C63D60C2F1}" dt="2026-03-25T14:10:32.484" v="6571" actId="14100"/>
          <ac:spMkLst>
            <pc:docMk/>
            <pc:sldMk cId="4249900871" sldId="306"/>
            <ac:spMk id="4" creationId="{33D236BD-F112-D1F8-79D6-9F219F94BFFC}"/>
          </ac:spMkLst>
        </pc:spChg>
        <pc:spChg chg="mod">
          <ac:chgData name="Ivana Matan" userId="0c91b77e-fcb3-40a3-9eee-6bc7be523beb" providerId="ADAL" clId="{C0356101-6093-4AAE-9AE5-43C63D60C2F1}" dt="2026-03-25T14:09:50.900" v="6562" actId="14100"/>
          <ac:spMkLst>
            <pc:docMk/>
            <pc:sldMk cId="4249900871" sldId="306"/>
            <ac:spMk id="5" creationId="{5AEEB13A-DDA5-464B-D788-136D8447195E}"/>
          </ac:spMkLst>
        </pc:spChg>
        <pc:spChg chg="mod">
          <ac:chgData name="Ivana Matan" userId="0c91b77e-fcb3-40a3-9eee-6bc7be523beb" providerId="ADAL" clId="{C0356101-6093-4AAE-9AE5-43C63D60C2F1}" dt="2026-03-25T14:10:29.006" v="6570" actId="14100"/>
          <ac:spMkLst>
            <pc:docMk/>
            <pc:sldMk cId="4249900871" sldId="306"/>
            <ac:spMk id="6" creationId="{73072205-FC90-3D3C-90B0-2469E8805913}"/>
          </ac:spMkLst>
        </pc:spChg>
        <pc:spChg chg="add mod">
          <ac:chgData name="Ivana Matan" userId="0c91b77e-fcb3-40a3-9eee-6bc7be523beb" providerId="ADAL" clId="{C0356101-6093-4AAE-9AE5-43C63D60C2F1}" dt="2026-03-25T14:09:32.469" v="6555" actId="14100"/>
          <ac:spMkLst>
            <pc:docMk/>
            <pc:sldMk cId="4249900871" sldId="306"/>
            <ac:spMk id="7" creationId="{1B204A77-9A33-C584-83E8-AF667E28CFA2}"/>
          </ac:spMkLst>
        </pc:spChg>
      </pc:sldChg>
      <pc:sldChg chg="modSp new mod">
        <pc:chgData name="Ivana Matan" userId="0c91b77e-fcb3-40a3-9eee-6bc7be523beb" providerId="ADAL" clId="{C0356101-6093-4AAE-9AE5-43C63D60C2F1}" dt="2026-04-01T08:31:49.852" v="7228" actId="20577"/>
        <pc:sldMkLst>
          <pc:docMk/>
          <pc:sldMk cId="544283060" sldId="308"/>
        </pc:sldMkLst>
        <pc:spChg chg="mod">
          <ac:chgData name="Ivana Matan" userId="0c91b77e-fcb3-40a3-9eee-6bc7be523beb" providerId="ADAL" clId="{C0356101-6093-4AAE-9AE5-43C63D60C2F1}" dt="2026-03-25T11:16:37.131" v="5294" actId="14100"/>
          <ac:spMkLst>
            <pc:docMk/>
            <pc:sldMk cId="544283060" sldId="308"/>
            <ac:spMk id="2" creationId="{E3D90714-4D71-3662-B0B5-9B1D363DCEC4}"/>
          </ac:spMkLst>
        </pc:spChg>
        <pc:spChg chg="mod">
          <ac:chgData name="Ivana Matan" userId="0c91b77e-fcb3-40a3-9eee-6bc7be523beb" providerId="ADAL" clId="{C0356101-6093-4AAE-9AE5-43C63D60C2F1}" dt="2026-04-01T08:04:24.014" v="7040" actId="20577"/>
          <ac:spMkLst>
            <pc:docMk/>
            <pc:sldMk cId="544283060" sldId="308"/>
            <ac:spMk id="3" creationId="{FC24E4D2-8078-4854-AA6A-0CA42F219EAD}"/>
          </ac:spMkLst>
        </pc:spChg>
        <pc:spChg chg="mod">
          <ac:chgData name="Ivana Matan" userId="0c91b77e-fcb3-40a3-9eee-6bc7be523beb" providerId="ADAL" clId="{C0356101-6093-4AAE-9AE5-43C63D60C2F1}" dt="2026-04-01T08:31:49.852" v="7228" actId="20577"/>
          <ac:spMkLst>
            <pc:docMk/>
            <pc:sldMk cId="544283060" sldId="308"/>
            <ac:spMk id="4" creationId="{B0BD3049-57EE-7537-11D2-D79D6782BB3C}"/>
          </ac:spMkLst>
        </pc:spChg>
        <pc:spChg chg="mod">
          <ac:chgData name="Ivana Matan" userId="0c91b77e-fcb3-40a3-9eee-6bc7be523beb" providerId="ADAL" clId="{C0356101-6093-4AAE-9AE5-43C63D60C2F1}" dt="2026-04-01T08:04:20.298" v="7025" actId="27636"/>
          <ac:spMkLst>
            <pc:docMk/>
            <pc:sldMk cId="544283060" sldId="308"/>
            <ac:spMk id="5" creationId="{1D5FB1A2-1228-148F-57A8-B8B18BAECF7B}"/>
          </ac:spMkLst>
        </pc:spChg>
        <pc:spChg chg="mod">
          <ac:chgData name="Ivana Matan" userId="0c91b77e-fcb3-40a3-9eee-6bc7be523beb" providerId="ADAL" clId="{C0356101-6093-4AAE-9AE5-43C63D60C2F1}" dt="2026-03-25T11:41:34.210" v="5691" actId="14100"/>
          <ac:spMkLst>
            <pc:docMk/>
            <pc:sldMk cId="544283060" sldId="308"/>
            <ac:spMk id="6" creationId="{D25652CD-5179-58DC-C458-C1768CD95E93}"/>
          </ac:spMkLst>
        </pc:spChg>
      </pc:sldChg>
      <pc:sldChg chg="addSp delSp modSp new mod">
        <pc:chgData name="Ivana Matan" userId="0c91b77e-fcb3-40a3-9eee-6bc7be523beb" providerId="ADAL" clId="{C0356101-6093-4AAE-9AE5-43C63D60C2F1}" dt="2026-03-31T07:33:25.309" v="6758" actId="20577"/>
        <pc:sldMkLst>
          <pc:docMk/>
          <pc:sldMk cId="910826633" sldId="309"/>
        </pc:sldMkLst>
        <pc:spChg chg="mod">
          <ac:chgData name="Ivana Matan" userId="0c91b77e-fcb3-40a3-9eee-6bc7be523beb" providerId="ADAL" clId="{C0356101-6093-4AAE-9AE5-43C63D60C2F1}" dt="2026-03-25T14:11:04.830" v="6580" actId="20577"/>
          <ac:spMkLst>
            <pc:docMk/>
            <pc:sldMk cId="910826633" sldId="309"/>
            <ac:spMk id="2" creationId="{10D3E4C0-1591-E4F9-4523-32B6AFE311CB}"/>
          </ac:spMkLst>
        </pc:spChg>
        <pc:spChg chg="mod">
          <ac:chgData name="Ivana Matan" userId="0c91b77e-fcb3-40a3-9eee-6bc7be523beb" providerId="ADAL" clId="{C0356101-6093-4AAE-9AE5-43C63D60C2F1}" dt="2026-03-31T07:33:25.309" v="6758" actId="20577"/>
          <ac:spMkLst>
            <pc:docMk/>
            <pc:sldMk cId="910826633" sldId="309"/>
            <ac:spMk id="3" creationId="{392163E3-A213-61C3-14F9-F2B95600046A}"/>
          </ac:spMkLst>
        </pc:spChg>
      </pc:sldChg>
      <pc:sldChg chg="addSp modSp new mod ord">
        <pc:chgData name="Ivana Matan" userId="0c91b77e-fcb3-40a3-9eee-6bc7be523beb" providerId="ADAL" clId="{C0356101-6093-4AAE-9AE5-43C63D60C2F1}" dt="2026-04-01T08:08:05.699" v="7159" actId="207"/>
        <pc:sldMkLst>
          <pc:docMk/>
          <pc:sldMk cId="810815375" sldId="311"/>
        </pc:sldMkLst>
        <pc:spChg chg="mod">
          <ac:chgData name="Ivana Matan" userId="0c91b77e-fcb3-40a3-9eee-6bc7be523beb" providerId="ADAL" clId="{C0356101-6093-4AAE-9AE5-43C63D60C2F1}" dt="2026-03-25T13:03:38.264" v="6391" actId="207"/>
          <ac:spMkLst>
            <pc:docMk/>
            <pc:sldMk cId="810815375" sldId="311"/>
            <ac:spMk id="2" creationId="{D701C99D-5B9C-7F81-BD0E-20DBD271898D}"/>
          </ac:spMkLst>
        </pc:spChg>
        <pc:spChg chg="mod">
          <ac:chgData name="Ivana Matan" userId="0c91b77e-fcb3-40a3-9eee-6bc7be523beb" providerId="ADAL" clId="{C0356101-6093-4AAE-9AE5-43C63D60C2F1}" dt="2026-03-25T13:10:49.067" v="6478" actId="207"/>
          <ac:spMkLst>
            <pc:docMk/>
            <pc:sldMk cId="810815375" sldId="311"/>
            <ac:spMk id="3" creationId="{DCBF4F88-DEC5-DE4F-5A7C-45857964425C}"/>
          </ac:spMkLst>
        </pc:spChg>
        <pc:spChg chg="mod">
          <ac:chgData name="Ivana Matan" userId="0c91b77e-fcb3-40a3-9eee-6bc7be523beb" providerId="ADAL" clId="{C0356101-6093-4AAE-9AE5-43C63D60C2F1}" dt="2026-04-01T08:08:05.699" v="7159" actId="207"/>
          <ac:spMkLst>
            <pc:docMk/>
            <pc:sldMk cId="810815375" sldId="311"/>
            <ac:spMk id="4" creationId="{C59447F3-CF80-3E11-B571-7CB9555B2FA5}"/>
          </ac:spMkLst>
        </pc:spChg>
        <pc:picChg chg="add mod">
          <ac:chgData name="Ivana Matan" userId="0c91b77e-fcb3-40a3-9eee-6bc7be523beb" providerId="ADAL" clId="{C0356101-6093-4AAE-9AE5-43C63D60C2F1}" dt="2026-03-31T07:34:07.479" v="6759" actId="1076"/>
          <ac:picMkLst>
            <pc:docMk/>
            <pc:sldMk cId="810815375" sldId="311"/>
            <ac:picMk id="5" creationId="{C7B44208-C573-E6BA-ABCC-9572E589053F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28D1E-3D85-4DD9-A494-442D7A71AE46}" type="datetimeFigureOut">
              <a:rPr lang="hr-HR" smtClean="0"/>
              <a:t>1.4.2026.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8C59E0-699F-4294-90B5-F655B6E2FF7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37144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8C59E0-699F-4294-90B5-F655B6E2FF77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68487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hr-HR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620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049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7802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19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557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3450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121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1505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4316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1" y="5495544"/>
            <a:ext cx="103632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06400" y="6096000"/>
            <a:ext cx="103632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CFEB79B-A245-ED91-0C50-91500DE23EC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2727F-884E-4359-80D8-6880B15D1BA6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8EE16-4638-5826-10B9-48654720E2D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C3FEA4-CCBF-4886-F68C-C0F0BC8392D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4AF92-A399-4DB3-AB38-FE7D04BA5B20}" type="datetimeFigureOut">
              <a:rPr lang="sr-Latn-CS"/>
              <a:pPr>
                <a:defRPr/>
              </a:pPr>
              <a:t>1.4.2026.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706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608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88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4980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016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77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4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750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4/1/2026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95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hr-HR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3988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  <p:sldLayoutId id="2147483687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mailto:udruge@karlovac.hr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udruge@karlovac.h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udruge@karlovac.hr" TargetMode="Externa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arlovac.hr/UserDocsImages/2022%20dokumenti/UPUTE%20ZA%20KORISNIKE%20APLIKACIJE%20SOM%20NATJE&#268;AJI.pdf" TargetMode="External"/><Relationship Id="rId3" Type="http://schemas.openxmlformats.org/officeDocument/2006/relationships/hyperlink" Target="mailto:udruge@karlovac.hr" TargetMode="External"/><Relationship Id="rId7" Type="http://schemas.openxmlformats.org/officeDocument/2006/relationships/hyperlink" Target="mailto:podrska@som-system.com" TargetMode="External"/><Relationship Id="rId2" Type="http://schemas.openxmlformats.org/officeDocument/2006/relationships/hyperlink" Target="https://www.karlovac.hr/natjecaji_pozivi/javni-natjecaj-za-financiranje-projekata-udruga-iz-proracuna-grada-karlovca-za-2026-godin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om-natjecaj.eu/authentication/login" TargetMode="External"/><Relationship Id="rId5" Type="http://schemas.openxmlformats.org/officeDocument/2006/relationships/hyperlink" Target="https://som-natjecaj.eu/authentication/register" TargetMode="External"/><Relationship Id="rId4" Type="http://schemas.openxmlformats.org/officeDocument/2006/relationships/hyperlink" Target="file:///C:\Users\imatan\OneDrive%20-%20Grad%20Karlovac\DESKTOP\UDRUGE\UDRUGE%20NATJE&#196;&#140;AJI\2026\UPUTE%20ZA%20PRIJAVITELJE%201.%20IZMJENE.pdf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02934-4781-935E-34A4-A33C528580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Javni natječaj za financiranje projekata udruga iz Proračuna Grada Karlovca za 2026. godinu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EE685A-5620-AFBA-D81B-B4405E606CD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hr-HR" dirty="0"/>
              <a:t>Upravni odjel za društvene djelatnosti</a:t>
            </a:r>
          </a:p>
          <a:p>
            <a:pPr algn="ctr"/>
            <a:r>
              <a:rPr lang="hr-HR" dirty="0"/>
              <a:t>Upravni odjel za poslove gradonačelnika</a:t>
            </a:r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8851D8-6C53-FD68-0305-C077D96F72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2144" y="4872037"/>
            <a:ext cx="2914015" cy="7715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85089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378B7-941E-3D74-921F-5C78DAD4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Podnošenje prijave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C273F2-D5C5-AF05-F520-D55C89D84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19072"/>
            <a:ext cx="9905999" cy="452041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r-HR" dirty="0"/>
              <a:t>Prijava se podnosi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isključivo putem aplikacije SOM natječaji </a:t>
            </a:r>
            <a:r>
              <a:rPr lang="hr-HR" dirty="0"/>
              <a:t>u kojoj se:</a:t>
            </a:r>
          </a:p>
          <a:p>
            <a:pPr lvl="1"/>
            <a:r>
              <a:rPr lang="hr-HR" dirty="0"/>
              <a:t>Popunjava </a:t>
            </a:r>
            <a:r>
              <a:rPr lang="hr-HR" dirty="0">
                <a:solidFill>
                  <a:srgbClr val="FFC000"/>
                </a:solidFill>
              </a:rPr>
              <a:t>opis projekta </a:t>
            </a:r>
          </a:p>
          <a:p>
            <a:pPr lvl="1"/>
            <a:r>
              <a:rPr lang="hr-HR" dirty="0"/>
              <a:t>Popunjava </a:t>
            </a:r>
            <a:r>
              <a:rPr lang="hr-HR" dirty="0">
                <a:solidFill>
                  <a:srgbClr val="FFC000"/>
                </a:solidFill>
              </a:rPr>
              <a:t>proračun projekta </a:t>
            </a:r>
          </a:p>
          <a:p>
            <a:pPr lvl="1"/>
            <a:r>
              <a:rPr lang="hr-HR" dirty="0"/>
              <a:t>Prilaže </a:t>
            </a:r>
            <a:r>
              <a:rPr lang="hr-HR" dirty="0">
                <a:solidFill>
                  <a:srgbClr val="FFC000"/>
                </a:solidFill>
              </a:rPr>
              <a:t>obavezna natječajna dokumentacija</a:t>
            </a:r>
          </a:p>
          <a:p>
            <a:pPr marL="457200" lvl="1" indent="0">
              <a:buNone/>
            </a:pPr>
            <a:endParaRPr lang="hr-HR" sz="1400" dirty="0"/>
          </a:p>
          <a:p>
            <a:pPr marL="0" indent="0">
              <a:buNone/>
            </a:pPr>
            <a:r>
              <a:rPr lang="pl-PL" dirty="0">
                <a:solidFill>
                  <a:srgbClr val="00B0F0"/>
                </a:solidFill>
              </a:rPr>
              <a:t>FORMALNI UVJETI NATJEČAJA:</a:t>
            </a:r>
          </a:p>
          <a:p>
            <a:pPr lvl="1"/>
            <a:r>
              <a:rPr lang="pl-PL" dirty="0"/>
              <a:t>predana kroz aplikaciju </a:t>
            </a:r>
            <a:r>
              <a:rPr lang="pl-PL" dirty="0">
                <a:solidFill>
                  <a:srgbClr val="FFC000"/>
                </a:solidFill>
              </a:rPr>
              <a:t>SOM NATJEČAJI u zadanom roku </a:t>
            </a:r>
            <a:r>
              <a:rPr lang="pl-PL" dirty="0"/>
              <a:t>sukladno Uputama za prijavitelje</a:t>
            </a:r>
          </a:p>
          <a:p>
            <a:pPr lvl="1"/>
            <a:r>
              <a:rPr lang="pl-PL" dirty="0"/>
              <a:t>napisana na </a:t>
            </a:r>
            <a:r>
              <a:rPr lang="pl-PL" dirty="0">
                <a:solidFill>
                  <a:srgbClr val="FFC000"/>
                </a:solidFill>
              </a:rPr>
              <a:t>hrvatskom jeziku </a:t>
            </a:r>
          </a:p>
          <a:p>
            <a:pPr lvl="1"/>
            <a:r>
              <a:rPr lang="pl-PL" dirty="0"/>
              <a:t>lokacija i razdoblje provedbe projekta - </a:t>
            </a:r>
            <a:r>
              <a:rPr lang="pl-PL" dirty="0">
                <a:solidFill>
                  <a:srgbClr val="FFC000"/>
                </a:solidFill>
              </a:rPr>
              <a:t>prihvatljiva lokacija </a:t>
            </a:r>
            <a:r>
              <a:rPr lang="pl-PL" dirty="0"/>
              <a:t>– grad Karlovac i </a:t>
            </a:r>
            <a:r>
              <a:rPr lang="pl-PL" dirty="0">
                <a:solidFill>
                  <a:srgbClr val="FFC000"/>
                </a:solidFill>
              </a:rPr>
              <a:t>razdoblje provedbe</a:t>
            </a:r>
          </a:p>
          <a:p>
            <a:pPr lvl="1"/>
            <a:r>
              <a:rPr lang="pl-PL" dirty="0"/>
              <a:t>priložena je </a:t>
            </a:r>
            <a:r>
              <a:rPr lang="pl-PL" dirty="0">
                <a:solidFill>
                  <a:srgbClr val="FFC000"/>
                </a:solidFill>
              </a:rPr>
              <a:t>obavezna dokumentacija </a:t>
            </a:r>
            <a:r>
              <a:rPr lang="pl-PL" dirty="0"/>
              <a:t>- ovjerena pečatom i potpisom ovlaštene osobe </a:t>
            </a:r>
          </a:p>
          <a:p>
            <a:pPr lvl="1"/>
            <a:r>
              <a:rPr lang="pl-PL" dirty="0">
                <a:solidFill>
                  <a:srgbClr val="FFC000"/>
                </a:solidFill>
              </a:rPr>
              <a:t>zatraženi iznos sredstava je unutar financijskih pragova </a:t>
            </a:r>
            <a:r>
              <a:rPr lang="pl-PL" dirty="0"/>
              <a:t>Programskog područja koje se prijavljuje </a:t>
            </a:r>
          </a:p>
          <a:p>
            <a:pPr lvl="1"/>
            <a:r>
              <a:rPr lang="pl-PL" dirty="0">
                <a:solidFill>
                  <a:srgbClr val="FFC000"/>
                </a:solidFill>
              </a:rPr>
              <a:t>Prijavitelj i Partner zadovoljavaju sve uvjete prihvatljivosti </a:t>
            </a:r>
            <a:r>
              <a:rPr lang="pl-PL" dirty="0"/>
              <a:t>sukladno točki 10.1. Uputa za prijavitelje</a:t>
            </a:r>
          </a:p>
          <a:p>
            <a:pPr marL="0" indent="0">
              <a:buNone/>
            </a:pPr>
            <a:endParaRPr lang="hr-HR" sz="1400" dirty="0"/>
          </a:p>
          <a:p>
            <a:pPr marL="457200" lvl="1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8157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5CA36-A4B7-90DB-7765-8B7A35F39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Natječajna dokumentacija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612EF-F2B1-F80E-F341-48DA266D92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82496"/>
            <a:ext cx="9905999" cy="455698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/>
              <a:t>Sva natječajna dokumentacija treba biti </a:t>
            </a:r>
            <a:r>
              <a:rPr lang="hr-HR" b="1" dirty="0">
                <a:solidFill>
                  <a:srgbClr val="FFC000"/>
                </a:solidFill>
              </a:rPr>
              <a:t>vlastoručno potpisana i ovjerena službenim pečatom</a:t>
            </a:r>
          </a:p>
          <a:p>
            <a:pPr marL="0" indent="0">
              <a:spcBef>
                <a:spcPts val="0"/>
              </a:spcBef>
              <a:buNone/>
            </a:pPr>
            <a:endParaRPr lang="hr-HR" sz="1300" dirty="0"/>
          </a:p>
          <a:p>
            <a:pPr marL="0" indent="0">
              <a:buNone/>
            </a:pPr>
            <a:r>
              <a:rPr lang="hr-HR" dirty="0"/>
              <a:t>Obavezno se prilaže:</a:t>
            </a:r>
          </a:p>
          <a:p>
            <a:pPr lvl="1"/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Izjava o partnerstvu – </a:t>
            </a:r>
            <a:r>
              <a:rPr lang="hr-HR" b="1" dirty="0">
                <a:solidFill>
                  <a:srgbClr val="FFC000"/>
                </a:solidFill>
              </a:rPr>
              <a:t>kod partnerstva </a:t>
            </a:r>
          </a:p>
          <a:p>
            <a:pPr lvl="1"/>
            <a:r>
              <a:rPr lang="hr-HR" dirty="0"/>
              <a:t>Životopis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voditelja projekta</a:t>
            </a:r>
          </a:p>
          <a:p>
            <a:pPr lvl="1"/>
            <a:r>
              <a:rPr lang="hr-HR" dirty="0"/>
              <a:t>Izjava/izjave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izvoditelja aktivnosti</a:t>
            </a:r>
          </a:p>
          <a:p>
            <a:pPr lvl="1"/>
            <a:r>
              <a:rPr lang="hr-HR" dirty="0"/>
              <a:t>Izjava o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nepostojanju dvostrukog financiranja 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projekta</a:t>
            </a:r>
          </a:p>
          <a:p>
            <a:pPr lvl="1"/>
            <a:r>
              <a:rPr lang="hr-HR" dirty="0"/>
              <a:t>Izjava o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projektima udruge financiranim iz javnih izvora 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dirty="0">
                <a:solidFill>
                  <a:srgbClr val="FFC000"/>
                </a:solidFill>
              </a:rPr>
              <a:t>Potrebno je priložiti </a:t>
            </a:r>
            <a:r>
              <a:rPr lang="hr-HR" dirty="0"/>
              <a:t>ukoliko do trenutka podnošenja prijave </a:t>
            </a:r>
            <a:r>
              <a:rPr lang="hr-HR" b="1" u="sng" dirty="0">
                <a:solidFill>
                  <a:srgbClr val="92D050"/>
                </a:solidFill>
              </a:rPr>
              <a:t>nisu javno objavljeni:</a:t>
            </a:r>
          </a:p>
          <a:p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Dokaz o transparentnom financijskom poslovanju</a:t>
            </a:r>
            <a:r>
              <a:rPr lang="hr-HR" b="1" dirty="0"/>
              <a:t> </a:t>
            </a:r>
            <a:r>
              <a:rPr lang="hr-HR" dirty="0"/>
              <a:t>za obveznike </a:t>
            </a:r>
            <a:r>
              <a:rPr lang="hr-HR" b="1" dirty="0"/>
              <a:t>dvojnog/jednostavnog poslovanja </a:t>
            </a:r>
            <a:r>
              <a:rPr lang="hr-HR" dirty="0"/>
              <a:t>knjigovodstva za 2025. godinu – u </a:t>
            </a:r>
            <a:r>
              <a:rPr lang="hr-HR" dirty="0">
                <a:solidFill>
                  <a:srgbClr val="FFC000"/>
                </a:solidFill>
              </a:rPr>
              <a:t>REGISTARU NEPROFITNIH ORGANIZACIJA </a:t>
            </a:r>
          </a:p>
          <a:p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Dokaz o području djelovanja i mandatu osoba ovlaštenih za zastupanje </a:t>
            </a:r>
            <a:r>
              <a:rPr lang="hr-HR" dirty="0"/>
              <a:t>(Statut i sve njegove izmjene usklađene sa Zakonom o udrugama) – u </a:t>
            </a:r>
            <a:r>
              <a:rPr lang="hr-HR" dirty="0">
                <a:solidFill>
                  <a:srgbClr val="FFC000"/>
                </a:solidFill>
              </a:rPr>
              <a:t>REGISTARU UDURUGA RH</a:t>
            </a:r>
          </a:p>
          <a:p>
            <a:pPr lvl="1"/>
            <a:endParaRPr lang="hr-HR" dirty="0"/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5506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8F31E-5933-5503-4868-01E377176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Popunjavanje prijave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69B0BD-13C0-F1F7-4424-D252DE86F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46504"/>
            <a:ext cx="9905999" cy="47823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400" dirty="0"/>
              <a:t>SOM APLIKACIJA </a:t>
            </a:r>
          </a:p>
          <a:p>
            <a:pPr marL="0" indent="0">
              <a:buNone/>
            </a:pPr>
            <a:r>
              <a:rPr lang="hr-HR" sz="1400" dirty="0"/>
              <a:t>- odgovoriti </a:t>
            </a:r>
            <a:r>
              <a:rPr lang="hr-HR" sz="1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svako pitanje u prijavi </a:t>
            </a:r>
            <a:r>
              <a:rPr lang="hr-HR" sz="1400" b="1" dirty="0">
                <a:solidFill>
                  <a:srgbClr val="FFC000"/>
                </a:solidFill>
              </a:rPr>
              <a:t>+</a:t>
            </a:r>
            <a:r>
              <a:rPr lang="hr-HR" sz="1400" dirty="0"/>
              <a:t> </a:t>
            </a:r>
            <a:r>
              <a:rPr lang="hr-HR" sz="14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pravilno popuniti PRORAČUN projekta</a:t>
            </a:r>
            <a:r>
              <a:rPr lang="hr-HR" sz="1400" dirty="0"/>
              <a:t> – prekontrolirati i zbrojiti sve troškove</a:t>
            </a:r>
          </a:p>
          <a:p>
            <a:pPr lvl="1"/>
            <a:r>
              <a:rPr lang="hr-HR" altLang="sr-Latn-RS" sz="1400" dirty="0"/>
              <a:t>Aplikacija omogućuje rad na prijavi sve do isteka roka - kada se prijava pošalje </a:t>
            </a:r>
            <a:r>
              <a:rPr lang="hr-HR" altLang="sr-Latn-RS" sz="1400" b="1" dirty="0">
                <a:solidFill>
                  <a:srgbClr val="FFC000"/>
                </a:solidFill>
              </a:rPr>
              <a:t>nemoguće napraviti izmjene</a:t>
            </a:r>
          </a:p>
          <a:p>
            <a:pPr lvl="1"/>
            <a:r>
              <a:rPr lang="hr-HR" altLang="sr-Latn-RS" sz="1400" dirty="0"/>
              <a:t>Ukoliko je došlo do izmjena i nove prijave – prihvatit će novija, kronološki najmlađa prijava, </a:t>
            </a:r>
            <a:r>
              <a:rPr lang="hr-HR" altLang="sr-Latn-RS" sz="1400" b="1" dirty="0">
                <a:solidFill>
                  <a:srgbClr val="FFC000"/>
                </a:solidFill>
              </a:rPr>
              <a:t>zadnje pristigla u jednom programskom području </a:t>
            </a:r>
            <a:r>
              <a:rPr lang="hr-HR" altLang="sr-Latn-RS" sz="1400" b="1" dirty="0"/>
              <a:t>uz </a:t>
            </a:r>
            <a:r>
              <a:rPr lang="hr-HR" altLang="sr-Latn-RS" sz="1400" b="1" dirty="0">
                <a:solidFill>
                  <a:srgbClr val="FFC000"/>
                </a:solidFill>
              </a:rPr>
              <a:t>obavezu PISMENOG obavještavanja o novoj prijavi </a:t>
            </a:r>
            <a:r>
              <a:rPr lang="hr-HR" altLang="sr-Latn-RS" sz="1400" b="1" dirty="0"/>
              <a:t>na mail </a:t>
            </a:r>
            <a:r>
              <a:rPr lang="hr-HR" altLang="sr-Latn-RS" sz="1400" b="1" dirty="0">
                <a:solidFill>
                  <a:srgbClr val="FFC000"/>
                </a:solidFill>
                <a:hlinkClick r:id="rId2"/>
              </a:rPr>
              <a:t>udruge@karlovac.hr</a:t>
            </a:r>
            <a:r>
              <a:rPr lang="hr-HR" altLang="sr-Latn-RS" sz="1400" b="1" dirty="0">
                <a:solidFill>
                  <a:srgbClr val="FFC000"/>
                </a:solidFill>
              </a:rPr>
              <a:t> </a:t>
            </a:r>
          </a:p>
          <a:p>
            <a:pPr marL="0" indent="0">
              <a:buNone/>
            </a:pPr>
            <a:endParaRPr lang="hr-HR" sz="200" dirty="0"/>
          </a:p>
          <a:p>
            <a:pPr marL="0" indent="0">
              <a:buNone/>
            </a:pPr>
            <a:r>
              <a:rPr lang="hr-HR" sz="1400" dirty="0"/>
              <a:t>OBAVEZNA DOKUMENTACIJA </a:t>
            </a:r>
          </a:p>
          <a:p>
            <a:pPr marL="0" indent="0">
              <a:buNone/>
            </a:pPr>
            <a:r>
              <a:rPr lang="hr-HR" sz="1400" dirty="0"/>
              <a:t>– paziti </a:t>
            </a:r>
            <a:r>
              <a:rPr lang="hr-HR" sz="14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tko potpisuje </a:t>
            </a:r>
            <a:r>
              <a:rPr lang="hr-HR" sz="1400" dirty="0"/>
              <a:t>osim osobe ovlaštene za zastupanje </a:t>
            </a:r>
          </a:p>
          <a:p>
            <a:pPr lvl="1"/>
            <a:r>
              <a:rPr lang="hr-HR" sz="1400" dirty="0"/>
              <a:t>Životopis voditelja projekta - potpisuje ga </a:t>
            </a:r>
            <a:r>
              <a:rPr lang="hr-HR" sz="1400" dirty="0">
                <a:solidFill>
                  <a:srgbClr val="FFC000"/>
                </a:solidFill>
              </a:rPr>
              <a:t>osoba čiji je životopis</a:t>
            </a:r>
          </a:p>
          <a:p>
            <a:pPr lvl="1"/>
            <a:r>
              <a:rPr lang="hr-HR" sz="1400" dirty="0"/>
              <a:t>Izjava izvoditelja aktivnosti - </a:t>
            </a:r>
            <a:r>
              <a:rPr lang="hr-HR" sz="1400" dirty="0">
                <a:solidFill>
                  <a:srgbClr val="FFC000"/>
                </a:solidFill>
              </a:rPr>
              <a:t>potpisuje izvoditelj aktivnosti + osoba ovlaštena za zastupanje</a:t>
            </a:r>
          </a:p>
          <a:p>
            <a:pPr marL="457200" lvl="1" indent="0">
              <a:buNone/>
            </a:pPr>
            <a:endParaRPr lang="hr-HR" sz="200" dirty="0"/>
          </a:p>
          <a:p>
            <a:pPr marL="0" indent="0">
              <a:buNone/>
            </a:pPr>
            <a:r>
              <a:rPr lang="hr-HR" sz="1400" dirty="0"/>
              <a:t>PEČAT UDRUGE </a:t>
            </a:r>
          </a:p>
          <a:p>
            <a:pPr>
              <a:buFontTx/>
              <a:buChar char="-"/>
            </a:pPr>
            <a:r>
              <a:rPr lang="hr-HR" sz="1400" dirty="0"/>
              <a:t>upotrebljava se </a:t>
            </a:r>
            <a:r>
              <a:rPr lang="hr-HR" sz="1400" dirty="0">
                <a:solidFill>
                  <a:srgbClr val="FFC000"/>
                </a:solidFill>
              </a:rPr>
              <a:t>sukladno propisima definiranim Statutom udruge</a:t>
            </a:r>
          </a:p>
          <a:p>
            <a:pPr>
              <a:buFontTx/>
              <a:buChar char="-"/>
            </a:pPr>
            <a:r>
              <a:rPr lang="hr-HR" sz="1400" dirty="0"/>
              <a:t>ukoliko je bilo izmjena Statuta sukladno Zakonu o udrugama te je korištenje pečata nije navedeno u Statutu, dokumentaciju nije potrebno ovjeriti </a:t>
            </a:r>
          </a:p>
        </p:txBody>
      </p:sp>
    </p:spTree>
    <p:extLst>
      <p:ext uri="{BB962C8B-B14F-4D97-AF65-F5344CB8AC3E}">
        <p14:creationId xmlns:p14="http://schemas.microsoft.com/office/powerpoint/2010/main" val="29677348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503CF-6AE8-2808-63D8-59855B4A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/>
              <a:t>Važni rokovi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80CDFB-E600-3701-F723-B83D2AAA6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19072"/>
            <a:ext cx="9905999" cy="40721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dirty="0"/>
              <a:t>Rok za prijavu: </a:t>
            </a:r>
            <a:r>
              <a:rPr lang="hr-HR" b="1" dirty="0">
                <a:solidFill>
                  <a:srgbClr val="FFC000"/>
                </a:solidFill>
              </a:rPr>
              <a:t>20.4.2026. do 23:59</a:t>
            </a:r>
            <a:r>
              <a:rPr lang="hr-HR" dirty="0">
                <a:solidFill>
                  <a:srgbClr val="FFC000"/>
                </a:solidFill>
              </a:rPr>
              <a:t> </a:t>
            </a:r>
          </a:p>
          <a:p>
            <a:pPr marL="0" indent="0">
              <a:buNone/>
            </a:pPr>
            <a:r>
              <a:rPr lang="hr-HR" dirty="0"/>
              <a:t>Rok za slanje upita na </a:t>
            </a:r>
            <a:r>
              <a:rPr lang="hr-HR" dirty="0">
                <a:hlinkClick r:id="rId2"/>
              </a:rPr>
              <a:t>udruge@karlovac.hr</a:t>
            </a:r>
            <a:r>
              <a:rPr lang="hr-HR" dirty="0"/>
              <a:t> -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10.4.2026.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hr-HR" sz="1200" dirty="0"/>
          </a:p>
          <a:p>
            <a:pPr marL="0" indent="0">
              <a:buNone/>
            </a:pPr>
            <a:r>
              <a:rPr lang="hr-HR" dirty="0"/>
              <a:t>Nakon zatvaranja natječaja slijedi:</a:t>
            </a: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administrativna provjera prijava </a:t>
            </a: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kvalitativno ocjenjivanje projekata </a:t>
            </a:r>
          </a:p>
          <a:p>
            <a:pPr lvl="1"/>
            <a:r>
              <a:rPr lang="hr-HR" dirty="0"/>
              <a:t>donošenje 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Odluke o financiranju </a:t>
            </a:r>
            <a:r>
              <a:rPr lang="hr-HR" b="1" dirty="0"/>
              <a:t>- u roku do 90 dana</a:t>
            </a:r>
            <a:r>
              <a:rPr lang="hr-HR" dirty="0"/>
              <a:t> od isteka roka prijave </a:t>
            </a:r>
          </a:p>
          <a:p>
            <a:pPr lvl="1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potpisivanje ugovora o sufinanciranju projekata </a:t>
            </a:r>
            <a:r>
              <a:rPr lang="hr-HR" b="1" dirty="0"/>
              <a:t>– u roku od 30 dana od dana donošenja Odluke</a:t>
            </a:r>
            <a:r>
              <a:rPr lang="hr-HR" dirty="0"/>
              <a:t>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94438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57736-9C9F-96C2-E228-30E4489D1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Kvalitativna procjena projekata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C288FA-12BC-28CF-BD37-88D24BA92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10512"/>
            <a:ext cx="9905999" cy="46177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Povjerenstvo za ocjenjivanje pristiglih prijava</a:t>
            </a:r>
          </a:p>
          <a:p>
            <a:pPr lvl="1"/>
            <a:r>
              <a:rPr lang="hr-HR" dirty="0"/>
              <a:t>Institucionalna sposobnost udruge –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17 bodova </a:t>
            </a:r>
          </a:p>
          <a:p>
            <a:pPr lvl="1"/>
            <a:r>
              <a:rPr lang="hr-HR" dirty="0"/>
              <a:t>Kvaliteta predloženog projekta –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25 bodova </a:t>
            </a:r>
          </a:p>
          <a:p>
            <a:pPr lvl="1"/>
            <a:r>
              <a:rPr lang="hr-HR" dirty="0"/>
              <a:t>Neposredna društvena korist te doprinos razvoju civilnog društva –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25 bodova</a:t>
            </a:r>
          </a:p>
          <a:p>
            <a:pPr lvl="1"/>
            <a:r>
              <a:rPr lang="hr-HR" dirty="0"/>
              <a:t>Troškovi i održivost projekta –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13 bodova </a:t>
            </a:r>
          </a:p>
          <a:p>
            <a:pPr marL="0" indent="0">
              <a:buNone/>
            </a:pPr>
            <a:r>
              <a:rPr lang="hr-HR" sz="1200" dirty="0"/>
              <a:t>	        </a:t>
            </a:r>
            <a:r>
              <a:rPr lang="hr-HR" sz="1800" dirty="0"/>
              <a:t>može zatražiti </a:t>
            </a:r>
            <a:r>
              <a:rPr lang="hr-HR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dodatnu dokumentaciju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Ukupno </a:t>
            </a:r>
            <a:r>
              <a:rPr lang="hr-HR" dirty="0">
                <a:solidFill>
                  <a:srgbClr val="92D050"/>
                </a:solidFill>
              </a:rPr>
              <a:t>80 bodova </a:t>
            </a:r>
            <a:r>
              <a:rPr lang="hr-HR" dirty="0"/>
              <a:t>- za financiranje potrebo </a:t>
            </a:r>
            <a:r>
              <a:rPr lang="hr-HR" b="1" dirty="0">
                <a:solidFill>
                  <a:srgbClr val="FFC000"/>
                </a:solidFill>
              </a:rPr>
              <a:t>minimalno 50 bodova</a:t>
            </a:r>
          </a:p>
          <a:p>
            <a:pPr marL="0" indent="0" algn="ctr">
              <a:buNone/>
            </a:pP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Nekvalitetni projekti prijedlozi neće se financirati!</a:t>
            </a:r>
          </a:p>
          <a:p>
            <a:pPr marL="0" indent="0">
              <a:buNone/>
            </a:pPr>
            <a:endParaRPr lang="hr-HR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A7ED2FAA-35CE-FEB3-B12E-89C0CCB24D99}"/>
              </a:ext>
            </a:extLst>
          </p:cNvPr>
          <p:cNvSpPr/>
          <p:nvPr/>
        </p:nvSpPr>
        <p:spPr>
          <a:xfrm>
            <a:off x="1736437" y="4192278"/>
            <a:ext cx="600364" cy="32549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03951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E2A5B-6756-F84E-3087-D500CE7D4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941447"/>
          </a:xfrm>
        </p:spPr>
        <p:txBody>
          <a:bodyPr/>
          <a:lstStyle/>
          <a:p>
            <a:r>
              <a:rPr lang="hr-HR" dirty="0"/>
              <a:t>Pravo na prigovor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D27DA-105C-E62F-943C-DF7CFA785F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0019" y="1413164"/>
            <a:ext cx="4649783" cy="1256145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Obavijest o nezadovoljavanju formalnih uvjeta Natječaja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D236BD-F112-D1F8-79D6-9F219F94BF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1410" y="2780145"/>
            <a:ext cx="4878391" cy="3011054"/>
          </a:xfrm>
        </p:spPr>
        <p:txBody>
          <a:bodyPr>
            <a:normAutofit/>
          </a:bodyPr>
          <a:lstStyle/>
          <a:p>
            <a:r>
              <a:rPr lang="pl-PL" sz="1800" dirty="0"/>
              <a:t>Prijave nisu zadovoljile propisane formalne uvjete Natječaja</a:t>
            </a:r>
          </a:p>
          <a:p>
            <a:r>
              <a:rPr lang="pl-PL" sz="1800" dirty="0"/>
              <a:t>Rok za podnošenje </a:t>
            </a:r>
            <a:r>
              <a:rPr lang="pt-BR" sz="1800" dirty="0"/>
              <a:t>e-mailom na </a:t>
            </a:r>
            <a:r>
              <a:rPr lang="pt-BR" sz="1800" dirty="0">
                <a:hlinkClick r:id="rId2"/>
              </a:rPr>
              <a:t>udruge@karlovac.hr</a:t>
            </a:r>
            <a:r>
              <a:rPr lang="hr-HR" sz="1800" dirty="0"/>
              <a:t> </a:t>
            </a:r>
            <a:r>
              <a:rPr lang="pl-PL" sz="1800" dirty="0"/>
              <a:t>- </a:t>
            </a:r>
            <a:r>
              <a:rPr lang="pl-PL" sz="1800" dirty="0">
                <a:solidFill>
                  <a:srgbClr val="FFC000"/>
                </a:solidFill>
              </a:rPr>
              <a:t>8 dana od dana primitka obavijesti </a:t>
            </a:r>
            <a:r>
              <a:rPr lang="pl-PL" sz="1800" dirty="0"/>
              <a:t>o nezadovoljavanju uvjeta</a:t>
            </a:r>
          </a:p>
          <a:p>
            <a:r>
              <a:rPr lang="pl-PL" sz="1800" dirty="0"/>
              <a:t>U slučaju prihvaćanja prigovora od strane pročelnika, prijava će biti upućena u daljnju proceduru</a:t>
            </a:r>
          </a:p>
          <a:p>
            <a:endParaRPr lang="hr-H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EEB13A-DDA5-464B-D788-136D844719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808" y="1413165"/>
            <a:ext cx="4646602" cy="1256144"/>
          </a:xfrm>
        </p:spPr>
        <p:txBody>
          <a:bodyPr>
            <a:normAutofit/>
          </a:bodyPr>
          <a:lstStyle/>
          <a:p>
            <a:pPr algn="ctr"/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obavijest o nezadovoljavanju kvalitete projektnih prijava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072205-FC90-3D3C-90B0-2469E88059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80145"/>
            <a:ext cx="4875210" cy="3315854"/>
          </a:xfrm>
        </p:spPr>
        <p:txBody>
          <a:bodyPr>
            <a:noAutofit/>
          </a:bodyPr>
          <a:lstStyle/>
          <a:p>
            <a:r>
              <a:rPr lang="pl-PL" sz="1600" dirty="0"/>
              <a:t>Prijave nisu ostvarile 50 bodova na kvalitativnoj procjeni te nisu odabrani za financiranje</a:t>
            </a:r>
          </a:p>
          <a:p>
            <a:r>
              <a:rPr lang="pl-PL" sz="1600" dirty="0"/>
              <a:t>Rok za podnošenje e-mailom na </a:t>
            </a:r>
            <a:r>
              <a:rPr lang="pl-PL" sz="1600" dirty="0">
                <a:hlinkClick r:id="rId2"/>
              </a:rPr>
              <a:t>udruge@karlovac.hr</a:t>
            </a:r>
            <a:r>
              <a:rPr lang="pl-PL" sz="1600" dirty="0"/>
              <a:t> - </a:t>
            </a:r>
            <a:r>
              <a:rPr lang="pl-PL" sz="1600" dirty="0">
                <a:solidFill>
                  <a:srgbClr val="FFC000"/>
                </a:solidFill>
              </a:rPr>
              <a:t>8 radnih dana od dana primitka obavijesti </a:t>
            </a:r>
            <a:r>
              <a:rPr lang="pl-PL" sz="1600" dirty="0"/>
              <a:t>o nefinanciranju projekta</a:t>
            </a:r>
          </a:p>
          <a:p>
            <a:r>
              <a:rPr lang="pl-PL" sz="1600" dirty="0"/>
              <a:t>Može se podnjeti isključivo </a:t>
            </a:r>
            <a:r>
              <a:rPr lang="pl-PL" sz="16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zbog povrede natječajnog postupka</a:t>
            </a:r>
          </a:p>
          <a:p>
            <a:r>
              <a:rPr lang="hr-HR" sz="1600" dirty="0"/>
              <a:t>Ne može se podnijeti na odluku o neodobravanju financiranja projekta, visinu dodijeljenih sredstava ili odobravanje financiranja projekta druge udruge 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B204A77-9A33-C584-83E8-AF667E28CFA2}"/>
              </a:ext>
            </a:extLst>
          </p:cNvPr>
          <p:cNvSpPr txBox="1">
            <a:spLocks/>
          </p:cNvSpPr>
          <p:nvPr/>
        </p:nvSpPr>
        <p:spPr>
          <a:xfrm>
            <a:off x="1447808" y="6096000"/>
            <a:ext cx="9906000" cy="507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2000" cap="none" dirty="0">
                <a:solidFill>
                  <a:srgbClr val="FFC000"/>
                </a:solidFill>
              </a:rPr>
              <a:t>Odluke o prigovoru su konačne! </a:t>
            </a:r>
          </a:p>
        </p:txBody>
      </p:sp>
    </p:spTree>
    <p:extLst>
      <p:ext uri="{BB962C8B-B14F-4D97-AF65-F5344CB8AC3E}">
        <p14:creationId xmlns:p14="http://schemas.microsoft.com/office/powerpoint/2010/main" val="42499008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1C99D-5B9C-7F81-BD0E-20DBD271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969817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UGOVARANJE</a:t>
            </a:r>
            <a:b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endParaRPr lang="hr-H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F4F88-DEC5-DE4F-5A7C-4585796442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39345" y="731211"/>
            <a:ext cx="4505950" cy="5198534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hr-HR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PRIJE POTPISIVANJA UGOVORA </a:t>
            </a:r>
            <a:r>
              <a:rPr lang="hr-HR" b="1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UDRUGA</a:t>
            </a:r>
            <a:r>
              <a:rPr lang="hr-HR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ĆE DOSTAVITI: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potvrdu Ministarstva financija/Porezne uprave o stanju javnog dugovanja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prijavitelja i partnere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 koje je vidljivo da organizacija nema dugovanja ne starija od 30 dana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uvjerenje nadležnog suda, ne starije od tri mjeseca, da se ne vodi kazneni postupak protiv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osobe ovlaštene za zastupanje i voditelja projekta</a:t>
            </a:r>
          </a:p>
          <a:p>
            <a:pPr marL="0" indent="0">
              <a:buNone/>
            </a:pPr>
            <a:endParaRPr lang="hr-HR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hr-HR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NAKON POTPISIVANJA UGOVORA </a:t>
            </a:r>
            <a:r>
              <a:rPr lang="hr-HR" b="1" dirty="0">
                <a:solidFill>
                  <a:srgbClr val="92D05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GRAD KARLOVAC </a:t>
            </a:r>
            <a:r>
              <a:rPr lang="hr-HR" b="1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ĆE ISHODITI: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potvrdu o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nepostojanju duga prema Gradu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institucijama i tvrtkama u gradskom vlasništvu. 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uvjerenje nadležnog ministarstva da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osoba ovlaštena za zastupanje i voditelj projekta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nisu pravomoćno osuđivani za neko od kaznenih djela iz članka 48. Uredbe o kriterijima, mjerilima i postupcima financiranja i ugovaranja programa i projekata od interesa za opće dobro koje provode udruge (NN 26/2015, 37/2021).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uvjerenje nadležnog ministarstva iz kaznene evidencije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za osobe koje u provedbi aktivnosti izravno rade s djecom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temeljem Izjave o suglasnosti za uvid u kaznenu evidenciju</a:t>
            </a:r>
          </a:p>
          <a:p>
            <a:pPr lvl="5"/>
            <a:endParaRPr lang="hr-H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9447F3-CF80-3E11-B571-7CB9555B2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6705" y="1311563"/>
            <a:ext cx="4709150" cy="4936835"/>
          </a:xfrm>
        </p:spPr>
        <p:txBody>
          <a:bodyPr>
            <a:normAutofit/>
          </a:bodyPr>
          <a:lstStyle/>
          <a:p>
            <a:r>
              <a:rPr lang="hr-HR" dirty="0"/>
              <a:t>U roku od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30 dana od dana donošenja Odluke </a:t>
            </a:r>
            <a:r>
              <a:rPr lang="hr-HR" dirty="0"/>
              <a:t>o dodjeli sredstava</a:t>
            </a:r>
          </a:p>
          <a:p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Ukoliko je odobreno samo djelomično financiranje projekta</a:t>
            </a:r>
            <a:r>
              <a:rPr lang="hr-HR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– pregovaranje oko proračuna projekta </a:t>
            </a:r>
          </a:p>
          <a:p>
            <a:endParaRPr lang="hr-HR" dirty="0"/>
          </a:p>
          <a:p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Razdoblje </a:t>
            </a:r>
            <a:r>
              <a:rPr lang="hr-HR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provedbe projekata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hr-HR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hr-HR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31.12.2026.</a:t>
            </a:r>
          </a:p>
          <a:p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Rok za </a:t>
            </a:r>
            <a:r>
              <a:rPr lang="hr-HR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prenamjenu proračuna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hr-HR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1.12.2026.</a:t>
            </a:r>
          </a:p>
          <a:p>
            <a:r>
              <a:rPr lang="hr-HR" sz="1800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Izvještavanje o provedbi </a:t>
            </a:r>
            <a:r>
              <a:rPr lang="hr-HR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projekta: </a:t>
            </a:r>
            <a:r>
              <a:rPr lang="hr-HR" sz="1800" dirty="0">
                <a:solidFill>
                  <a:srgbClr val="FFC00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31.01.2027.</a:t>
            </a:r>
          </a:p>
          <a:p>
            <a:endParaRPr lang="hr-H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r>
              <a:rPr lang="hr-HR" b="1" dirty="0">
                <a:solidFill>
                  <a:srgbClr val="92D050"/>
                </a:solidFill>
              </a:rPr>
              <a:t>VIDILJIVOST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  <a:r>
              <a:rPr lang="hr-HR" dirty="0"/>
              <a:t>– obaveza isticanja logotipa Grada Karlovca kao donatora</a:t>
            </a:r>
          </a:p>
          <a:p>
            <a:endParaRPr lang="hr-HR" dirty="0"/>
          </a:p>
          <a:p>
            <a:endParaRPr lang="hr-H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7B44208-C573-E6BA-ABCC-9572E58905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975" y="5546437"/>
            <a:ext cx="1994074" cy="52795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10815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3E4C0-1591-E4F9-4523-32B6AFE311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914718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Važne </a:t>
            </a:r>
            <a:r>
              <a:rPr lang="hr-HR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pOVEZNICE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2163E3-A213-61C3-14F9-F2B9560004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533236"/>
            <a:ext cx="9905999" cy="42579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b="1" dirty="0"/>
              <a:t>Grad Karlovac → Javni natječaji → Javni natječaj za financiranje udruga iz Proračuna Grada Karlovca za 2026. godinu </a:t>
            </a:r>
            <a:r>
              <a:rPr lang="hr-HR" dirty="0">
                <a:hlinkClick r:id="rId2"/>
              </a:rPr>
              <a:t>https://www.karlovac.hr/natjecaji_pozivi/javni-natjecaj-za-financiranje-projekata-udruga-iz-proracuna-grada-karlovca-za-2026-godinu/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dirty="0"/>
              <a:t>Pitanja vezana na Natječaj/ prigovori: 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udruge@karlovac.hr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 algn="ctr">
              <a:buNone/>
            </a:pPr>
            <a:r>
              <a:rPr lang="hr-HR" dirty="0">
                <a:solidFill>
                  <a:srgbClr val="FFC00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UPUTE ZA PRIJAVITELJE 1. IZMJENE.pdf</a:t>
            </a:r>
            <a:endParaRPr lang="hr-HR" alt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hr-HR" altLang="en-US" b="1" dirty="0"/>
              <a:t>SOM NATJEČAJI</a:t>
            </a:r>
          </a:p>
          <a:p>
            <a:pPr marL="0" indent="0">
              <a:buNone/>
            </a:pPr>
            <a:r>
              <a:rPr lang="hr-HR" altLang="en-US" dirty="0"/>
              <a:t>Link za registraciju novih korisnika: </a:t>
            </a:r>
            <a:r>
              <a:rPr lang="hr-HR" altLang="en-US" dirty="0">
                <a:hlinkClick r:id="rId5"/>
              </a:rPr>
              <a:t>https://som-natjecaj.eu/authentication/register</a:t>
            </a:r>
            <a:endParaRPr lang="hr-HR" altLang="en-US" dirty="0"/>
          </a:p>
          <a:p>
            <a:pPr marL="0" indent="0">
              <a:buNone/>
            </a:pPr>
            <a:r>
              <a:rPr lang="hr-HR" altLang="en-US" dirty="0"/>
              <a:t>Link za prijavu korisnika: </a:t>
            </a:r>
            <a:r>
              <a:rPr lang="hr-HR" altLang="en-US" dirty="0">
                <a:hlinkClick r:id="rId6"/>
              </a:rPr>
              <a:t>https://som-natjecaj.eu/authentication/login</a:t>
            </a:r>
            <a:endParaRPr lang="hr-HR" altLang="en-US" dirty="0"/>
          </a:p>
          <a:p>
            <a:pPr marL="0" indent="0">
              <a:buNone/>
            </a:pPr>
            <a:r>
              <a:rPr lang="hr-HR" altLang="en-US" dirty="0"/>
              <a:t>Tehnička podrška vezano za e-prijave: </a:t>
            </a:r>
            <a:r>
              <a:rPr lang="hr-HR" altLang="en-US" dirty="0">
                <a:solidFill>
                  <a:srgbClr val="6B9F25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podrska@som-system.</a:t>
            </a:r>
            <a:r>
              <a:rPr lang="hr-HR" altLang="en-US" dirty="0">
                <a:solidFill>
                  <a:schemeClr val="accent6">
                    <a:lumMod val="60000"/>
                    <a:lumOff val="40000"/>
                  </a:schemeClr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</a:t>
            </a:r>
            <a:endParaRPr lang="hr-HR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hr-HR" altLang="en-US" dirty="0">
              <a:solidFill>
                <a:srgbClr val="FFC000"/>
              </a:solidFill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 algn="ctr">
              <a:buNone/>
            </a:pPr>
            <a:r>
              <a:rPr lang="hr-HR" altLang="en-US" dirty="0">
                <a:solidFill>
                  <a:srgbClr val="FFC00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UPUTE ZA KORISNIKE APLIKACIJE SOM NATJEČAJI.pdf</a:t>
            </a:r>
            <a:endParaRPr lang="hr-HR" altLang="en-US" dirty="0">
              <a:solidFill>
                <a:srgbClr val="FFC000"/>
              </a:solidFill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108266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DFC17F-E728-556B-522D-B0F4669209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06400" y="381000"/>
            <a:ext cx="10363200" cy="6083808"/>
          </a:xfrm>
        </p:spPr>
        <p:txBody>
          <a:bodyPr/>
          <a:lstStyle/>
          <a:p>
            <a:endParaRPr lang="hr-HR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BF565B-0BB0-555E-CBF5-4EF16B47DA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682705"/>
              </p:ext>
            </p:extLst>
          </p:nvPr>
        </p:nvGraphicFramePr>
        <p:xfrm>
          <a:off x="1728216" y="576072"/>
          <a:ext cx="7616952" cy="57202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88820">
                  <a:extLst>
                    <a:ext uri="{9D8B030D-6E8A-4147-A177-3AD203B41FA5}">
                      <a16:colId xmlns:a16="http://schemas.microsoft.com/office/drawing/2014/main" val="1316556133"/>
                    </a:ext>
                  </a:extLst>
                </a:gridCol>
                <a:gridCol w="3028132">
                  <a:extLst>
                    <a:ext uri="{9D8B030D-6E8A-4147-A177-3AD203B41FA5}">
                      <a16:colId xmlns:a16="http://schemas.microsoft.com/office/drawing/2014/main" val="3064414812"/>
                    </a:ext>
                  </a:extLst>
                </a:gridCol>
              </a:tblGrid>
              <a:tr h="521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1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FAZE NATJEČAJNOG POSTUPKA</a:t>
                      </a:r>
                      <a:endParaRPr lang="hr-HR" sz="11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1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  <a:effectLst/>
                        </a:rPr>
                        <a:t>ROKOVI</a:t>
                      </a:r>
                      <a:endParaRPr lang="hr-HR" sz="1100" dirty="0">
                        <a:solidFill>
                          <a:schemeClr val="accent6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8373210"/>
                  </a:ext>
                </a:extLst>
              </a:tr>
              <a:tr h="4690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Datum objave Natječaja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chemeClr val="accent2"/>
                          </a:solidFill>
                          <a:effectLst/>
                        </a:rPr>
                        <a:t>19.3.2026.</a:t>
                      </a:r>
                      <a:endParaRPr lang="hr-HR" sz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7441727"/>
                  </a:ext>
                </a:extLst>
              </a:tr>
              <a:tr h="4690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Rok za podnošenje prijava na Natječaj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b="1" dirty="0">
                          <a:solidFill>
                            <a:srgbClr val="FFC000"/>
                          </a:solidFill>
                          <a:effectLst/>
                        </a:rPr>
                        <a:t>20.4.2026.</a:t>
                      </a:r>
                      <a:endParaRPr lang="hr-HR" sz="12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9047513"/>
                  </a:ext>
                </a:extLst>
              </a:tr>
              <a:tr h="4690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Slanje upita vezanih uz Natječaj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b="1" dirty="0">
                          <a:solidFill>
                            <a:srgbClr val="FFC000"/>
                          </a:solidFill>
                          <a:effectLst/>
                        </a:rPr>
                        <a:t>10.4.2026.</a:t>
                      </a:r>
                      <a:endParaRPr lang="hr-HR" sz="1200" b="1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8218870"/>
                  </a:ext>
                </a:extLst>
              </a:tr>
              <a:tr h="4690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Odgovori na pristigle upite vezane uz Natječaj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b="1" dirty="0">
                          <a:solidFill>
                            <a:schemeClr val="accent2"/>
                          </a:solidFill>
                          <a:effectLst/>
                        </a:rPr>
                        <a:t>14.4.2026.</a:t>
                      </a:r>
                      <a:endParaRPr lang="hr-HR" sz="1200" b="1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8468765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Provjera formalnih uvjeta prijavljenih projekata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chemeClr val="accent2"/>
                          </a:solidFill>
                          <a:effectLst/>
                        </a:rPr>
                        <a:t>7 radnih dana od dana isteka roka za podnošenje prijava</a:t>
                      </a:r>
                      <a:endParaRPr lang="hr-HR" sz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8455864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Slanje obavijesti o nezadovoljavanju formalnih uvjeta Natječaja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rgbClr val="FFC000"/>
                          </a:solidFill>
                          <a:effectLst/>
                        </a:rPr>
                        <a:t>10 radnih dana od dana provjere ispunjavanja formalnih uvjeta natječaja</a:t>
                      </a:r>
                      <a:endParaRPr lang="hr-HR" sz="12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680233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Podnošenje prigovora na obavijest o nezadovoljavanju formalnih uvjeta Natječaja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rgbClr val="FFC000"/>
                          </a:solidFill>
                          <a:effectLst/>
                        </a:rPr>
                        <a:t>U roku 8 dana od dana primitka obavijesti o nezadovoljavanju uvjeta</a:t>
                      </a:r>
                      <a:endParaRPr lang="hr-HR" sz="12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7736611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Donošenje Odluke o dodjeli financijskih sredstava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rgbClr val="FFC000"/>
                          </a:solidFill>
                          <a:effectLst/>
                        </a:rPr>
                        <a:t>90 dana od dana isteka roka za podnošenje projektnih prijava</a:t>
                      </a:r>
                      <a:endParaRPr lang="hr-HR" sz="12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5137987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Slanje obavijesti ukoliko projekt nije prihvaćen za financiranje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chemeClr val="accent2"/>
                          </a:solidFill>
                          <a:effectLst/>
                        </a:rPr>
                        <a:t>U roku 8 radnih dana od dana donošenja Odluke o dodjeli sredstava</a:t>
                      </a:r>
                      <a:endParaRPr lang="hr-HR" sz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8414907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Podnošenje prigovora na obavijest o neprihvaćanju/nefinanciranju projekta 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rgbClr val="FFC000"/>
                          </a:solidFill>
                          <a:effectLst/>
                        </a:rPr>
                        <a:t>U roku 8 radnih dana od dana primitka obavijesti o nefinanciranju projekta</a:t>
                      </a:r>
                      <a:endParaRPr lang="hr-HR" sz="1200" dirty="0">
                        <a:solidFill>
                          <a:srgbClr val="FFC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3103330"/>
                  </a:ext>
                </a:extLst>
              </a:tr>
              <a:tr h="4746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effectLst/>
                        </a:rPr>
                        <a:t>Sklapanje ugovora o sufinanciranju projekata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hr-HR" sz="1200" dirty="0">
                          <a:solidFill>
                            <a:schemeClr val="accent2"/>
                          </a:solidFill>
                          <a:effectLst/>
                        </a:rPr>
                        <a:t>30 dana od dana donošenja Odluke o dodjeli sredstava</a:t>
                      </a:r>
                      <a:endParaRPr lang="hr-HR" sz="12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24936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3189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D7053D-BE17-5CB4-F8C9-D912F4092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987552"/>
            <a:ext cx="9905998" cy="804672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Zakonska podloga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803CC8-C052-ACF5-1624-3713F7CBF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984248"/>
            <a:ext cx="9905999" cy="4178808"/>
          </a:xfrm>
        </p:spPr>
        <p:txBody>
          <a:bodyPr>
            <a:normAutofit fontScale="92500"/>
          </a:bodyPr>
          <a:lstStyle/>
          <a:p>
            <a:pPr marL="265113" indent="-265113">
              <a:buFont typeface="Wingdings 2" panose="05020102010507070707" pitchFamily="18" charset="2"/>
              <a:buChar char=""/>
            </a:pPr>
            <a:r>
              <a:rPr lang="hr-HR" altLang="sr-Latn-RS" dirty="0"/>
              <a:t>Zakon o udrugama (NN 74/14, 70/17, 98/19, 151/22)</a:t>
            </a:r>
          </a:p>
          <a:p>
            <a:pPr marL="0" indent="0">
              <a:buNone/>
            </a:pPr>
            <a:endParaRPr lang="hr-HR" altLang="sr-Latn-RS" sz="1100" dirty="0"/>
          </a:p>
          <a:p>
            <a:pPr marL="265113" indent="-265113">
              <a:buFont typeface="Wingdings 2" panose="05020102010507070707" pitchFamily="18" charset="2"/>
              <a:buChar char=""/>
            </a:pPr>
            <a:r>
              <a:rPr lang="hr-HR" altLang="sr-Latn-RS" dirty="0"/>
              <a:t>Uredba o kriterijima, mjerilima i postupcima financiranja i ugovaranja programa i projekata od interesa za opće dobro koje provode udruge (NN 26/15, NN 37/21)</a:t>
            </a:r>
          </a:p>
          <a:p>
            <a:pPr marL="265113" indent="-265113">
              <a:buNone/>
            </a:pPr>
            <a:endParaRPr lang="hr-HR" altLang="sr-Latn-RS" sz="1100" dirty="0"/>
          </a:p>
          <a:p>
            <a:pPr marL="265113" indent="-265113">
              <a:buFont typeface="Wingdings 2" panose="05020102010507070707" pitchFamily="18" charset="2"/>
              <a:buChar char=""/>
            </a:pPr>
            <a:r>
              <a:rPr lang="hr-HR" altLang="sr-Latn-RS" dirty="0"/>
              <a:t>Pravilnik o financiranju programa, projekata i manifestacija koje provode organizacije civilnog društva (GGK 19/21)</a:t>
            </a:r>
          </a:p>
          <a:p>
            <a:pPr marL="265113" indent="-265113">
              <a:buFont typeface="Wingdings 2" panose="05020102010507070707" pitchFamily="18" charset="2"/>
              <a:buChar char=""/>
            </a:pPr>
            <a:endParaRPr lang="hr-HR" altLang="sr-Latn-RS" sz="1000" dirty="0"/>
          </a:p>
          <a:p>
            <a:pPr marL="265113" indent="-265113">
              <a:buFont typeface="Wingdings 2" panose="05020102010507070707" pitchFamily="18" charset="2"/>
              <a:buChar char=""/>
            </a:pPr>
            <a:r>
              <a:rPr lang="hr-HR" altLang="sr-Latn-RS" dirty="0"/>
              <a:t>Potrebe lokalne zajednice/strateški dokumenti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2693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E9921-040B-14A4-08B8-951626FCCB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Ciljevi javnog natječaja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35EE8-F3A2-E967-EC35-E9E86D547B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837944"/>
            <a:ext cx="9905999" cy="3953257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hr-HR" dirty="0"/>
              <a:t>Javnim natječajem Grad Karlovac financijski podupire projekte i programe udruga koji </a:t>
            </a:r>
            <a:r>
              <a:rPr lang="hr-HR" dirty="0">
                <a:solidFill>
                  <a:srgbClr val="FFC000"/>
                </a:solidFill>
              </a:rPr>
              <a:t>doprinose rješavanju potreba lokalne zajednice i ostvarivanju javnog interesa</a:t>
            </a:r>
            <a:r>
              <a:rPr lang="hr-HR" dirty="0"/>
              <a:t>. </a:t>
            </a:r>
          </a:p>
          <a:p>
            <a:pPr marL="0" indent="0">
              <a:buNone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Ciljevi natječaja su:</a:t>
            </a:r>
          </a:p>
          <a:p>
            <a:pPr lvl="1"/>
            <a:r>
              <a:rPr lang="hr-HR" dirty="0"/>
              <a:t>poticanje </a:t>
            </a:r>
            <a:r>
              <a:rPr lang="hr-HR" b="1" dirty="0"/>
              <a:t>razvoja civilnog društva i jačanje kapaciteta udruga </a:t>
            </a:r>
          </a:p>
          <a:p>
            <a:pPr lvl="1"/>
            <a:r>
              <a:rPr lang="hr-HR" b="1" dirty="0"/>
              <a:t>razvoj volonterstva i aktivnog građanstva </a:t>
            </a:r>
          </a:p>
          <a:p>
            <a:pPr lvl="1"/>
            <a:r>
              <a:rPr lang="hr-HR" b="1" dirty="0"/>
              <a:t>povećanje socijalne uključenosti i međugeneracijske solidarnosti </a:t>
            </a:r>
          </a:p>
          <a:p>
            <a:pPr lvl="1"/>
            <a:r>
              <a:rPr lang="hr-HR" b="1" dirty="0"/>
              <a:t>razvoj potencijala djece i mladih </a:t>
            </a:r>
          </a:p>
          <a:p>
            <a:pPr lvl="1"/>
            <a:r>
              <a:rPr lang="hr-HR" b="1" dirty="0"/>
              <a:t>zaštita okoliša, životinja i razvoj lokalne zajednice </a:t>
            </a:r>
          </a:p>
          <a:p>
            <a:pPr lvl="1"/>
            <a:r>
              <a:rPr lang="hr-HR" dirty="0"/>
              <a:t>provedba projekata koji doprinose kvaliteti života građana Karlovca.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92300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E2F1E7-6E48-D6C9-370C-440856341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018258"/>
          </a:xfrm>
        </p:spPr>
        <p:txBody>
          <a:bodyPr>
            <a:normAutofit/>
          </a:bodyPr>
          <a:lstStyle/>
          <a:p>
            <a:r>
              <a:rPr lang="hr-HR" sz="1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	        upravni odjel za društvene djelatnosti</a:t>
            </a:r>
            <a:br>
              <a:rPr lang="hr-HR" sz="3200" dirty="0"/>
            </a:br>
            <a:r>
              <a:rPr lang="hr-HR" sz="3200" dirty="0"/>
              <a:t>Programska područja                               </a:t>
            </a:r>
            <a:r>
              <a:rPr lang="hr-HR" sz="1600" dirty="0">
                <a:solidFill>
                  <a:srgbClr val="FFC000"/>
                </a:solidFill>
              </a:rPr>
              <a:t>40.500,00 eura</a:t>
            </a:r>
            <a:endParaRPr lang="hr-HR" sz="1400" dirty="0">
              <a:solidFill>
                <a:srgbClr val="FFC000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65832BC-3F60-2234-8584-484CB62F33F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2478904"/>
              </p:ext>
            </p:extLst>
          </p:nvPr>
        </p:nvGraphicFramePr>
        <p:xfrm>
          <a:off x="1252728" y="1527048"/>
          <a:ext cx="9180576" cy="5058139"/>
        </p:xfrm>
        <a:graphic>
          <a:graphicData uri="http://schemas.openxmlformats.org/drawingml/2006/table">
            <a:tbl>
              <a:tblPr/>
              <a:tblGrid>
                <a:gridCol w="2624328">
                  <a:extLst>
                    <a:ext uri="{9D8B030D-6E8A-4147-A177-3AD203B41FA5}">
                      <a16:colId xmlns:a16="http://schemas.microsoft.com/office/drawing/2014/main" val="2759607267"/>
                    </a:ext>
                  </a:extLst>
                </a:gridCol>
                <a:gridCol w="3218688">
                  <a:extLst>
                    <a:ext uri="{9D8B030D-6E8A-4147-A177-3AD203B41FA5}">
                      <a16:colId xmlns:a16="http://schemas.microsoft.com/office/drawing/2014/main" val="1434707397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1027605402"/>
                    </a:ext>
                  </a:extLst>
                </a:gridCol>
                <a:gridCol w="1837944">
                  <a:extLst>
                    <a:ext uri="{9D8B030D-6E8A-4147-A177-3AD203B41FA5}">
                      <a16:colId xmlns:a16="http://schemas.microsoft.com/office/drawing/2014/main" val="1385147987"/>
                    </a:ext>
                  </a:extLst>
                </a:gridCol>
              </a:tblGrid>
              <a:tr h="2883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b="1" dirty="0"/>
                        <a:t>Programsko područje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b="1"/>
                        <a:t>Vrsta projekata koji se financiraju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/>
                        <a:t>Minimalni iznos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/>
                        <a:t>Maksimalni iznos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352246"/>
                  </a:ext>
                </a:extLst>
              </a:tr>
              <a:tr h="7847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PP1 – Razvoj civilnog društva i podrška aktivnostima udruga</a:t>
                      </a:r>
                    </a:p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9.000,00 eura 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/>
                        <a:t>Projekti koji jačaju kapacitete udruga, potiču razvoj civilnog društva, volonterstvo i aktivno sudjelovanje građana.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rgbClr val="FFFF00"/>
                          </a:solidFill>
                        </a:rPr>
                        <a:t>1.000 €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0667674"/>
                  </a:ext>
                </a:extLst>
              </a:tr>
              <a:tr h="7847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PP2 – Grad za mlade</a:t>
                      </a:r>
                    </a:p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8.000,00 eura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/>
                        <a:t>Projekti usmjereni na aktivno sudjelovanje mladih, razvoj njihovih vještina i uključivanje u društveni život zajednice.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1.400 €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445415"/>
                  </a:ext>
                </a:extLst>
              </a:tr>
              <a:tr h="7662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PP3 – Razvoj poljoprivrede, zaštita od ambrozije i zaštita životinja </a:t>
                      </a:r>
                    </a:p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6.500,00 eura 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/>
                        <a:t>Projekti koji doprinose razvoju poljoprivrede, informiranju o suzbijanju ambrozije te zaštiti i dobrobiti životinja.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rgbClr val="FFFF00"/>
                          </a:solidFill>
                        </a:rPr>
                        <a:t>2.000 €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109378"/>
                  </a:ext>
                </a:extLst>
              </a:tr>
              <a:tr h="7662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PP4 – Grad prijatelj djece </a:t>
                      </a: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8.000,00 eura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/>
                        <a:t>Projekti koji doprinose dobrobiti djece, razvoju njihovih potencijala i stvaranju okruženja prilagođenog djeci.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1.400 €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1771013"/>
                  </a:ext>
                </a:extLst>
              </a:tr>
              <a:tr h="76620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PP5 – Okruženje bez nasilja </a:t>
                      </a: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4.000,00 eura 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/>
                        <a:t>Projekti usmjereni na prevenciju nasilja, promicanje tolerancije i stvaranje sigurnog okruženja u zajednici.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1.400 €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4649719"/>
                  </a:ext>
                </a:extLst>
              </a:tr>
              <a:tr h="78478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PP6 – Međugeneracijska solidarnost i socijalna uključenost </a:t>
                      </a:r>
                      <a:r>
                        <a:rPr lang="hr-HR" sz="1400" b="1" dirty="0">
                          <a:solidFill>
                            <a:srgbClr val="FFC000"/>
                          </a:solidFill>
                        </a:rPr>
                        <a:t>5.000,00 eura </a:t>
                      </a:r>
                      <a:endParaRPr lang="hr-HR" sz="1400" dirty="0">
                        <a:solidFill>
                          <a:srgbClr val="FFC000"/>
                        </a:solidFill>
                      </a:endParaRP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400" dirty="0"/>
                        <a:t>Projekti koji potiču suradnju među generacijama i uključivanje ranjivih skupina u društveni život zajednice.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/>
                        <a:t>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1.400 €</a:t>
                      </a:r>
                    </a:p>
                  </a:txBody>
                  <a:tcPr marL="29576" marR="29576" marT="14788" marB="14788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1778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578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98243-65C2-98BC-C2D4-0E0CD7526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hr-HR" dirty="0"/>
            </a:br>
            <a:r>
              <a:rPr lang="hr-HR" dirty="0"/>
              <a:t>						</a:t>
            </a:r>
            <a:r>
              <a:rPr lang="hr-HR" sz="18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Upravni odjel za poslove gradonačelnika</a:t>
            </a:r>
            <a:br>
              <a:rPr lang="hr-HR" dirty="0"/>
            </a:br>
            <a:r>
              <a:rPr lang="hr-HR" dirty="0"/>
              <a:t>Programska područja                               </a:t>
            </a:r>
            <a:r>
              <a:rPr lang="hr-HR" sz="1800" dirty="0">
                <a:solidFill>
                  <a:srgbClr val="FFC000"/>
                </a:solidFill>
              </a:rPr>
              <a:t>32.000,00 eura </a:t>
            </a:r>
            <a:br>
              <a:rPr lang="hr-HR" dirty="0"/>
            </a:br>
            <a:br>
              <a:rPr lang="hr-HR" dirty="0"/>
            </a:br>
            <a:r>
              <a:rPr lang="hr-HR" dirty="0"/>
              <a:t>						</a:t>
            </a:r>
            <a:endParaRPr lang="hr-HR" sz="1600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2CBA8D5-D4C7-178A-5ABF-B11F479F34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9906353"/>
              </p:ext>
            </p:extLst>
          </p:nvPr>
        </p:nvGraphicFramePr>
        <p:xfrm>
          <a:off x="1280159" y="2203703"/>
          <a:ext cx="9464042" cy="3035809"/>
        </p:xfrm>
        <a:graphic>
          <a:graphicData uri="http://schemas.openxmlformats.org/drawingml/2006/table">
            <a:tbl>
              <a:tblPr/>
              <a:tblGrid>
                <a:gridCol w="2366010">
                  <a:extLst>
                    <a:ext uri="{9D8B030D-6E8A-4147-A177-3AD203B41FA5}">
                      <a16:colId xmlns:a16="http://schemas.microsoft.com/office/drawing/2014/main" val="2559301609"/>
                    </a:ext>
                  </a:extLst>
                </a:gridCol>
                <a:gridCol w="3683448">
                  <a:extLst>
                    <a:ext uri="{9D8B030D-6E8A-4147-A177-3AD203B41FA5}">
                      <a16:colId xmlns:a16="http://schemas.microsoft.com/office/drawing/2014/main" val="4149295707"/>
                    </a:ext>
                  </a:extLst>
                </a:gridCol>
                <a:gridCol w="1791899">
                  <a:extLst>
                    <a:ext uri="{9D8B030D-6E8A-4147-A177-3AD203B41FA5}">
                      <a16:colId xmlns:a16="http://schemas.microsoft.com/office/drawing/2014/main" val="4052968861"/>
                    </a:ext>
                  </a:extLst>
                </a:gridCol>
                <a:gridCol w="1622685">
                  <a:extLst>
                    <a:ext uri="{9D8B030D-6E8A-4147-A177-3AD203B41FA5}">
                      <a16:colId xmlns:a16="http://schemas.microsoft.com/office/drawing/2014/main" val="1808263044"/>
                    </a:ext>
                  </a:extLst>
                </a:gridCol>
              </a:tblGrid>
              <a:tr h="53592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b="1" dirty="0"/>
                        <a:t>Programsko područje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b="1" dirty="0"/>
                        <a:t>Vrsta projekata koji se financiraju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b="1" dirty="0"/>
                        <a:t>Minimalni iznos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b="1" dirty="0"/>
                        <a:t>Maksimalni iznos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4274606"/>
                  </a:ext>
                </a:extLst>
              </a:tr>
              <a:tr h="140349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PP7 – Udruge proistekle iz Domovinskog rata </a:t>
                      </a:r>
                    </a:p>
                    <a:p>
                      <a:pPr algn="ctr">
                        <a:buNone/>
                      </a:pPr>
                      <a:r>
                        <a:rPr lang="hr-HR" sz="1600" b="1" dirty="0">
                          <a:solidFill>
                            <a:srgbClr val="FFC000"/>
                          </a:solidFill>
                        </a:rPr>
                        <a:t>20.000,00 eura  </a:t>
                      </a:r>
                      <a:endParaRPr lang="hr-HR" sz="1600" dirty="0">
                        <a:solidFill>
                          <a:srgbClr val="FFC000"/>
                        </a:solidFill>
                      </a:endParaRP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/>
                        <a:t>Projekti i aktivnosti usmjereni na očuvanje vrijednosti Domovinskog rata i rad s braniteljskom populacijom.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dirty="0"/>
                        <a:t>100 €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b="1" dirty="0">
                          <a:solidFill>
                            <a:srgbClr val="FFFF00"/>
                          </a:solidFill>
                        </a:rPr>
                        <a:t>1.800 €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187625"/>
                  </a:ext>
                </a:extLst>
              </a:tr>
              <a:tr h="109639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pl-PL" sz="1600" b="1" dirty="0">
                          <a:solidFill>
                            <a:schemeClr val="accent6">
                              <a:lumMod val="60000"/>
                              <a:lumOff val="40000"/>
                            </a:schemeClr>
                          </a:solidFill>
                        </a:rPr>
                        <a:t>PP8 – Projekti i aktivnosti od interesa za Grad Karlovac</a:t>
                      </a:r>
                    </a:p>
                    <a:p>
                      <a:pPr algn="ctr">
                        <a:buNone/>
                      </a:pPr>
                      <a:r>
                        <a:rPr lang="pl-PL" sz="1600" b="1" dirty="0">
                          <a:solidFill>
                            <a:srgbClr val="FFC000"/>
                          </a:solidFill>
                        </a:rPr>
                        <a:t>12.000,00 eura </a:t>
                      </a:r>
                      <a:endParaRPr lang="pl-PL" sz="1600" dirty="0">
                        <a:solidFill>
                          <a:srgbClr val="FFC000"/>
                        </a:solidFill>
                      </a:endParaRP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hr-HR" sz="1600" dirty="0"/>
                        <a:t>Projekti i događanja koja doprinose razvoju, promociji i društvenom životu grada.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dirty="0"/>
                        <a:t>100 €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600" b="1" dirty="0">
                          <a:solidFill>
                            <a:srgbClr val="FFFF00"/>
                          </a:solidFill>
                        </a:rPr>
                        <a:t>1.000 €</a:t>
                      </a:r>
                    </a:p>
                  </a:txBody>
                  <a:tcPr marL="25665" marR="25665" marT="12832" marB="1283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9313911"/>
                  </a:ext>
                </a:extLst>
              </a:tr>
            </a:tbl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532E7BD4-39EC-A055-5B19-925AB68EB5DF}"/>
              </a:ext>
            </a:extLst>
          </p:cNvPr>
          <p:cNvSpPr txBox="1">
            <a:spLocks/>
          </p:cNvSpPr>
          <p:nvPr/>
        </p:nvSpPr>
        <p:spPr>
          <a:xfrm>
            <a:off x="1280159" y="5532120"/>
            <a:ext cx="9905998" cy="905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hr-HR" dirty="0"/>
            </a:br>
            <a:r>
              <a:rPr lang="hr-HR" cap="non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Ukupna vrijednost natječaja u 2026. godini je </a:t>
            </a:r>
            <a:r>
              <a:rPr lang="hr-HR" b="1" cap="none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72.500,00 eura.</a:t>
            </a:r>
            <a:br>
              <a:rPr lang="hr-HR" b="1" cap="none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hr-HR" dirty="0"/>
              <a:t>						</a:t>
            </a:r>
            <a:endParaRPr lang="hr-HR" sz="1600" dirty="0"/>
          </a:p>
        </p:txBody>
      </p:sp>
    </p:spTree>
    <p:extLst>
      <p:ext uri="{BB962C8B-B14F-4D97-AF65-F5344CB8AC3E}">
        <p14:creationId xmlns:p14="http://schemas.microsoft.com/office/powerpoint/2010/main" val="1512807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33F73-81B3-E31D-7F2B-F85C4F7602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Posebni uvjeti natječaja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EA867-1941-F152-AF9F-0BF2CCC33C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Važni uvjeti:</a:t>
            </a:r>
          </a:p>
          <a:p>
            <a:r>
              <a:rPr lang="hr-HR" dirty="0"/>
              <a:t>projekt se </a:t>
            </a:r>
            <a:r>
              <a:rPr lang="hr-HR" dirty="0">
                <a:solidFill>
                  <a:srgbClr val="FFC000"/>
                </a:solidFill>
              </a:rPr>
              <a:t>provodi </a:t>
            </a:r>
            <a:r>
              <a:rPr lang="hr-HR" b="1" dirty="0">
                <a:solidFill>
                  <a:srgbClr val="FFC000"/>
                </a:solidFill>
              </a:rPr>
              <a:t>na području grada Karlovca</a:t>
            </a:r>
            <a:r>
              <a:rPr lang="hr-HR" dirty="0">
                <a:solidFill>
                  <a:srgbClr val="FFC000"/>
                </a:solidFill>
              </a:rPr>
              <a:t> u 2026. godini</a:t>
            </a:r>
          </a:p>
          <a:p>
            <a:r>
              <a:rPr lang="hr-HR" dirty="0"/>
              <a:t>aktivnosti moraju poštivati </a:t>
            </a:r>
            <a:r>
              <a:rPr lang="hr-HR" b="1" dirty="0">
                <a:solidFill>
                  <a:srgbClr val="FFC000"/>
                </a:solidFill>
              </a:rPr>
              <a:t>načela ravnopravnosti, jednakih mogućnosti i nediskriminacije</a:t>
            </a:r>
            <a:r>
              <a:rPr lang="hr-HR" dirty="0">
                <a:solidFill>
                  <a:srgbClr val="FFC000"/>
                </a:solidFill>
              </a:rPr>
              <a:t> </a:t>
            </a:r>
          </a:p>
          <a:p>
            <a:r>
              <a:rPr lang="hr-HR" dirty="0"/>
              <a:t>prijavitelj može </a:t>
            </a:r>
            <a:r>
              <a:rPr lang="hr-HR" b="1" dirty="0"/>
              <a:t>podnijeti </a:t>
            </a:r>
            <a:r>
              <a:rPr lang="hr-HR" b="1" dirty="0">
                <a:solidFill>
                  <a:srgbClr val="FFC000"/>
                </a:solidFill>
              </a:rPr>
              <a:t>samo jednu prijavu</a:t>
            </a:r>
            <a:r>
              <a:rPr lang="hr-HR" dirty="0">
                <a:solidFill>
                  <a:srgbClr val="FFC000"/>
                </a:solidFill>
              </a:rPr>
              <a:t> na natječaj </a:t>
            </a:r>
          </a:p>
          <a:p>
            <a:r>
              <a:rPr lang="hr-HR" dirty="0"/>
              <a:t>prijavitelj može biti </a:t>
            </a:r>
            <a:r>
              <a:rPr lang="hr-HR" b="1" dirty="0">
                <a:solidFill>
                  <a:srgbClr val="FFC000"/>
                </a:solidFill>
              </a:rPr>
              <a:t>partner na više projekata</a:t>
            </a:r>
            <a:r>
              <a:rPr lang="hr-HR" dirty="0">
                <a:solidFill>
                  <a:srgbClr val="FFC000"/>
                </a:solidFill>
              </a:rPr>
              <a:t> </a:t>
            </a:r>
          </a:p>
          <a:p>
            <a:r>
              <a:rPr lang="hr-HR" dirty="0"/>
              <a:t>projekt mora ostvariti </a:t>
            </a:r>
            <a:r>
              <a:rPr lang="hr-HR" b="1" dirty="0">
                <a:solidFill>
                  <a:srgbClr val="FFC000"/>
                </a:solidFill>
              </a:rPr>
              <a:t>najmanje 50 bodova </a:t>
            </a:r>
            <a:r>
              <a:rPr lang="hr-HR" dirty="0"/>
              <a:t>u postupku ocjenjivanja kvalitete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6085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5F204-F423-4574-673E-FDA2440D2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43354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Prihvatljivi prijavitelji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68AE4C-B127-F68B-CE26-27F3A7859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261872"/>
            <a:ext cx="9905999" cy="474176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hr-HR" dirty="0"/>
              <a:t>Prijavitelj mora biti </a:t>
            </a:r>
            <a:r>
              <a:rPr lang="hr-HR" b="1" dirty="0">
                <a:solidFill>
                  <a:srgbClr val="FFC000"/>
                </a:solidFill>
              </a:rPr>
              <a:t>UDRUGA</a:t>
            </a:r>
            <a:r>
              <a:rPr lang="hr-HR" dirty="0"/>
              <a:t>:</a:t>
            </a:r>
          </a:p>
          <a:p>
            <a:pPr lvl="1"/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registrirana prema Zakonu o udrugama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lvl="1"/>
            <a:r>
              <a:rPr lang="hr-HR" dirty="0"/>
              <a:t>upisana u </a:t>
            </a:r>
            <a:r>
              <a:rPr lang="hr-HR" b="1" dirty="0">
                <a:solidFill>
                  <a:srgbClr val="FFC000"/>
                </a:solidFill>
              </a:rPr>
              <a:t>Registru udruga </a:t>
            </a:r>
            <a:r>
              <a:rPr lang="hr-HR" b="1" dirty="0"/>
              <a:t>i </a:t>
            </a:r>
            <a:r>
              <a:rPr lang="hr-HR" b="1" dirty="0">
                <a:solidFill>
                  <a:srgbClr val="FFC000"/>
                </a:solidFill>
              </a:rPr>
              <a:t>Registru neprofitnih organizacija</a:t>
            </a:r>
            <a:r>
              <a:rPr lang="hr-HR" dirty="0">
                <a:solidFill>
                  <a:srgbClr val="FFC000"/>
                </a:solidFill>
              </a:rPr>
              <a:t> </a:t>
            </a:r>
          </a:p>
          <a:p>
            <a:pPr lvl="1"/>
            <a:r>
              <a:rPr lang="hr-HR" dirty="0"/>
              <a:t>aktivna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najmanje </a:t>
            </a:r>
            <a:r>
              <a:rPr lang="hr-HR" b="1" dirty="0">
                <a:solidFill>
                  <a:srgbClr val="FFC000"/>
                </a:solidFill>
              </a:rPr>
              <a:t>1 godinu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prije objave natječaja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lvl="1"/>
            <a:r>
              <a:rPr lang="hr-HR" dirty="0"/>
              <a:t>sa </a:t>
            </a:r>
            <a:r>
              <a:rPr lang="hr-HR" b="1" dirty="0">
                <a:solidFill>
                  <a:srgbClr val="FFC000"/>
                </a:solidFill>
              </a:rPr>
              <a:t>sjedištem u Karlovcu</a:t>
            </a:r>
            <a:r>
              <a:rPr lang="hr-HR" dirty="0">
                <a:solidFill>
                  <a:srgbClr val="FFC000"/>
                </a:solidFill>
              </a:rPr>
              <a:t> </a:t>
            </a:r>
            <a:r>
              <a:rPr lang="hr-HR" dirty="0"/>
              <a:t>(uz iznimku za </a:t>
            </a:r>
            <a:r>
              <a:rPr lang="hr-HR" b="1" dirty="0">
                <a:solidFill>
                  <a:schemeClr val="accent2"/>
                </a:solidFill>
              </a:rPr>
              <a:t>PP7 -  Karlovačka županija</a:t>
            </a:r>
            <a:r>
              <a:rPr lang="hr-HR" dirty="0"/>
              <a:t>) </a:t>
            </a:r>
          </a:p>
          <a:p>
            <a:pPr lvl="1"/>
            <a:r>
              <a:rPr lang="hr-HR" dirty="0"/>
              <a:t>opredijeljena za </a:t>
            </a:r>
            <a:r>
              <a:rPr lang="hr-HR" b="1" dirty="0">
                <a:solidFill>
                  <a:srgbClr val="FFC000"/>
                </a:solidFill>
              </a:rPr>
              <a:t>obavljanje djelatnosti i aktivnosti koje su predmet financiranja </a:t>
            </a:r>
            <a:r>
              <a:rPr lang="hr-HR" dirty="0"/>
              <a:t>u sklopu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prijavljenog Programskog područja </a:t>
            </a:r>
          </a:p>
          <a:p>
            <a:pPr lvl="1"/>
            <a:r>
              <a:rPr lang="hr-HR" dirty="0"/>
              <a:t>ima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podmirene poreze i obveze prema Gradu Karlovcu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</a:t>
            </a:r>
          </a:p>
          <a:p>
            <a:pPr lvl="1"/>
            <a:r>
              <a:rPr lang="hr-HR" b="1" dirty="0"/>
              <a:t>ne smije biti u stečaju ili postupku likvidacije</a:t>
            </a:r>
          </a:p>
          <a:p>
            <a:pPr lvl="1"/>
            <a:r>
              <a:rPr lang="hr-HR" dirty="0"/>
              <a:t>Ispunjavati sve uvjete propisane </a:t>
            </a:r>
            <a:r>
              <a:rPr lang="hr-HR" dirty="0">
                <a:solidFill>
                  <a:srgbClr val="FFC000"/>
                </a:solidFill>
              </a:rPr>
              <a:t>1. Izmjenama Uputa za prijavitelje – točka 10.1.</a:t>
            </a:r>
          </a:p>
          <a:p>
            <a:pPr marL="0" indent="0" algn="ctr">
              <a:buNone/>
            </a:pP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Iznimno</a:t>
            </a:r>
            <a:r>
              <a:rPr lang="hr-HR" dirty="0"/>
              <a:t>, u </a:t>
            </a:r>
            <a:r>
              <a:rPr lang="hr-HR" dirty="0">
                <a:solidFill>
                  <a:schemeClr val="accent2"/>
                </a:solidFill>
              </a:rPr>
              <a:t>PP4 prijavitelj može biti </a:t>
            </a:r>
            <a:r>
              <a:rPr lang="hr-HR" b="1" dirty="0">
                <a:solidFill>
                  <a:schemeClr val="accent2"/>
                </a:solidFill>
              </a:rPr>
              <a:t>umjetnička organizacija </a:t>
            </a:r>
            <a:r>
              <a:rPr lang="hr-HR" dirty="0"/>
              <a:t>registrirana sukladno </a:t>
            </a:r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Zakonu o pravima samostalnih umjetnika i poticanju kulturnog i umjetničkog stvaralaštva</a:t>
            </a:r>
            <a:r>
              <a:rPr lang="hr-HR" dirty="0"/>
              <a:t> te upisana u </a:t>
            </a:r>
            <a:r>
              <a:rPr lang="hr-HR" dirty="0">
                <a:solidFill>
                  <a:srgbClr val="FFC000"/>
                </a:solidFill>
              </a:rPr>
              <a:t>Registar umjetničkih organizacija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Prijavitelj </a:t>
            </a:r>
            <a:r>
              <a:rPr lang="hr-HR" b="1" dirty="0"/>
              <a:t>može podnijeti samo </a:t>
            </a:r>
            <a:r>
              <a:rPr lang="hr-HR" b="1" dirty="0">
                <a:solidFill>
                  <a:srgbClr val="FFC000"/>
                </a:solidFill>
              </a:rPr>
              <a:t>jednu prijavu na natječaj.</a:t>
            </a:r>
            <a:endParaRPr lang="hr-HR" dirty="0"/>
          </a:p>
          <a:p>
            <a:pPr marL="0" indent="0" algn="ctr">
              <a:buNone/>
            </a:pPr>
            <a:r>
              <a:rPr lang="hr-HR" b="1" dirty="0"/>
              <a:t>Ako prijavitelj podnese više od jedne projektne prijave, sve prijave će automatski biti odbačene.</a:t>
            </a:r>
            <a:endParaRPr lang="hr-HR" dirty="0"/>
          </a:p>
          <a:p>
            <a:pPr marL="0" indent="0" algn="ctr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7965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C4E8C-8C75-31FC-BB6C-799FA87FE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Prihvatljivi partneri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CB565-8207-B749-087D-9F95FFEC9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37360"/>
            <a:ext cx="9905999" cy="405384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hr-HR" dirty="0"/>
              <a:t>Partneri na projektu mogu biti:</a:t>
            </a:r>
          </a:p>
          <a:p>
            <a:pPr lvl="1"/>
            <a:r>
              <a:rPr lang="hr-HR" dirty="0"/>
              <a:t>udruge </a:t>
            </a:r>
          </a:p>
          <a:p>
            <a:pPr lvl="1"/>
            <a:r>
              <a:rPr lang="hr-HR" dirty="0"/>
              <a:t>ustanove </a:t>
            </a:r>
          </a:p>
          <a:p>
            <a:pPr lvl="1"/>
            <a:r>
              <a:rPr lang="hr-HR" dirty="0"/>
              <a:t>institucije </a:t>
            </a:r>
          </a:p>
          <a:p>
            <a:pPr lvl="1"/>
            <a:r>
              <a:rPr lang="hr-HR" dirty="0"/>
              <a:t>druge organizacije relevantne za provedbu projekta. </a:t>
            </a:r>
          </a:p>
          <a:p>
            <a:pPr marL="0" indent="0">
              <a:buNone/>
            </a:pPr>
            <a:r>
              <a:rPr lang="hr-HR" dirty="0"/>
              <a:t>Partnerstvo je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poželjno jer doprinosi kvaliteti i kapacitetu provedbe projekta</a:t>
            </a:r>
            <a:r>
              <a:rPr lang="hr-HR" dirty="0"/>
              <a:t>.</a:t>
            </a:r>
          </a:p>
          <a:p>
            <a:pPr marL="0" indent="0">
              <a:buNone/>
            </a:pPr>
            <a:r>
              <a:rPr lang="hr-HR" dirty="0"/>
              <a:t>Partner mora zadovoljavati </a:t>
            </a:r>
            <a:r>
              <a:rPr lang="hr-HR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sve uvjete iz točke 10.1. </a:t>
            </a:r>
            <a:r>
              <a:rPr lang="hr-HR" dirty="0"/>
              <a:t>1. izmjena Uputa za prijavitelje</a:t>
            </a:r>
          </a:p>
          <a:p>
            <a:pPr marL="0" indent="0">
              <a:buNone/>
            </a:pPr>
            <a:endParaRPr lang="hr-HR" sz="900" dirty="0"/>
          </a:p>
          <a:p>
            <a:pPr marL="0" indent="0" algn="ctr">
              <a:buNone/>
            </a:pPr>
            <a:r>
              <a:rPr lang="hr-HR" dirty="0"/>
              <a:t>Prijavitelj </a:t>
            </a:r>
            <a:r>
              <a:rPr lang="hr-HR" dirty="0">
                <a:solidFill>
                  <a:srgbClr val="FFC000"/>
                </a:solidFill>
              </a:rPr>
              <a:t>može biti </a:t>
            </a:r>
            <a:r>
              <a:rPr lang="hr-HR" b="1" dirty="0">
                <a:solidFill>
                  <a:srgbClr val="FFC000"/>
                </a:solidFill>
              </a:rPr>
              <a:t>partner na više projektnih prijava</a:t>
            </a:r>
            <a:r>
              <a:rPr lang="hr-HR" dirty="0"/>
              <a:t>.</a:t>
            </a:r>
          </a:p>
          <a:p>
            <a:pPr marL="0" indent="0">
              <a:buNone/>
            </a:pP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919828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90714-4D71-3662-B0B5-9B1D363DCE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039957"/>
          </a:xfrm>
        </p:spPr>
        <p:txBody>
          <a:bodyPr/>
          <a:lstStyle/>
          <a:p>
            <a: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Troškovi projekta</a:t>
            </a:r>
            <a:br>
              <a:rPr lang="hr-HR" dirty="0">
                <a:solidFill>
                  <a:schemeClr val="accent6">
                    <a:lumMod val="60000"/>
                    <a:lumOff val="40000"/>
                  </a:schemeClr>
                </a:solidFill>
              </a:rPr>
            </a:br>
            <a:r>
              <a:rPr lang="hr-HR" sz="20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							</a:t>
            </a:r>
            <a:endParaRPr lang="hr-HR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4E4D2-8078-4854-AA6A-0CA42F219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0019" y="1431636"/>
            <a:ext cx="4649783" cy="637309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hr-HR" dirty="0">
                <a:solidFill>
                  <a:srgbClr val="FFC000"/>
                </a:solidFill>
              </a:rPr>
              <a:t>Prihvatljivi troškovi - </a:t>
            </a:r>
            <a:r>
              <a:rPr lang="hr-HR" cap="none" dirty="0">
                <a:solidFill>
                  <a:srgbClr val="FFC000"/>
                </a:solidFill>
              </a:rPr>
              <a:t>neposredno povezani uz provedbu pojedinih aktivnosti nastali u razdoblju provedbe projekta </a:t>
            </a:r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BD3049-57EE-7537-11D2-D79D6782BB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41410" y="2179781"/>
            <a:ext cx="4878391" cy="4239491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hr-HR" sz="4800" dirty="0"/>
              <a:t>troškovi zaposlenika angažiranih na projektu u maksimalnom iznosu do </a:t>
            </a:r>
            <a:r>
              <a:rPr lang="hr-HR" sz="4800" b="1" dirty="0"/>
              <a:t>80% troškova potraživanih iz Proračuna Grada Karlovca </a:t>
            </a:r>
            <a:endParaRPr lang="hr-HR" sz="4800" dirty="0"/>
          </a:p>
          <a:p>
            <a:pPr lvl="0"/>
            <a:r>
              <a:rPr lang="hr-HR" sz="4800" dirty="0"/>
              <a:t>putni troškovi (službena putovanja, seminari, kongresi),</a:t>
            </a:r>
          </a:p>
          <a:p>
            <a:pPr lvl="0"/>
            <a:r>
              <a:rPr lang="hr-HR" sz="4800" dirty="0"/>
              <a:t>materijal za aktivnosti,</a:t>
            </a:r>
          </a:p>
          <a:p>
            <a:pPr lvl="0"/>
            <a:r>
              <a:rPr lang="hr-HR" sz="4800" dirty="0"/>
              <a:t>troškovi nabavke opreme nužne za provedbu projekta koja mora biti specificirana po vrsti i iznosu,</a:t>
            </a:r>
          </a:p>
          <a:p>
            <a:pPr lvl="0"/>
            <a:r>
              <a:rPr lang="hr-HR" sz="4800" dirty="0"/>
              <a:t>grafičke usluge (grafička priprema, usluge tiskanja letaka, brošura, časopisa i sl.) pri čemu treba navesti vrstu i namjenu usluge, količinu, jedinične cijene, </a:t>
            </a:r>
          </a:p>
          <a:p>
            <a:pPr lvl="0"/>
            <a:r>
              <a:rPr lang="hr-HR" sz="4800" dirty="0"/>
              <a:t>usluge promidžbe (televizijske i radijske prezentacije, održavanje internetskih stranica, obavijesti u tiskovinama, promidžbeni materijal i sl.) pri čemu je potrebno navesti vrstu promidžbe, trajanje i cijenu usluge, </a:t>
            </a:r>
          </a:p>
          <a:p>
            <a:pPr lvl="0"/>
            <a:r>
              <a:rPr lang="hr-HR" sz="4800" dirty="0"/>
              <a:t>ostali troškovi koji su izravno vezani za provedbu aktivnosti projekta.</a:t>
            </a:r>
          </a:p>
          <a:p>
            <a:pPr marL="0" lvl="0" indent="0">
              <a:buNone/>
            </a:pPr>
            <a:endParaRPr lang="hr-HR" sz="3200" dirty="0"/>
          </a:p>
          <a:p>
            <a:pPr marL="0" lvl="0" indent="0">
              <a:buNone/>
            </a:pPr>
            <a:r>
              <a:rPr lang="hr-HR" sz="4800" b="1" dirty="0">
                <a:solidFill>
                  <a:srgbClr val="FFC000"/>
                </a:solidFill>
              </a:rPr>
              <a:t>PRIHVATLJIVI NEIZRAVNI TROŠKOVI </a:t>
            </a:r>
            <a:r>
              <a:rPr lang="hr-HR" sz="4800" dirty="0"/>
              <a:t>- troškove koji nisu izravno povezani s provedbom projekta, ali neizravno pridonose postizanju njegovih ciljeva (npr. režijski troškovi u </a:t>
            </a:r>
            <a:r>
              <a:rPr lang="hr-HR" sz="4800" b="1" dirty="0"/>
              <a:t>maksimalnom iznosu od 30 % ukupnih prijavljenih </a:t>
            </a:r>
            <a:r>
              <a:rPr lang="hr-HR" sz="4800" dirty="0"/>
              <a:t>troškova</a:t>
            </a:r>
          </a:p>
          <a:p>
            <a:endParaRPr lang="hr-HR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FB1A2-1228-148F-57A8-B8B18BAECF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0808" y="886692"/>
            <a:ext cx="4646602" cy="772392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hr-HR" dirty="0">
                <a:solidFill>
                  <a:srgbClr val="FFC000"/>
                </a:solidFill>
              </a:rPr>
              <a:t>Neprihvatljivi troškovi</a:t>
            </a:r>
          </a:p>
          <a:p>
            <a:pPr algn="ctr"/>
            <a:endParaRPr lang="hr-HR" dirty="0">
              <a:solidFill>
                <a:srgbClr val="FFC000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5652CD-5179-58DC-C458-C1768CD95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0808" y="1431636"/>
            <a:ext cx="4875210" cy="4051301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hr-HR" sz="4800" dirty="0"/>
              <a:t>stavke/troškovi koje se </a:t>
            </a:r>
            <a:r>
              <a:rPr lang="pl-PL" sz="4800" dirty="0"/>
              <a:t>u razdoblju provedbe projekta </a:t>
            </a:r>
            <a:r>
              <a:rPr lang="hr-HR" sz="4800" dirty="0"/>
              <a:t>već financiraju ili su bili financirani iz drugih/javnih izvora,</a:t>
            </a:r>
          </a:p>
          <a:p>
            <a:pPr lvl="0"/>
            <a:r>
              <a:rPr lang="hr-HR" sz="4800" dirty="0"/>
              <a:t>troškovi koji nisu predviđeni projektom/Ugovorom i drugi troškovi koji nisu u neposrednoj povezanosti sa sadržajem i ciljevima projekta,</a:t>
            </a:r>
          </a:p>
          <a:p>
            <a:pPr lvl="0"/>
            <a:r>
              <a:rPr lang="hr-HR" sz="4800" dirty="0"/>
              <a:t>troškovi alkoholnih pića,</a:t>
            </a:r>
          </a:p>
          <a:p>
            <a:pPr lvl="0"/>
            <a:r>
              <a:rPr lang="hr-HR" sz="4800" dirty="0"/>
              <a:t>troškovi smještaja (u iznimnim slučajevima kada se pregovaranjem s nadležnim UO dio tih troškova može priznati kao prihvatljiv trošak),</a:t>
            </a:r>
          </a:p>
          <a:p>
            <a:pPr lvl="0"/>
            <a:r>
              <a:rPr lang="hr-HR" sz="4800" dirty="0"/>
              <a:t>kupnja zemljišta ili građevina, osim kada je nužno za izravnu provedbu projekta, kada se vlasništvo mora prenijeti na udrugu i/ili partnere najkasnije po završetku projekta,</a:t>
            </a:r>
          </a:p>
          <a:p>
            <a:pPr lvl="0"/>
            <a:r>
              <a:rPr lang="hr-HR" sz="4800" dirty="0"/>
              <a:t>gubitci na tečajnim razlikama,</a:t>
            </a:r>
          </a:p>
          <a:p>
            <a:pPr lvl="0"/>
            <a:r>
              <a:rPr lang="hr-HR" sz="4800" dirty="0"/>
              <a:t>dugovi i stavke za pokrivanje gubitaka ili dugova, dospjele kamate </a:t>
            </a:r>
          </a:p>
          <a:p>
            <a:pPr lvl="0"/>
            <a:r>
              <a:rPr lang="hr-HR" sz="4800" dirty="0"/>
              <a:t>zajmovi drugim organizacijama ili pojedincima, trećim stranama,</a:t>
            </a:r>
          </a:p>
          <a:p>
            <a:pPr lvl="0"/>
            <a:r>
              <a:rPr lang="hr-HR" sz="4800" dirty="0"/>
              <a:t>ulaganja u kapital ili kreditna ulaganja, jamstveni fondovi,</a:t>
            </a:r>
          </a:p>
          <a:p>
            <a:pPr lvl="0"/>
            <a:r>
              <a:rPr lang="hr-HR" sz="4800" dirty="0"/>
              <a:t>kazne, financijske kazne i troškovi sudskih sporova,</a:t>
            </a:r>
          </a:p>
          <a:p>
            <a:pPr lvl="0"/>
            <a:r>
              <a:rPr lang="hr-HR" sz="4800" dirty="0"/>
              <a:t>doprinosi za dobrovoljna zdravstvena ili mirovinska osiguranja koja nisu obvezna prema nacionalnom zakonodavstvu,</a:t>
            </a:r>
          </a:p>
          <a:p>
            <a:pPr lvl="0"/>
            <a:r>
              <a:rPr lang="hr-HR" sz="4800" dirty="0"/>
              <a:t>donacije u dobrotvorne svrhe.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54428306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441</TotalTime>
  <Words>2119</Words>
  <Application>Microsoft Office PowerPoint</Application>
  <PresentationFormat>Widescreen</PresentationFormat>
  <Paragraphs>247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Aptos</vt:lpstr>
      <vt:lpstr>Arial</vt:lpstr>
      <vt:lpstr>Calibri</vt:lpstr>
      <vt:lpstr>Tw Cen MT</vt:lpstr>
      <vt:lpstr>Wingdings 2</vt:lpstr>
      <vt:lpstr>Circuit</vt:lpstr>
      <vt:lpstr>Javni natječaj za financiranje projekata udruga iz Proračuna Grada Karlovca za 2026. godinu</vt:lpstr>
      <vt:lpstr>Zakonska podloga </vt:lpstr>
      <vt:lpstr>Ciljevi javnog natječaja</vt:lpstr>
      <vt:lpstr>              upravni odjel za društvene djelatnosti Programska područja                               40.500,00 eura</vt:lpstr>
      <vt:lpstr>       Upravni odjel za poslove gradonačelnika Programska područja                               32.000,00 eura         </vt:lpstr>
      <vt:lpstr>Posebni uvjeti natječaja</vt:lpstr>
      <vt:lpstr>Prihvatljivi prijavitelji</vt:lpstr>
      <vt:lpstr>Prihvatljivi partneri</vt:lpstr>
      <vt:lpstr>Troškovi projekta        </vt:lpstr>
      <vt:lpstr>Podnošenje prijave</vt:lpstr>
      <vt:lpstr>Natječajna dokumentacija</vt:lpstr>
      <vt:lpstr>Popunjavanje prijave </vt:lpstr>
      <vt:lpstr>Važni rokovi</vt:lpstr>
      <vt:lpstr>Kvalitativna procjena projekata</vt:lpstr>
      <vt:lpstr>Pravo na prigovor</vt:lpstr>
      <vt:lpstr>UGOVARANJE </vt:lpstr>
      <vt:lpstr>Važne pOVEZNICE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Ivana Matan</dc:creator>
  <cp:lastModifiedBy>Ivana Matan</cp:lastModifiedBy>
  <cp:revision>1</cp:revision>
  <dcterms:created xsi:type="dcterms:W3CDTF">2026-03-24T14:26:51Z</dcterms:created>
  <dcterms:modified xsi:type="dcterms:W3CDTF">2026-04-01T08:31:56Z</dcterms:modified>
</cp:coreProperties>
</file>