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79" r:id="rId2"/>
    <p:sldMasterId id="2147483906" r:id="rId3"/>
  </p:sldMasterIdLst>
  <p:notesMasterIdLst>
    <p:notesMasterId r:id="rId59"/>
  </p:notesMasterIdLst>
  <p:handoutMasterIdLst>
    <p:handoutMasterId r:id="rId60"/>
  </p:handoutMasterIdLst>
  <p:sldIdLst>
    <p:sldId id="658" r:id="rId4"/>
    <p:sldId id="816" r:id="rId5"/>
    <p:sldId id="293" r:id="rId6"/>
    <p:sldId id="261" r:id="rId7"/>
    <p:sldId id="813" r:id="rId8"/>
    <p:sldId id="285" r:id="rId9"/>
    <p:sldId id="814" r:id="rId10"/>
    <p:sldId id="284" r:id="rId11"/>
    <p:sldId id="288" r:id="rId12"/>
    <p:sldId id="857" r:id="rId13"/>
    <p:sldId id="294" r:id="rId14"/>
    <p:sldId id="827" r:id="rId15"/>
    <p:sldId id="828" r:id="rId16"/>
    <p:sldId id="829" r:id="rId17"/>
    <p:sldId id="830" r:id="rId18"/>
    <p:sldId id="831" r:id="rId19"/>
    <p:sldId id="832" r:id="rId20"/>
    <p:sldId id="833" r:id="rId21"/>
    <p:sldId id="819" r:id="rId22"/>
    <p:sldId id="820" r:id="rId23"/>
    <p:sldId id="822" r:id="rId24"/>
    <p:sldId id="834" r:id="rId25"/>
    <p:sldId id="835" r:id="rId26"/>
    <p:sldId id="821" r:id="rId27"/>
    <p:sldId id="838" r:id="rId28"/>
    <p:sldId id="839" r:id="rId29"/>
    <p:sldId id="842" r:id="rId30"/>
    <p:sldId id="823" r:id="rId31"/>
    <p:sldId id="840" r:id="rId32"/>
    <p:sldId id="841" r:id="rId33"/>
    <p:sldId id="843" r:id="rId34"/>
    <p:sldId id="844" r:id="rId35"/>
    <p:sldId id="845" r:id="rId36"/>
    <p:sldId id="824" r:id="rId37"/>
    <p:sldId id="825" r:id="rId38"/>
    <p:sldId id="826" r:id="rId39"/>
    <p:sldId id="856" r:id="rId40"/>
    <p:sldId id="848" r:id="rId41"/>
    <p:sldId id="849" r:id="rId42"/>
    <p:sldId id="850" r:id="rId43"/>
    <p:sldId id="851" r:id="rId44"/>
    <p:sldId id="852" r:id="rId45"/>
    <p:sldId id="717" r:id="rId46"/>
    <p:sldId id="702" r:id="rId47"/>
    <p:sldId id="683" r:id="rId48"/>
    <p:sldId id="715" r:id="rId49"/>
    <p:sldId id="716" r:id="rId50"/>
    <p:sldId id="701" r:id="rId51"/>
    <p:sldId id="718" r:id="rId52"/>
    <p:sldId id="719" r:id="rId53"/>
    <p:sldId id="720" r:id="rId54"/>
    <p:sldId id="853" r:id="rId55"/>
    <p:sldId id="854" r:id="rId56"/>
    <p:sldId id="855" r:id="rId57"/>
    <p:sldId id="669" r:id="rId58"/>
  </p:sldIdLst>
  <p:sldSz cx="9144000" cy="6858000" type="screen4x3"/>
  <p:notesSz cx="9928225" cy="6797675"/>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6">
          <p15:clr>
            <a:srgbClr val="A4A3A4"/>
          </p15:clr>
        </p15:guide>
        <p15:guide id="2" orient="horz" pos="845" userDrawn="1">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 Belobaba" initials="SB" lastIdx="1" clrIdx="0">
    <p:extLst>
      <p:ext uri="{19B8F6BF-5375-455C-9EA6-DF929625EA0E}">
        <p15:presenceInfo xmlns:p15="http://schemas.microsoft.com/office/powerpoint/2012/main" userId="S::sanja.belobaba@karlovac.hr::dcac4c97-9c34-44bd-9190-949134284d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FF"/>
    <a:srgbClr val="9999FF"/>
    <a:srgbClr val="66CCFF"/>
    <a:srgbClr val="CCECFF"/>
    <a:srgbClr val="CC99FF"/>
    <a:srgbClr val="FFCCFF"/>
    <a:srgbClr val="FF99FF"/>
    <a:srgbClr val="7494A4"/>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3" autoAdjust="0"/>
    <p:restoredTop sz="92281" autoAdjust="0"/>
  </p:normalViewPr>
  <p:slideViewPr>
    <p:cSldViewPr snapToGrid="0" snapToObjects="1">
      <p:cViewPr varScale="1">
        <p:scale>
          <a:sx n="98" d="100"/>
          <a:sy n="98" d="100"/>
        </p:scale>
        <p:origin x="450" y="90"/>
      </p:cViewPr>
      <p:guideLst>
        <p:guide orient="horz" pos="4306"/>
        <p:guide orient="horz" pos="845"/>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2910"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44E-3"/>
          <c:y val="5.0000000000000044E-3"/>
          <c:w val="0.99"/>
          <c:h val="0.98749999999999949"/>
        </c:manualLayout>
      </c:layout>
      <c:pieChart>
        <c:varyColors val="0"/>
        <c:ser>
          <c:idx val="0"/>
          <c:order val="0"/>
          <c:tx>
            <c:strRef>
              <c:f>Sheet1!$A$2</c:f>
              <c:strCache>
                <c:ptCount val="1"/>
                <c:pt idx="0">
                  <c:v>Budget</c:v>
                </c:pt>
              </c:strCache>
            </c:strRef>
          </c:tx>
          <c:spPr>
            <a:solidFill>
              <a:srgbClr val="FFCCFF"/>
            </a:solidFill>
            <a:ln w="9525" cap="flat">
              <a:solidFill>
                <a:srgbClr val="F9F9F9"/>
              </a:solidFill>
              <a:prstDash val="solid"/>
              <a:round/>
            </a:ln>
            <a:effectLst>
              <a:outerShdw blurRad="38100" dist="20000" dir="5400000" algn="tl">
                <a:srgbClr val="000000">
                  <a:alpha val="38000"/>
                </a:srgbClr>
              </a:outerShdw>
            </a:effectLst>
          </c:spPr>
          <c:dPt>
            <c:idx val="0"/>
            <c:bubble3D val="0"/>
            <c:spPr>
              <a:solidFill>
                <a:srgbClr val="FFEBFF"/>
              </a:solidFill>
              <a:ln w="9525" cap="flat">
                <a:solidFill>
                  <a:srgbClr val="F9F9F9"/>
                </a:solidFill>
                <a:prstDash val="solid"/>
                <a:round/>
              </a:ln>
              <a:effectLst>
                <a:outerShdw blurRad="38100" dist="20000" dir="5400000" algn="tl">
                  <a:srgbClr val="000000">
                    <a:alpha val="38000"/>
                  </a:srgbClr>
                </a:outerShdw>
              </a:effectLst>
            </c:spPr>
            <c:extLst>
              <c:ext xmlns:c16="http://schemas.microsoft.com/office/drawing/2014/chart" uri="{C3380CC4-5D6E-409C-BE32-E72D297353CC}">
                <c16:uniqueId val="{00000005-3DCC-4401-96A0-2730F6D8AF04}"/>
              </c:ext>
            </c:extLst>
          </c:dPt>
          <c:dPt>
            <c:idx val="1"/>
            <c:bubble3D val="0"/>
            <c:spPr>
              <a:solidFill>
                <a:srgbClr val="9999FF"/>
              </a:solidFill>
              <a:ln w="9525" cap="flat">
                <a:solidFill>
                  <a:srgbClr val="F9F9F9"/>
                </a:solidFill>
                <a:prstDash val="solid"/>
                <a:round/>
              </a:ln>
              <a:effectLst>
                <a:outerShdw blurRad="38100" dist="20000" dir="5400000" algn="tl">
                  <a:srgbClr val="000000">
                    <a:alpha val="38000"/>
                  </a:srgbClr>
                </a:outerShdw>
              </a:effectLst>
            </c:spPr>
            <c:extLst>
              <c:ext xmlns:c16="http://schemas.microsoft.com/office/drawing/2014/chart" uri="{C3380CC4-5D6E-409C-BE32-E72D297353CC}">
                <c16:uniqueId val="{00000000-3DCC-4401-96A0-2730F6D8AF04}"/>
              </c:ext>
            </c:extLst>
          </c:dPt>
          <c:dLbls>
            <c:dLbl>
              <c:idx val="0"/>
              <c:tx>
                <c:rich>
                  <a:bodyPr/>
                  <a:lstStyle/>
                  <a:p>
                    <a:pPr>
                      <a:defRPr sz="1800" b="0" i="0" u="none" strike="noStrike">
                        <a:solidFill>
                          <a:srgbClr val="4D4D4E"/>
                        </a:solidFill>
                        <a:latin typeface="Arial"/>
                      </a:defRPr>
                    </a:pPr>
                    <a:r>
                      <a:rPr lang="en-US" dirty="0"/>
                      <a:t>17 %</a:t>
                    </a:r>
                  </a:p>
                  <a:p>
                    <a:pPr>
                      <a:defRPr sz="1800" b="0" i="0" u="none" strike="noStrike">
                        <a:solidFill>
                          <a:srgbClr val="4D4D4E"/>
                        </a:solidFill>
                        <a:latin typeface="Arial"/>
                      </a:defRPr>
                    </a:pPr>
                    <a:endParaRPr lang="en-US" dirty="0"/>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CC-4401-96A0-2730F6D8AF04}"/>
                </c:ext>
              </c:extLst>
            </c:dLbl>
            <c:dLbl>
              <c:idx val="1"/>
              <c:tx>
                <c:rich>
                  <a:bodyPr/>
                  <a:lstStyle/>
                  <a:p>
                    <a:pPr>
                      <a:defRPr sz="1800" b="0" i="0" u="none" strike="noStrike">
                        <a:solidFill>
                          <a:srgbClr val="4D4D4E"/>
                        </a:solidFill>
                        <a:latin typeface="Arial"/>
                      </a:defRPr>
                    </a:pPr>
                    <a:r>
                      <a:rPr lang="en-US" dirty="0"/>
                      <a:t>83 %</a:t>
                    </a:r>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DCC-4401-96A0-2730F6D8AF04}"/>
                </c:ext>
              </c:extLst>
            </c:dLbl>
            <c:dLbl>
              <c:idx val="2"/>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2-5F14-4FB2-B5E2-CFDA94F2D8B0}"/>
                </c:ext>
              </c:extLst>
            </c:dLbl>
            <c:dLbl>
              <c:idx val="3"/>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3-5F14-4FB2-B5E2-CFDA94F2D8B0}"/>
                </c:ext>
              </c:extLst>
            </c:dLbl>
            <c:dLbl>
              <c:idx val="4"/>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4-5F14-4FB2-B5E2-CFDA94F2D8B0}"/>
                </c:ext>
              </c:extLst>
            </c:dLbl>
            <c:dLbl>
              <c:idx val="5"/>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5-5F14-4FB2-B5E2-CFDA94F2D8B0}"/>
                </c:ext>
              </c:extLst>
            </c:dLbl>
            <c:numFmt formatCode="#,##0%" sourceLinked="0"/>
            <c:spPr>
              <a:noFill/>
              <a:ln>
                <a:noFill/>
              </a:ln>
              <a:effectLst/>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1"/>
                <c:pt idx="0">
                  <c:v>ERDF</c:v>
                </c:pt>
              </c:strCache>
            </c:strRef>
          </c:cat>
          <c:val>
            <c:numRef>
              <c:f>Sheet1!$B$2:$C$2</c:f>
              <c:numCache>
                <c:formatCode>General</c:formatCode>
                <c:ptCount val="2"/>
                <c:pt idx="0">
                  <c:v>1532645.81</c:v>
                </c:pt>
                <c:pt idx="1">
                  <c:v>1850795.95</c:v>
                </c:pt>
              </c:numCache>
            </c:numRef>
          </c:val>
          <c:extLst>
            <c:ext xmlns:c16="http://schemas.microsoft.com/office/drawing/2014/chart" uri="{C3380CC4-5D6E-409C-BE32-E72D297353CC}">
              <c16:uniqueId val="{00000006-3DCC-4401-96A0-2730F6D8AF0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44E-3"/>
          <c:y val="5.0000000000000044E-3"/>
          <c:w val="0.99"/>
          <c:h val="0.98749999999999949"/>
        </c:manualLayout>
      </c:layout>
      <c:pieChart>
        <c:varyColors val="0"/>
        <c:ser>
          <c:idx val="0"/>
          <c:order val="0"/>
          <c:tx>
            <c:strRef>
              <c:f>Sheet1!$A$2</c:f>
              <c:strCache>
                <c:ptCount val="1"/>
                <c:pt idx="0">
                  <c:v>Budget</c:v>
                </c:pt>
              </c:strCache>
            </c:strRef>
          </c:tx>
          <c:spPr>
            <a:solidFill>
              <a:srgbClr val="CCECFF"/>
            </a:solidFill>
            <a:ln w="9525" cap="flat">
              <a:solidFill>
                <a:srgbClr val="F9F9F9"/>
              </a:solidFill>
              <a:prstDash val="solid"/>
              <a:round/>
            </a:ln>
            <a:effectLst>
              <a:outerShdw blurRad="38100" dist="20000" dir="5400000" algn="tl">
                <a:srgbClr val="000000">
                  <a:alpha val="38000"/>
                </a:srgbClr>
              </a:outerShdw>
            </a:effectLst>
          </c:spPr>
          <c:dPt>
            <c:idx val="0"/>
            <c:bubble3D val="0"/>
            <c:spPr>
              <a:solidFill>
                <a:srgbClr val="66CCFF"/>
              </a:solidFill>
              <a:ln w="9525" cap="flat">
                <a:solidFill>
                  <a:srgbClr val="F9F9F9"/>
                </a:solidFill>
                <a:prstDash val="solid"/>
                <a:round/>
              </a:ln>
              <a:effectLst>
                <a:outerShdw blurRad="38100" dist="20000" dir="5400000" algn="tl">
                  <a:srgbClr val="000000">
                    <a:alpha val="38000"/>
                  </a:srgbClr>
                </a:outerShdw>
              </a:effectLst>
            </c:spPr>
            <c:extLst>
              <c:ext xmlns:c16="http://schemas.microsoft.com/office/drawing/2014/chart" uri="{C3380CC4-5D6E-409C-BE32-E72D297353CC}">
                <c16:uniqueId val="{00000002-2F6D-403A-BCA2-94D01D98AAC7}"/>
              </c:ext>
            </c:extLst>
          </c:dPt>
          <c:dLbls>
            <c:dLbl>
              <c:idx val="0"/>
              <c:tx>
                <c:rich>
                  <a:bodyPr/>
                  <a:lstStyle/>
                  <a:p>
                    <a:pPr>
                      <a:defRPr sz="1800" b="0" i="0" u="none" strike="noStrike">
                        <a:solidFill>
                          <a:srgbClr val="4D4D4E"/>
                        </a:solidFill>
                        <a:latin typeface="Arial"/>
                      </a:defRPr>
                    </a:pPr>
                    <a:r>
                      <a:rPr lang="en-US" dirty="0"/>
                      <a:t>15 %</a:t>
                    </a:r>
                  </a:p>
                  <a:p>
                    <a:pPr>
                      <a:defRPr sz="1800" b="0" i="0" u="none" strike="noStrike">
                        <a:solidFill>
                          <a:srgbClr val="4D4D4E"/>
                        </a:solidFill>
                        <a:latin typeface="Arial"/>
                      </a:defRPr>
                    </a:pPr>
                    <a:endParaRPr lang="en-US" dirty="0"/>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6D-403A-BCA2-94D01D98AAC7}"/>
                </c:ext>
              </c:extLst>
            </c:dLbl>
            <c:dLbl>
              <c:idx val="1"/>
              <c:tx>
                <c:rich>
                  <a:bodyPr/>
                  <a:lstStyle/>
                  <a:p>
                    <a:pPr>
                      <a:defRPr sz="1800" b="0" i="0" u="none" strike="noStrike">
                        <a:solidFill>
                          <a:srgbClr val="4D4D4E"/>
                        </a:solidFill>
                        <a:latin typeface="Arial"/>
                      </a:defRPr>
                    </a:pPr>
                    <a:r>
                      <a:rPr lang="en-US" dirty="0"/>
                      <a:t>85 %</a:t>
                    </a:r>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F6D-403A-BCA2-94D01D98AAC7}"/>
                </c:ext>
              </c:extLst>
            </c:dLbl>
            <c:dLbl>
              <c:idx val="2"/>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1-FE2E-45DC-A606-D96C090C5F2C}"/>
                </c:ext>
              </c:extLst>
            </c:dLbl>
            <c:dLbl>
              <c:idx val="3"/>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2-FE2E-45DC-A606-D96C090C5F2C}"/>
                </c:ext>
              </c:extLst>
            </c:dLbl>
            <c:dLbl>
              <c:idx val="4"/>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3-FE2E-45DC-A606-D96C090C5F2C}"/>
                </c:ext>
              </c:extLst>
            </c:dLbl>
            <c:dLbl>
              <c:idx val="5"/>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4-FE2E-45DC-A606-D96C090C5F2C}"/>
                </c:ext>
              </c:extLst>
            </c:dLbl>
            <c:numFmt formatCode="#,##0%" sourceLinked="0"/>
            <c:spPr>
              <a:noFill/>
              <a:ln>
                <a:noFill/>
              </a:ln>
              <a:effectLst/>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1"/>
                <c:pt idx="0">
                  <c:v>ERDF</c:v>
                </c:pt>
              </c:strCache>
            </c:strRef>
          </c:cat>
          <c:val>
            <c:numRef>
              <c:f>Sheet1!$B$2:$C$2</c:f>
              <c:numCache>
                <c:formatCode>General</c:formatCode>
                <c:ptCount val="2"/>
                <c:pt idx="0">
                  <c:v>1532645.81</c:v>
                </c:pt>
                <c:pt idx="1">
                  <c:v>1850795.95</c:v>
                </c:pt>
              </c:numCache>
            </c:numRef>
          </c:val>
          <c:extLst>
            <c:ext xmlns:c16="http://schemas.microsoft.com/office/drawing/2014/chart" uri="{C3380CC4-5D6E-409C-BE32-E72D297353CC}">
              <c16:uniqueId val="{00000007-2F6D-403A-BCA2-94D01D98AAC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E43A8-1022-418A-BAB1-0178D2E2374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it-IT"/>
        </a:p>
      </dgm:t>
    </dgm:pt>
    <dgm:pt modelId="{D1BD4C9B-4E46-4881-8ABA-92B311557619}">
      <dgm:prSet phldrT="[Testo]" custT="1"/>
      <dgm:spPr/>
      <dgm:t>
        <a:bodyPr/>
        <a:lstStyle/>
        <a:p>
          <a:r>
            <a:rPr lang="vi-VN" sz="1800" dirty="0"/>
            <a:t>Izgrađena baština, energetski i ekološki prihvatljivi alati za održivo upravljanje povijesnim urbanim područjima</a:t>
          </a:r>
          <a:endParaRPr lang="it-IT" sz="1800" dirty="0">
            <a:latin typeface="Trebuchet MS" panose="020B0603020202020204" pitchFamily="34" charset="0"/>
          </a:endParaRPr>
        </a:p>
      </dgm:t>
    </dgm:pt>
    <dgm:pt modelId="{5690EEF1-C59F-4520-9A31-6372D7D36A58}" type="parTrans" cxnId="{1D1E66C5-EDC6-485F-8AB8-2484319F550D}">
      <dgm:prSet/>
      <dgm:spPr/>
      <dgm:t>
        <a:bodyPr/>
        <a:lstStyle/>
        <a:p>
          <a:endParaRPr lang="it-IT"/>
        </a:p>
      </dgm:t>
    </dgm:pt>
    <dgm:pt modelId="{50D4C922-2FD4-4145-8C14-D4A84B3D448F}" type="sibTrans" cxnId="{1D1E66C5-EDC6-485F-8AB8-2484319F550D}">
      <dgm:prSet/>
      <dgm:spPr/>
      <dgm:t>
        <a:bodyPr/>
        <a:lstStyle/>
        <a:p>
          <a:endParaRPr lang="it-IT"/>
        </a:p>
      </dgm:t>
    </dgm:pt>
    <dgm:pt modelId="{CF4A8336-1052-48FE-881F-30E1ADC7392D}">
      <dgm:prSet phldrT="[Testo]" custT="1"/>
      <dgm:spPr/>
      <dgm:t>
        <a:bodyPr/>
        <a:lstStyle/>
        <a:p>
          <a:r>
            <a:rPr lang="vi-VN" sz="1400" dirty="0"/>
            <a:t>Unaprijediti i promicati integrirani pristup održivom upravljanju </a:t>
          </a:r>
          <a:r>
            <a:rPr lang="hr-HR" sz="1400" dirty="0"/>
            <a:t>p</a:t>
          </a:r>
          <a:r>
            <a:rPr lang="vi-VN" sz="1400" dirty="0"/>
            <a:t>ovijesno izgrađenim područjima (HBA), temeljenog na praćenju interakcija između očuvanja kulturnih vrijednosti i razvoja okoliša kao glavne strategije upravljanja složenosti, učinkovitosti i smanjenja sukoba</a:t>
          </a:r>
          <a:r>
            <a:rPr lang="hr-HR" sz="1400" dirty="0"/>
            <a:t>;</a:t>
          </a:r>
          <a:endParaRPr lang="it-IT" sz="1400" dirty="0">
            <a:latin typeface="Trebuchet MS" panose="020B0603020202020204" pitchFamily="34" charset="0"/>
          </a:endParaRPr>
        </a:p>
      </dgm:t>
    </dgm:pt>
    <dgm:pt modelId="{86EE67D4-CEDC-4E97-9959-E0CCF989C130}" type="parTrans" cxnId="{20206AB8-A9F8-410C-83C8-7FCD9F5432B5}">
      <dgm:prSet/>
      <dgm:spPr/>
      <dgm:t>
        <a:bodyPr/>
        <a:lstStyle/>
        <a:p>
          <a:endParaRPr lang="it-IT"/>
        </a:p>
      </dgm:t>
    </dgm:pt>
    <dgm:pt modelId="{6D474CB2-E014-45FD-A391-821837A15980}" type="sibTrans" cxnId="{20206AB8-A9F8-410C-83C8-7FCD9F5432B5}">
      <dgm:prSet/>
      <dgm:spPr/>
      <dgm:t>
        <a:bodyPr/>
        <a:lstStyle/>
        <a:p>
          <a:endParaRPr lang="it-IT"/>
        </a:p>
      </dgm:t>
    </dgm:pt>
    <dgm:pt modelId="{3E20B1A1-5539-4AF0-B46F-0E4C64575623}">
      <dgm:prSet phldrT="[Testo]" custT="1"/>
      <dgm:spPr/>
      <dgm:t>
        <a:bodyPr/>
        <a:lstStyle/>
        <a:p>
          <a:r>
            <a:rPr lang="hr-HR" sz="1400" dirty="0"/>
            <a:t>Definirati zajedničko razumijevanje i pristup upravljanju HBA-om, kao temelja za poboljšanje upravljanja, tehničkih alata i kapaciteta te uključivanje zajednice</a:t>
          </a:r>
          <a:r>
            <a:rPr lang="en-US" sz="1400" dirty="0">
              <a:latin typeface="Trebuchet MS" panose="020B0603020202020204" pitchFamily="34" charset="0"/>
            </a:rPr>
            <a:t>; </a:t>
          </a:r>
          <a:endParaRPr lang="it-IT" sz="1400" dirty="0">
            <a:latin typeface="Trebuchet MS" panose="020B0603020202020204" pitchFamily="34" charset="0"/>
          </a:endParaRPr>
        </a:p>
      </dgm:t>
    </dgm:pt>
    <dgm:pt modelId="{AF329D48-D83E-46B0-95CC-39879A7CBF19}" type="parTrans" cxnId="{93A0780D-FC4B-4B15-AA07-66309697D05D}">
      <dgm:prSet/>
      <dgm:spPr/>
      <dgm:t>
        <a:bodyPr/>
        <a:lstStyle/>
        <a:p>
          <a:endParaRPr lang="it-IT"/>
        </a:p>
      </dgm:t>
    </dgm:pt>
    <dgm:pt modelId="{8BE1D1DF-D4E2-4E62-9DE8-E1D8152D8C89}" type="sibTrans" cxnId="{93A0780D-FC4B-4B15-AA07-66309697D05D}">
      <dgm:prSet/>
      <dgm:spPr/>
      <dgm:t>
        <a:bodyPr/>
        <a:lstStyle/>
        <a:p>
          <a:endParaRPr lang="it-IT"/>
        </a:p>
      </dgm:t>
    </dgm:pt>
    <dgm:pt modelId="{C3215CF0-1732-4CB0-A42E-A11EDFF5729E}">
      <dgm:prSet phldrT="[Testo]" custT="1"/>
      <dgm:spPr/>
      <dgm:t>
        <a:bodyPr/>
        <a:lstStyle/>
        <a:p>
          <a:r>
            <a:rPr lang="hr-HR" sz="1400" dirty="0">
              <a:latin typeface="Trebuchet MS" panose="020B0603020202020204" pitchFamily="34" charset="0"/>
            </a:rPr>
            <a:t>Poboljšati učinkovitost procesa donošenja odluka i procesa upravljanja povezanim s HBA-om, kao što su praćenje i evaluacija, prevencija rizika, održivost okoliša, očuvanje, ponovna upotreba;</a:t>
          </a:r>
          <a:endParaRPr lang="it-IT" sz="1000" dirty="0">
            <a:latin typeface="Trebuchet MS" panose="020B0603020202020204" pitchFamily="34" charset="0"/>
          </a:endParaRPr>
        </a:p>
      </dgm:t>
    </dgm:pt>
    <dgm:pt modelId="{4B5805A9-DDFD-47F3-AE49-8923780E352B}" type="parTrans" cxnId="{20A1D50F-A149-4316-859A-4F93C25BDBDE}">
      <dgm:prSet/>
      <dgm:spPr/>
      <dgm:t>
        <a:bodyPr/>
        <a:lstStyle/>
        <a:p>
          <a:endParaRPr lang="it-IT"/>
        </a:p>
      </dgm:t>
    </dgm:pt>
    <dgm:pt modelId="{7820ABD1-03A6-405A-9322-4C4BEF903DC6}" type="sibTrans" cxnId="{20A1D50F-A149-4316-859A-4F93C25BDBDE}">
      <dgm:prSet/>
      <dgm:spPr/>
      <dgm:t>
        <a:bodyPr/>
        <a:lstStyle/>
        <a:p>
          <a:endParaRPr lang="it-IT"/>
        </a:p>
      </dgm:t>
    </dgm:pt>
    <dgm:pt modelId="{BA5F8229-A31B-4542-A418-A9FF3015F8BC}">
      <dgm:prSet phldrT="[Testo]" custT="1"/>
      <dgm:spPr/>
      <dgm:t>
        <a:bodyPr/>
        <a:lstStyle/>
        <a:p>
          <a:r>
            <a:rPr lang="hr-HR" sz="1400" dirty="0">
              <a:latin typeface="Trebuchet MS" panose="020B0603020202020204" pitchFamily="34" charset="0"/>
            </a:rPr>
            <a:t>Poboljšati znanje donositelja odluka, stručnjaka i sudjelovanje zajednice u upravljanju HBA aktiviranjem lokalnih skupina za podršku.</a:t>
          </a:r>
          <a:endParaRPr lang="it-IT" sz="1400" dirty="0">
            <a:latin typeface="Trebuchet MS" panose="020B0603020202020204" pitchFamily="34" charset="0"/>
          </a:endParaRPr>
        </a:p>
      </dgm:t>
    </dgm:pt>
    <dgm:pt modelId="{3DC9A5F5-5830-4B8F-BEBE-48106287790B}" type="parTrans" cxnId="{96D20EB6-F03E-4D19-8FB9-F443EAE16A8F}">
      <dgm:prSet/>
      <dgm:spPr/>
      <dgm:t>
        <a:bodyPr/>
        <a:lstStyle/>
        <a:p>
          <a:endParaRPr lang="it-IT"/>
        </a:p>
      </dgm:t>
    </dgm:pt>
    <dgm:pt modelId="{55B01D8A-8D71-4A8A-95D5-7474F238D74D}" type="sibTrans" cxnId="{96D20EB6-F03E-4D19-8FB9-F443EAE16A8F}">
      <dgm:prSet/>
      <dgm:spPr/>
      <dgm:t>
        <a:bodyPr/>
        <a:lstStyle/>
        <a:p>
          <a:endParaRPr lang="it-IT"/>
        </a:p>
      </dgm:t>
    </dgm:pt>
    <dgm:pt modelId="{6B3A2B70-23AF-4D55-830D-910F582E13D4}" type="pres">
      <dgm:prSet presAssocID="{8EAE43A8-1022-418A-BAB1-0178D2E2374C}" presName="Name0" presStyleCnt="0">
        <dgm:presLayoutVars>
          <dgm:chPref val="1"/>
          <dgm:dir/>
          <dgm:animOne val="branch"/>
          <dgm:animLvl val="lvl"/>
          <dgm:resizeHandles val="exact"/>
        </dgm:presLayoutVars>
      </dgm:prSet>
      <dgm:spPr/>
    </dgm:pt>
    <dgm:pt modelId="{47228455-5558-4049-B4C7-AF1F71060EE5}" type="pres">
      <dgm:prSet presAssocID="{D1BD4C9B-4E46-4881-8ABA-92B311557619}" presName="root1" presStyleCnt="0"/>
      <dgm:spPr/>
    </dgm:pt>
    <dgm:pt modelId="{9A417E66-8B64-4B20-B7D6-B849411B3709}" type="pres">
      <dgm:prSet presAssocID="{D1BD4C9B-4E46-4881-8ABA-92B311557619}" presName="LevelOneTextNode" presStyleLbl="node0" presStyleIdx="0" presStyleCnt="1">
        <dgm:presLayoutVars>
          <dgm:chPref val="3"/>
        </dgm:presLayoutVars>
      </dgm:prSet>
      <dgm:spPr/>
    </dgm:pt>
    <dgm:pt modelId="{E1FFB0E8-69CD-446A-A4DE-31277D94C9CC}" type="pres">
      <dgm:prSet presAssocID="{D1BD4C9B-4E46-4881-8ABA-92B311557619}" presName="level2hierChild" presStyleCnt="0"/>
      <dgm:spPr/>
    </dgm:pt>
    <dgm:pt modelId="{28BB0296-5996-4BB8-B701-7D33EF2C8241}" type="pres">
      <dgm:prSet presAssocID="{86EE67D4-CEDC-4E97-9959-E0CCF989C130}" presName="conn2-1" presStyleLbl="parChTrans1D2" presStyleIdx="0" presStyleCnt="4"/>
      <dgm:spPr/>
    </dgm:pt>
    <dgm:pt modelId="{B6B4948D-AEC0-4EAD-B41F-D85F4D78BAE7}" type="pres">
      <dgm:prSet presAssocID="{86EE67D4-CEDC-4E97-9959-E0CCF989C130}" presName="connTx" presStyleLbl="parChTrans1D2" presStyleIdx="0" presStyleCnt="4"/>
      <dgm:spPr/>
    </dgm:pt>
    <dgm:pt modelId="{4C13699D-BF3A-46DC-A5E0-44BAA23CCEEC}" type="pres">
      <dgm:prSet presAssocID="{CF4A8336-1052-48FE-881F-30E1ADC7392D}" presName="root2" presStyleCnt="0"/>
      <dgm:spPr/>
    </dgm:pt>
    <dgm:pt modelId="{0452B38B-E840-4809-AE9A-85EBFA64121F}" type="pres">
      <dgm:prSet presAssocID="{CF4A8336-1052-48FE-881F-30E1ADC7392D}" presName="LevelTwoTextNode" presStyleLbl="node2" presStyleIdx="0" presStyleCnt="4" custScaleX="241251">
        <dgm:presLayoutVars>
          <dgm:chPref val="3"/>
        </dgm:presLayoutVars>
      </dgm:prSet>
      <dgm:spPr/>
    </dgm:pt>
    <dgm:pt modelId="{A2E7E36A-BB65-4185-A3C6-FD243617FF94}" type="pres">
      <dgm:prSet presAssocID="{CF4A8336-1052-48FE-881F-30E1ADC7392D}" presName="level3hierChild" presStyleCnt="0"/>
      <dgm:spPr/>
    </dgm:pt>
    <dgm:pt modelId="{759CD692-7813-4944-BF65-E76D9A929B81}" type="pres">
      <dgm:prSet presAssocID="{AF329D48-D83E-46B0-95CC-39879A7CBF19}" presName="conn2-1" presStyleLbl="parChTrans1D2" presStyleIdx="1" presStyleCnt="4"/>
      <dgm:spPr/>
    </dgm:pt>
    <dgm:pt modelId="{B378A044-442A-4D4E-9596-69F6C2A0F3C3}" type="pres">
      <dgm:prSet presAssocID="{AF329D48-D83E-46B0-95CC-39879A7CBF19}" presName="connTx" presStyleLbl="parChTrans1D2" presStyleIdx="1" presStyleCnt="4"/>
      <dgm:spPr/>
    </dgm:pt>
    <dgm:pt modelId="{E665EBF1-ED54-4CF3-8934-B56781604048}" type="pres">
      <dgm:prSet presAssocID="{3E20B1A1-5539-4AF0-B46F-0E4C64575623}" presName="root2" presStyleCnt="0"/>
      <dgm:spPr/>
    </dgm:pt>
    <dgm:pt modelId="{E9B8452B-9F0C-4D60-881F-D981C1980577}" type="pres">
      <dgm:prSet presAssocID="{3E20B1A1-5539-4AF0-B46F-0E4C64575623}" presName="LevelTwoTextNode" presStyleLbl="node2" presStyleIdx="1" presStyleCnt="4" custScaleX="241487">
        <dgm:presLayoutVars>
          <dgm:chPref val="3"/>
        </dgm:presLayoutVars>
      </dgm:prSet>
      <dgm:spPr/>
    </dgm:pt>
    <dgm:pt modelId="{18C03BFE-135F-44C6-9FC4-D951E73969BD}" type="pres">
      <dgm:prSet presAssocID="{3E20B1A1-5539-4AF0-B46F-0E4C64575623}" presName="level3hierChild" presStyleCnt="0"/>
      <dgm:spPr/>
    </dgm:pt>
    <dgm:pt modelId="{939A01D3-55FC-4403-8D59-00FFD949CD6A}" type="pres">
      <dgm:prSet presAssocID="{4B5805A9-DDFD-47F3-AE49-8923780E352B}" presName="conn2-1" presStyleLbl="parChTrans1D2" presStyleIdx="2" presStyleCnt="4"/>
      <dgm:spPr/>
    </dgm:pt>
    <dgm:pt modelId="{1E1CB76E-BE0F-49C1-AF45-7A091BB245A3}" type="pres">
      <dgm:prSet presAssocID="{4B5805A9-DDFD-47F3-AE49-8923780E352B}" presName="connTx" presStyleLbl="parChTrans1D2" presStyleIdx="2" presStyleCnt="4"/>
      <dgm:spPr/>
    </dgm:pt>
    <dgm:pt modelId="{DB269577-3496-440E-9C94-01A0162F9602}" type="pres">
      <dgm:prSet presAssocID="{C3215CF0-1732-4CB0-A42E-A11EDFF5729E}" presName="root2" presStyleCnt="0"/>
      <dgm:spPr/>
    </dgm:pt>
    <dgm:pt modelId="{BE62FECE-1582-40BB-8EA3-22CB3743AD50}" type="pres">
      <dgm:prSet presAssocID="{C3215CF0-1732-4CB0-A42E-A11EDFF5729E}" presName="LevelTwoTextNode" presStyleLbl="node2" presStyleIdx="2" presStyleCnt="4" custScaleX="241724" custLinFactNeighborX="2491" custLinFactNeighborY="-4902">
        <dgm:presLayoutVars>
          <dgm:chPref val="3"/>
        </dgm:presLayoutVars>
      </dgm:prSet>
      <dgm:spPr/>
    </dgm:pt>
    <dgm:pt modelId="{7CAD7860-BE28-4F13-8AB9-0BA5BB46C813}" type="pres">
      <dgm:prSet presAssocID="{C3215CF0-1732-4CB0-A42E-A11EDFF5729E}" presName="level3hierChild" presStyleCnt="0"/>
      <dgm:spPr/>
    </dgm:pt>
    <dgm:pt modelId="{67320EA1-4D54-412F-84CE-B6206366381A}" type="pres">
      <dgm:prSet presAssocID="{3DC9A5F5-5830-4B8F-BEBE-48106287790B}" presName="conn2-1" presStyleLbl="parChTrans1D2" presStyleIdx="3" presStyleCnt="4"/>
      <dgm:spPr/>
    </dgm:pt>
    <dgm:pt modelId="{63F9BD95-DBA7-4657-9EEE-C13F31F64C9B}" type="pres">
      <dgm:prSet presAssocID="{3DC9A5F5-5830-4B8F-BEBE-48106287790B}" presName="connTx" presStyleLbl="parChTrans1D2" presStyleIdx="3" presStyleCnt="4"/>
      <dgm:spPr/>
    </dgm:pt>
    <dgm:pt modelId="{E749473A-CD16-40A7-BAC8-D3F645BA74BE}" type="pres">
      <dgm:prSet presAssocID="{BA5F8229-A31B-4542-A418-A9FF3015F8BC}" presName="root2" presStyleCnt="0"/>
      <dgm:spPr/>
    </dgm:pt>
    <dgm:pt modelId="{C0DD4A38-F00E-4877-ADD4-BC5C8F9F8B28}" type="pres">
      <dgm:prSet presAssocID="{BA5F8229-A31B-4542-A418-A9FF3015F8BC}" presName="LevelTwoTextNode" presStyleLbl="node2" presStyleIdx="3" presStyleCnt="4" custScaleX="241961">
        <dgm:presLayoutVars>
          <dgm:chPref val="3"/>
        </dgm:presLayoutVars>
      </dgm:prSet>
      <dgm:spPr/>
    </dgm:pt>
    <dgm:pt modelId="{FAFB0806-9689-46F3-A4C3-F9A0AE8B5B7B}" type="pres">
      <dgm:prSet presAssocID="{BA5F8229-A31B-4542-A418-A9FF3015F8BC}" presName="level3hierChild" presStyleCnt="0"/>
      <dgm:spPr/>
    </dgm:pt>
  </dgm:ptLst>
  <dgm:cxnLst>
    <dgm:cxn modelId="{93A0780D-FC4B-4B15-AA07-66309697D05D}" srcId="{D1BD4C9B-4E46-4881-8ABA-92B311557619}" destId="{3E20B1A1-5539-4AF0-B46F-0E4C64575623}" srcOrd="1" destOrd="0" parTransId="{AF329D48-D83E-46B0-95CC-39879A7CBF19}" sibTransId="{8BE1D1DF-D4E2-4E62-9DE8-E1D8152D8C89}"/>
    <dgm:cxn modelId="{20A1D50F-A149-4316-859A-4F93C25BDBDE}" srcId="{D1BD4C9B-4E46-4881-8ABA-92B311557619}" destId="{C3215CF0-1732-4CB0-A42E-A11EDFF5729E}" srcOrd="2" destOrd="0" parTransId="{4B5805A9-DDFD-47F3-AE49-8923780E352B}" sibTransId="{7820ABD1-03A6-405A-9322-4C4BEF903DC6}"/>
    <dgm:cxn modelId="{12F8DF1A-1BA6-4A6A-AABB-305A74BFA15E}" type="presOf" srcId="{BA5F8229-A31B-4542-A418-A9FF3015F8BC}" destId="{C0DD4A38-F00E-4877-ADD4-BC5C8F9F8B28}" srcOrd="0" destOrd="0" presId="urn:microsoft.com/office/officeart/2008/layout/HorizontalMultiLevelHierarchy"/>
    <dgm:cxn modelId="{1CCFD020-75BB-4DBE-BB05-861B1E2D61E8}" type="presOf" srcId="{CF4A8336-1052-48FE-881F-30E1ADC7392D}" destId="{0452B38B-E840-4809-AE9A-85EBFA64121F}" srcOrd="0" destOrd="0" presId="urn:microsoft.com/office/officeart/2008/layout/HorizontalMultiLevelHierarchy"/>
    <dgm:cxn modelId="{7AF58C38-B0A3-4964-AB46-03227AB451EF}" type="presOf" srcId="{3DC9A5F5-5830-4B8F-BEBE-48106287790B}" destId="{63F9BD95-DBA7-4657-9EEE-C13F31F64C9B}" srcOrd="1" destOrd="0" presId="urn:microsoft.com/office/officeart/2008/layout/HorizontalMultiLevelHierarchy"/>
    <dgm:cxn modelId="{35C99864-7CE2-4A0D-9B45-943FFC544C83}" type="presOf" srcId="{86EE67D4-CEDC-4E97-9959-E0CCF989C130}" destId="{28BB0296-5996-4BB8-B701-7D33EF2C8241}" srcOrd="0" destOrd="0" presId="urn:microsoft.com/office/officeart/2008/layout/HorizontalMultiLevelHierarchy"/>
    <dgm:cxn modelId="{BEA8174D-0116-4874-9496-FB300A4184C8}" type="presOf" srcId="{D1BD4C9B-4E46-4881-8ABA-92B311557619}" destId="{9A417E66-8B64-4B20-B7D6-B849411B3709}" srcOrd="0" destOrd="0" presId="urn:microsoft.com/office/officeart/2008/layout/HorizontalMultiLevelHierarchy"/>
    <dgm:cxn modelId="{8D3B5250-85B9-4FE2-B97C-AAE36D857D2A}" type="presOf" srcId="{4B5805A9-DDFD-47F3-AE49-8923780E352B}" destId="{1E1CB76E-BE0F-49C1-AF45-7A091BB245A3}" srcOrd="1" destOrd="0" presId="urn:microsoft.com/office/officeart/2008/layout/HorizontalMultiLevelHierarchy"/>
    <dgm:cxn modelId="{6A84F250-016C-4ECC-8164-83241E0165E5}" type="presOf" srcId="{3E20B1A1-5539-4AF0-B46F-0E4C64575623}" destId="{E9B8452B-9F0C-4D60-881F-D981C1980577}" srcOrd="0" destOrd="0" presId="urn:microsoft.com/office/officeart/2008/layout/HorizontalMultiLevelHierarchy"/>
    <dgm:cxn modelId="{46084151-E6DC-479C-87EA-59A3E01F3011}" type="presOf" srcId="{86EE67D4-CEDC-4E97-9959-E0CCF989C130}" destId="{B6B4948D-AEC0-4EAD-B41F-D85F4D78BAE7}" srcOrd="1" destOrd="0" presId="urn:microsoft.com/office/officeart/2008/layout/HorizontalMultiLevelHierarchy"/>
    <dgm:cxn modelId="{2B0A1D55-5F62-4045-AE21-A753FE1A6DBC}" type="presOf" srcId="{4B5805A9-DDFD-47F3-AE49-8923780E352B}" destId="{939A01D3-55FC-4403-8D59-00FFD949CD6A}" srcOrd="0" destOrd="0" presId="urn:microsoft.com/office/officeart/2008/layout/HorizontalMultiLevelHierarchy"/>
    <dgm:cxn modelId="{057E688E-3BEB-41DA-9B8F-CBCAABC2A711}" type="presOf" srcId="{3DC9A5F5-5830-4B8F-BEBE-48106287790B}" destId="{67320EA1-4D54-412F-84CE-B6206366381A}" srcOrd="0" destOrd="0" presId="urn:microsoft.com/office/officeart/2008/layout/HorizontalMultiLevelHierarchy"/>
    <dgm:cxn modelId="{85A22CA2-81D6-4500-A480-BEB223281593}" type="presOf" srcId="{C3215CF0-1732-4CB0-A42E-A11EDFF5729E}" destId="{BE62FECE-1582-40BB-8EA3-22CB3743AD50}" srcOrd="0" destOrd="0" presId="urn:microsoft.com/office/officeart/2008/layout/HorizontalMultiLevelHierarchy"/>
    <dgm:cxn modelId="{DB4887A8-B94E-4338-ADB6-992DB1C88598}" type="presOf" srcId="{AF329D48-D83E-46B0-95CC-39879A7CBF19}" destId="{B378A044-442A-4D4E-9596-69F6C2A0F3C3}" srcOrd="1" destOrd="0" presId="urn:microsoft.com/office/officeart/2008/layout/HorizontalMultiLevelHierarchy"/>
    <dgm:cxn modelId="{96D20EB6-F03E-4D19-8FB9-F443EAE16A8F}" srcId="{D1BD4C9B-4E46-4881-8ABA-92B311557619}" destId="{BA5F8229-A31B-4542-A418-A9FF3015F8BC}" srcOrd="3" destOrd="0" parTransId="{3DC9A5F5-5830-4B8F-BEBE-48106287790B}" sibTransId="{55B01D8A-8D71-4A8A-95D5-7474F238D74D}"/>
    <dgm:cxn modelId="{20206AB8-A9F8-410C-83C8-7FCD9F5432B5}" srcId="{D1BD4C9B-4E46-4881-8ABA-92B311557619}" destId="{CF4A8336-1052-48FE-881F-30E1ADC7392D}" srcOrd="0" destOrd="0" parTransId="{86EE67D4-CEDC-4E97-9959-E0CCF989C130}" sibTransId="{6D474CB2-E014-45FD-A391-821837A15980}"/>
    <dgm:cxn modelId="{1D1E66C5-EDC6-485F-8AB8-2484319F550D}" srcId="{8EAE43A8-1022-418A-BAB1-0178D2E2374C}" destId="{D1BD4C9B-4E46-4881-8ABA-92B311557619}" srcOrd="0" destOrd="0" parTransId="{5690EEF1-C59F-4520-9A31-6372D7D36A58}" sibTransId="{50D4C922-2FD4-4145-8C14-D4A84B3D448F}"/>
    <dgm:cxn modelId="{9A86D2C6-BC55-4736-9B08-8E3F88413616}" type="presOf" srcId="{AF329D48-D83E-46B0-95CC-39879A7CBF19}" destId="{759CD692-7813-4944-BF65-E76D9A929B81}" srcOrd="0" destOrd="0" presId="urn:microsoft.com/office/officeart/2008/layout/HorizontalMultiLevelHierarchy"/>
    <dgm:cxn modelId="{EBB61BCE-1BA6-4DC8-A4D5-C21DAE602AF5}" type="presOf" srcId="{8EAE43A8-1022-418A-BAB1-0178D2E2374C}" destId="{6B3A2B70-23AF-4D55-830D-910F582E13D4}" srcOrd="0" destOrd="0" presId="urn:microsoft.com/office/officeart/2008/layout/HorizontalMultiLevelHierarchy"/>
    <dgm:cxn modelId="{35C5316A-7B88-4840-82F9-A5F6A4632B99}" type="presParOf" srcId="{6B3A2B70-23AF-4D55-830D-910F582E13D4}" destId="{47228455-5558-4049-B4C7-AF1F71060EE5}" srcOrd="0" destOrd="0" presId="urn:microsoft.com/office/officeart/2008/layout/HorizontalMultiLevelHierarchy"/>
    <dgm:cxn modelId="{FED6E996-2D54-4F1E-B218-067833325456}" type="presParOf" srcId="{47228455-5558-4049-B4C7-AF1F71060EE5}" destId="{9A417E66-8B64-4B20-B7D6-B849411B3709}" srcOrd="0" destOrd="0" presId="urn:microsoft.com/office/officeart/2008/layout/HorizontalMultiLevelHierarchy"/>
    <dgm:cxn modelId="{C83492B2-5A20-4265-ABDC-C1C99AA12A7C}" type="presParOf" srcId="{47228455-5558-4049-B4C7-AF1F71060EE5}" destId="{E1FFB0E8-69CD-446A-A4DE-31277D94C9CC}" srcOrd="1" destOrd="0" presId="urn:microsoft.com/office/officeart/2008/layout/HorizontalMultiLevelHierarchy"/>
    <dgm:cxn modelId="{57888037-EFFF-4D43-B871-BEE70CDDDF66}" type="presParOf" srcId="{E1FFB0E8-69CD-446A-A4DE-31277D94C9CC}" destId="{28BB0296-5996-4BB8-B701-7D33EF2C8241}" srcOrd="0" destOrd="0" presId="urn:microsoft.com/office/officeart/2008/layout/HorizontalMultiLevelHierarchy"/>
    <dgm:cxn modelId="{9110FCC9-2DBC-4DE7-9731-982D2A0AB00A}" type="presParOf" srcId="{28BB0296-5996-4BB8-B701-7D33EF2C8241}" destId="{B6B4948D-AEC0-4EAD-B41F-D85F4D78BAE7}" srcOrd="0" destOrd="0" presId="urn:microsoft.com/office/officeart/2008/layout/HorizontalMultiLevelHierarchy"/>
    <dgm:cxn modelId="{0F684888-FDEA-4FF1-8C4C-93E207B6E0AC}" type="presParOf" srcId="{E1FFB0E8-69CD-446A-A4DE-31277D94C9CC}" destId="{4C13699D-BF3A-46DC-A5E0-44BAA23CCEEC}" srcOrd="1" destOrd="0" presId="urn:microsoft.com/office/officeart/2008/layout/HorizontalMultiLevelHierarchy"/>
    <dgm:cxn modelId="{0ABBBA6D-A5D0-41F2-8722-D2B1CEF76EED}" type="presParOf" srcId="{4C13699D-BF3A-46DC-A5E0-44BAA23CCEEC}" destId="{0452B38B-E840-4809-AE9A-85EBFA64121F}" srcOrd="0" destOrd="0" presId="urn:microsoft.com/office/officeart/2008/layout/HorizontalMultiLevelHierarchy"/>
    <dgm:cxn modelId="{4E1A3DD1-F2A8-420D-B93A-C421DA45FC3C}" type="presParOf" srcId="{4C13699D-BF3A-46DC-A5E0-44BAA23CCEEC}" destId="{A2E7E36A-BB65-4185-A3C6-FD243617FF94}" srcOrd="1" destOrd="0" presId="urn:microsoft.com/office/officeart/2008/layout/HorizontalMultiLevelHierarchy"/>
    <dgm:cxn modelId="{F2811BA9-D779-45D7-A9CE-CDD6F7A4B145}" type="presParOf" srcId="{E1FFB0E8-69CD-446A-A4DE-31277D94C9CC}" destId="{759CD692-7813-4944-BF65-E76D9A929B81}" srcOrd="2" destOrd="0" presId="urn:microsoft.com/office/officeart/2008/layout/HorizontalMultiLevelHierarchy"/>
    <dgm:cxn modelId="{BA12A923-7291-42AA-A363-E98E52BD50A6}" type="presParOf" srcId="{759CD692-7813-4944-BF65-E76D9A929B81}" destId="{B378A044-442A-4D4E-9596-69F6C2A0F3C3}" srcOrd="0" destOrd="0" presId="urn:microsoft.com/office/officeart/2008/layout/HorizontalMultiLevelHierarchy"/>
    <dgm:cxn modelId="{02BCB5ED-99BD-4D03-9D79-87486C65AA9C}" type="presParOf" srcId="{E1FFB0E8-69CD-446A-A4DE-31277D94C9CC}" destId="{E665EBF1-ED54-4CF3-8934-B56781604048}" srcOrd="3" destOrd="0" presId="urn:microsoft.com/office/officeart/2008/layout/HorizontalMultiLevelHierarchy"/>
    <dgm:cxn modelId="{CCBBC7A0-CD3A-4EF5-997C-9CB047C9D3C9}" type="presParOf" srcId="{E665EBF1-ED54-4CF3-8934-B56781604048}" destId="{E9B8452B-9F0C-4D60-881F-D981C1980577}" srcOrd="0" destOrd="0" presId="urn:microsoft.com/office/officeart/2008/layout/HorizontalMultiLevelHierarchy"/>
    <dgm:cxn modelId="{5BE6220E-4EB9-4BD0-82F6-9447B21D4AD4}" type="presParOf" srcId="{E665EBF1-ED54-4CF3-8934-B56781604048}" destId="{18C03BFE-135F-44C6-9FC4-D951E73969BD}" srcOrd="1" destOrd="0" presId="urn:microsoft.com/office/officeart/2008/layout/HorizontalMultiLevelHierarchy"/>
    <dgm:cxn modelId="{38D51E5C-A0E7-4036-B7B7-28E1B14943A8}" type="presParOf" srcId="{E1FFB0E8-69CD-446A-A4DE-31277D94C9CC}" destId="{939A01D3-55FC-4403-8D59-00FFD949CD6A}" srcOrd="4" destOrd="0" presId="urn:microsoft.com/office/officeart/2008/layout/HorizontalMultiLevelHierarchy"/>
    <dgm:cxn modelId="{DA71D629-81EB-40C4-8CAA-17378FC4314C}" type="presParOf" srcId="{939A01D3-55FC-4403-8D59-00FFD949CD6A}" destId="{1E1CB76E-BE0F-49C1-AF45-7A091BB245A3}" srcOrd="0" destOrd="0" presId="urn:microsoft.com/office/officeart/2008/layout/HorizontalMultiLevelHierarchy"/>
    <dgm:cxn modelId="{F28E3BCB-3B92-45C8-B2CF-E74DECDFAF2A}" type="presParOf" srcId="{E1FFB0E8-69CD-446A-A4DE-31277D94C9CC}" destId="{DB269577-3496-440E-9C94-01A0162F9602}" srcOrd="5" destOrd="0" presId="urn:microsoft.com/office/officeart/2008/layout/HorizontalMultiLevelHierarchy"/>
    <dgm:cxn modelId="{448AB749-8965-4C82-8741-464CFBBA827E}" type="presParOf" srcId="{DB269577-3496-440E-9C94-01A0162F9602}" destId="{BE62FECE-1582-40BB-8EA3-22CB3743AD50}" srcOrd="0" destOrd="0" presId="urn:microsoft.com/office/officeart/2008/layout/HorizontalMultiLevelHierarchy"/>
    <dgm:cxn modelId="{17114558-C221-4313-AD26-871ED15F3041}" type="presParOf" srcId="{DB269577-3496-440E-9C94-01A0162F9602}" destId="{7CAD7860-BE28-4F13-8AB9-0BA5BB46C813}" srcOrd="1" destOrd="0" presId="urn:microsoft.com/office/officeart/2008/layout/HorizontalMultiLevelHierarchy"/>
    <dgm:cxn modelId="{55CDF20F-9420-4302-8F9D-29431F79EE24}" type="presParOf" srcId="{E1FFB0E8-69CD-446A-A4DE-31277D94C9CC}" destId="{67320EA1-4D54-412F-84CE-B6206366381A}" srcOrd="6" destOrd="0" presId="urn:microsoft.com/office/officeart/2008/layout/HorizontalMultiLevelHierarchy"/>
    <dgm:cxn modelId="{8D056147-7833-452B-ACF5-62B616973A0A}" type="presParOf" srcId="{67320EA1-4D54-412F-84CE-B6206366381A}" destId="{63F9BD95-DBA7-4657-9EEE-C13F31F64C9B}" srcOrd="0" destOrd="0" presId="urn:microsoft.com/office/officeart/2008/layout/HorizontalMultiLevelHierarchy"/>
    <dgm:cxn modelId="{B0A6BBD0-91F6-44CD-ADAC-35CC4BC0B954}" type="presParOf" srcId="{E1FFB0E8-69CD-446A-A4DE-31277D94C9CC}" destId="{E749473A-CD16-40A7-BAC8-D3F645BA74BE}" srcOrd="7" destOrd="0" presId="urn:microsoft.com/office/officeart/2008/layout/HorizontalMultiLevelHierarchy"/>
    <dgm:cxn modelId="{8AEE2B4A-86F4-4229-94EE-7A57DB46F2C2}" type="presParOf" srcId="{E749473A-CD16-40A7-BAC8-D3F645BA74BE}" destId="{C0DD4A38-F00E-4877-ADD4-BC5C8F9F8B28}" srcOrd="0" destOrd="0" presId="urn:microsoft.com/office/officeart/2008/layout/HorizontalMultiLevelHierarchy"/>
    <dgm:cxn modelId="{3B9026AF-7980-4E74-8C9D-3AF567E6F2F2}" type="presParOf" srcId="{E749473A-CD16-40A7-BAC8-D3F645BA74BE}" destId="{FAFB0806-9689-46F3-A4C3-F9A0AE8B5B7B}"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E43A8-1022-418A-BAB1-0178D2E2374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it-IT"/>
        </a:p>
      </dgm:t>
    </dgm:pt>
    <dgm:pt modelId="{D1BD4C9B-4E46-4881-8ABA-92B311557619}">
      <dgm:prSet phldrT="[Testo]" custT="1"/>
      <dgm:spPr/>
      <dgm:t>
        <a:bodyPr/>
        <a:lstStyle/>
        <a:p>
          <a:r>
            <a:rPr lang="vi-VN" sz="1800" dirty="0"/>
            <a:t>Izgrađena baština, energetski i ekološki prihvatljivi alati za održivo upravljanje povijesnim urbanim područjima</a:t>
          </a:r>
          <a:endParaRPr lang="it-IT" sz="1800" dirty="0">
            <a:latin typeface="Trebuchet MS" panose="020B0603020202020204" pitchFamily="34" charset="0"/>
          </a:endParaRPr>
        </a:p>
      </dgm:t>
    </dgm:pt>
    <dgm:pt modelId="{5690EEF1-C59F-4520-9A31-6372D7D36A58}" type="parTrans" cxnId="{1D1E66C5-EDC6-485F-8AB8-2484319F550D}">
      <dgm:prSet/>
      <dgm:spPr/>
      <dgm:t>
        <a:bodyPr/>
        <a:lstStyle/>
        <a:p>
          <a:endParaRPr lang="it-IT"/>
        </a:p>
      </dgm:t>
    </dgm:pt>
    <dgm:pt modelId="{50D4C922-2FD4-4145-8C14-D4A84B3D448F}" type="sibTrans" cxnId="{1D1E66C5-EDC6-485F-8AB8-2484319F550D}">
      <dgm:prSet/>
      <dgm:spPr/>
      <dgm:t>
        <a:bodyPr/>
        <a:lstStyle/>
        <a:p>
          <a:endParaRPr lang="it-IT"/>
        </a:p>
      </dgm:t>
    </dgm:pt>
    <dgm:pt modelId="{CF4A8336-1052-48FE-881F-30E1ADC7392D}">
      <dgm:prSet phldrT="[Testo]" custT="1"/>
      <dgm:spPr/>
      <dgm:t>
        <a:bodyPr/>
        <a:lstStyle/>
        <a:p>
          <a:r>
            <a:rPr lang="hr-HR" sz="1800" dirty="0">
              <a:latin typeface="Trebuchet MS" panose="020B0603020202020204" pitchFamily="34" charset="0"/>
            </a:rPr>
            <a:t>Podrška integraciji u upravljanju kulturnom baštinom, upravnim postupcima u praksi(LOKALNE AkCIJSKE GRUPE)</a:t>
          </a:r>
        </a:p>
        <a:p>
          <a:r>
            <a:rPr lang="hr-HR" sz="1800" dirty="0">
              <a:latin typeface="Trebuchet MS" panose="020B0603020202020204" pitchFamily="34" charset="0"/>
            </a:rPr>
            <a:t>&gt; NOVI PRISTUP / NOVE METODE</a:t>
          </a:r>
          <a:r>
            <a:rPr lang="it-IT" sz="1800" dirty="0">
              <a:latin typeface="Trebuchet MS" panose="020B0603020202020204" pitchFamily="34" charset="0"/>
            </a:rPr>
            <a:t> </a:t>
          </a:r>
        </a:p>
      </dgm:t>
    </dgm:pt>
    <dgm:pt modelId="{86EE67D4-CEDC-4E97-9959-E0CCF989C130}" type="parTrans" cxnId="{20206AB8-A9F8-410C-83C8-7FCD9F5432B5}">
      <dgm:prSet/>
      <dgm:spPr/>
      <dgm:t>
        <a:bodyPr/>
        <a:lstStyle/>
        <a:p>
          <a:endParaRPr lang="it-IT"/>
        </a:p>
      </dgm:t>
    </dgm:pt>
    <dgm:pt modelId="{6D474CB2-E014-45FD-A391-821837A15980}" type="sibTrans" cxnId="{20206AB8-A9F8-410C-83C8-7FCD9F5432B5}">
      <dgm:prSet/>
      <dgm:spPr/>
      <dgm:t>
        <a:bodyPr/>
        <a:lstStyle/>
        <a:p>
          <a:endParaRPr lang="it-IT"/>
        </a:p>
      </dgm:t>
    </dgm:pt>
    <dgm:pt modelId="{3E20B1A1-5539-4AF0-B46F-0E4C64575623}">
      <dgm:prSet phldrT="[Testo]" custT="1"/>
      <dgm:spPr/>
      <dgm:t>
        <a:bodyPr/>
        <a:lstStyle/>
        <a:p>
          <a:r>
            <a:rPr lang="vi-VN" sz="1800" dirty="0"/>
            <a:t>Unapređenje integriranog praćenja i planiranja HBA uzimajući u obzir autentičnost / očuvanje identiteta i održivost</a:t>
          </a:r>
          <a:endParaRPr lang="hr-HR" sz="1800" dirty="0">
            <a:latin typeface="Trebuchet MS" panose="020B0603020202020204" pitchFamily="34" charset="0"/>
          </a:endParaRPr>
        </a:p>
        <a:p>
          <a:r>
            <a:rPr lang="hr-HR" sz="1800" dirty="0">
              <a:latin typeface="Trebuchet MS" panose="020B0603020202020204" pitchFamily="34" charset="0"/>
            </a:rPr>
            <a:t>&gt; NOVI POTREBE / NOVI ALATI</a:t>
          </a:r>
          <a:r>
            <a:rPr lang="it-IT" sz="1800" dirty="0">
              <a:latin typeface="Trebuchet MS" panose="020B0603020202020204" pitchFamily="34" charset="0"/>
            </a:rPr>
            <a:t> </a:t>
          </a:r>
        </a:p>
      </dgm:t>
    </dgm:pt>
    <dgm:pt modelId="{AF329D48-D83E-46B0-95CC-39879A7CBF19}" type="parTrans" cxnId="{93A0780D-FC4B-4B15-AA07-66309697D05D}">
      <dgm:prSet/>
      <dgm:spPr/>
      <dgm:t>
        <a:bodyPr/>
        <a:lstStyle/>
        <a:p>
          <a:endParaRPr lang="it-IT"/>
        </a:p>
      </dgm:t>
    </dgm:pt>
    <dgm:pt modelId="{8BE1D1DF-D4E2-4E62-9DE8-E1D8152D8C89}" type="sibTrans" cxnId="{93A0780D-FC4B-4B15-AA07-66309697D05D}">
      <dgm:prSet/>
      <dgm:spPr/>
      <dgm:t>
        <a:bodyPr/>
        <a:lstStyle/>
        <a:p>
          <a:endParaRPr lang="it-IT"/>
        </a:p>
      </dgm:t>
    </dgm:pt>
    <dgm:pt modelId="{C3215CF0-1732-4CB0-A42E-A11EDFF5729E}">
      <dgm:prSet phldrT="[Testo]" custT="1"/>
      <dgm:spPr/>
      <dgm:t>
        <a:bodyPr/>
        <a:lstStyle/>
        <a:p>
          <a:r>
            <a:rPr lang="hr-HR" sz="1800" dirty="0">
              <a:latin typeface="Trebuchet MS" panose="020B0603020202020204" pitchFamily="34" charset="0"/>
            </a:rPr>
            <a:t>Poboljšanje uključivanja novih dionika i njihovih kompetencija</a:t>
          </a:r>
        </a:p>
        <a:p>
          <a:r>
            <a:rPr lang="hr-HR" sz="1800" dirty="0">
              <a:latin typeface="Trebuchet MS" panose="020B0603020202020204" pitchFamily="34" charset="0"/>
            </a:rPr>
            <a:t>&gt; NOVI DIONICI / NOVE VJEŠTINE</a:t>
          </a:r>
          <a:endParaRPr lang="it-IT" sz="1800" dirty="0">
            <a:latin typeface="Trebuchet MS" panose="020B0603020202020204" pitchFamily="34" charset="0"/>
          </a:endParaRPr>
        </a:p>
      </dgm:t>
    </dgm:pt>
    <dgm:pt modelId="{4B5805A9-DDFD-47F3-AE49-8923780E352B}" type="parTrans" cxnId="{20A1D50F-A149-4316-859A-4F93C25BDBDE}">
      <dgm:prSet/>
      <dgm:spPr/>
      <dgm:t>
        <a:bodyPr/>
        <a:lstStyle/>
        <a:p>
          <a:endParaRPr lang="it-IT"/>
        </a:p>
      </dgm:t>
    </dgm:pt>
    <dgm:pt modelId="{7820ABD1-03A6-405A-9322-4C4BEF903DC6}" type="sibTrans" cxnId="{20A1D50F-A149-4316-859A-4F93C25BDBDE}">
      <dgm:prSet/>
      <dgm:spPr/>
      <dgm:t>
        <a:bodyPr/>
        <a:lstStyle/>
        <a:p>
          <a:endParaRPr lang="it-IT"/>
        </a:p>
      </dgm:t>
    </dgm:pt>
    <dgm:pt modelId="{6B3A2B70-23AF-4D55-830D-910F582E13D4}" type="pres">
      <dgm:prSet presAssocID="{8EAE43A8-1022-418A-BAB1-0178D2E2374C}" presName="Name0" presStyleCnt="0">
        <dgm:presLayoutVars>
          <dgm:chPref val="1"/>
          <dgm:dir/>
          <dgm:animOne val="branch"/>
          <dgm:animLvl val="lvl"/>
          <dgm:resizeHandles val="exact"/>
        </dgm:presLayoutVars>
      </dgm:prSet>
      <dgm:spPr/>
    </dgm:pt>
    <dgm:pt modelId="{47228455-5558-4049-B4C7-AF1F71060EE5}" type="pres">
      <dgm:prSet presAssocID="{D1BD4C9B-4E46-4881-8ABA-92B311557619}" presName="root1" presStyleCnt="0"/>
      <dgm:spPr/>
    </dgm:pt>
    <dgm:pt modelId="{9A417E66-8B64-4B20-B7D6-B849411B3709}" type="pres">
      <dgm:prSet presAssocID="{D1BD4C9B-4E46-4881-8ABA-92B311557619}" presName="LevelOneTextNode" presStyleLbl="node0" presStyleIdx="0" presStyleCnt="1">
        <dgm:presLayoutVars>
          <dgm:chPref val="3"/>
        </dgm:presLayoutVars>
      </dgm:prSet>
      <dgm:spPr/>
    </dgm:pt>
    <dgm:pt modelId="{E1FFB0E8-69CD-446A-A4DE-31277D94C9CC}" type="pres">
      <dgm:prSet presAssocID="{D1BD4C9B-4E46-4881-8ABA-92B311557619}" presName="level2hierChild" presStyleCnt="0"/>
      <dgm:spPr/>
    </dgm:pt>
    <dgm:pt modelId="{28BB0296-5996-4BB8-B701-7D33EF2C8241}" type="pres">
      <dgm:prSet presAssocID="{86EE67D4-CEDC-4E97-9959-E0CCF989C130}" presName="conn2-1" presStyleLbl="parChTrans1D2" presStyleIdx="0" presStyleCnt="3"/>
      <dgm:spPr/>
    </dgm:pt>
    <dgm:pt modelId="{B6B4948D-AEC0-4EAD-B41F-D85F4D78BAE7}" type="pres">
      <dgm:prSet presAssocID="{86EE67D4-CEDC-4E97-9959-E0CCF989C130}" presName="connTx" presStyleLbl="parChTrans1D2" presStyleIdx="0" presStyleCnt="3"/>
      <dgm:spPr/>
    </dgm:pt>
    <dgm:pt modelId="{4C13699D-BF3A-46DC-A5E0-44BAA23CCEEC}" type="pres">
      <dgm:prSet presAssocID="{CF4A8336-1052-48FE-881F-30E1ADC7392D}" presName="root2" presStyleCnt="0"/>
      <dgm:spPr/>
    </dgm:pt>
    <dgm:pt modelId="{0452B38B-E840-4809-AE9A-85EBFA64121F}" type="pres">
      <dgm:prSet presAssocID="{CF4A8336-1052-48FE-881F-30E1ADC7392D}" presName="LevelTwoTextNode" presStyleLbl="node2" presStyleIdx="0" presStyleCnt="3" custScaleX="241724" custScaleY="110773">
        <dgm:presLayoutVars>
          <dgm:chPref val="3"/>
        </dgm:presLayoutVars>
      </dgm:prSet>
      <dgm:spPr/>
    </dgm:pt>
    <dgm:pt modelId="{A2E7E36A-BB65-4185-A3C6-FD243617FF94}" type="pres">
      <dgm:prSet presAssocID="{CF4A8336-1052-48FE-881F-30E1ADC7392D}" presName="level3hierChild" presStyleCnt="0"/>
      <dgm:spPr/>
    </dgm:pt>
    <dgm:pt modelId="{759CD692-7813-4944-BF65-E76D9A929B81}" type="pres">
      <dgm:prSet presAssocID="{AF329D48-D83E-46B0-95CC-39879A7CBF19}" presName="conn2-1" presStyleLbl="parChTrans1D2" presStyleIdx="1" presStyleCnt="3"/>
      <dgm:spPr/>
    </dgm:pt>
    <dgm:pt modelId="{B378A044-442A-4D4E-9596-69F6C2A0F3C3}" type="pres">
      <dgm:prSet presAssocID="{AF329D48-D83E-46B0-95CC-39879A7CBF19}" presName="connTx" presStyleLbl="parChTrans1D2" presStyleIdx="1" presStyleCnt="3"/>
      <dgm:spPr/>
    </dgm:pt>
    <dgm:pt modelId="{E665EBF1-ED54-4CF3-8934-B56781604048}" type="pres">
      <dgm:prSet presAssocID="{3E20B1A1-5539-4AF0-B46F-0E4C64575623}" presName="root2" presStyleCnt="0"/>
      <dgm:spPr/>
    </dgm:pt>
    <dgm:pt modelId="{E9B8452B-9F0C-4D60-881F-D981C1980577}" type="pres">
      <dgm:prSet presAssocID="{3E20B1A1-5539-4AF0-B46F-0E4C64575623}" presName="LevelTwoTextNode" presStyleLbl="node2" presStyleIdx="1" presStyleCnt="3" custScaleX="241487" custScaleY="116464">
        <dgm:presLayoutVars>
          <dgm:chPref val="3"/>
        </dgm:presLayoutVars>
      </dgm:prSet>
      <dgm:spPr/>
    </dgm:pt>
    <dgm:pt modelId="{18C03BFE-135F-44C6-9FC4-D951E73969BD}" type="pres">
      <dgm:prSet presAssocID="{3E20B1A1-5539-4AF0-B46F-0E4C64575623}" presName="level3hierChild" presStyleCnt="0"/>
      <dgm:spPr/>
    </dgm:pt>
    <dgm:pt modelId="{939A01D3-55FC-4403-8D59-00FFD949CD6A}" type="pres">
      <dgm:prSet presAssocID="{4B5805A9-DDFD-47F3-AE49-8923780E352B}" presName="conn2-1" presStyleLbl="parChTrans1D2" presStyleIdx="2" presStyleCnt="3"/>
      <dgm:spPr/>
    </dgm:pt>
    <dgm:pt modelId="{1E1CB76E-BE0F-49C1-AF45-7A091BB245A3}" type="pres">
      <dgm:prSet presAssocID="{4B5805A9-DDFD-47F3-AE49-8923780E352B}" presName="connTx" presStyleLbl="parChTrans1D2" presStyleIdx="2" presStyleCnt="3"/>
      <dgm:spPr/>
    </dgm:pt>
    <dgm:pt modelId="{DB269577-3496-440E-9C94-01A0162F9602}" type="pres">
      <dgm:prSet presAssocID="{C3215CF0-1732-4CB0-A42E-A11EDFF5729E}" presName="root2" presStyleCnt="0"/>
      <dgm:spPr/>
    </dgm:pt>
    <dgm:pt modelId="{BE62FECE-1582-40BB-8EA3-22CB3743AD50}" type="pres">
      <dgm:prSet presAssocID="{C3215CF0-1732-4CB0-A42E-A11EDFF5729E}" presName="LevelTwoTextNode" presStyleLbl="node2" presStyleIdx="2" presStyleCnt="3" custScaleX="241251">
        <dgm:presLayoutVars>
          <dgm:chPref val="3"/>
        </dgm:presLayoutVars>
      </dgm:prSet>
      <dgm:spPr/>
    </dgm:pt>
    <dgm:pt modelId="{7CAD7860-BE28-4F13-8AB9-0BA5BB46C813}" type="pres">
      <dgm:prSet presAssocID="{C3215CF0-1732-4CB0-A42E-A11EDFF5729E}" presName="level3hierChild" presStyleCnt="0"/>
      <dgm:spPr/>
    </dgm:pt>
  </dgm:ptLst>
  <dgm:cxnLst>
    <dgm:cxn modelId="{E8AAAE04-6EA1-4906-8CB0-60F028C48C55}" type="presOf" srcId="{86EE67D4-CEDC-4E97-9959-E0CCF989C130}" destId="{B6B4948D-AEC0-4EAD-B41F-D85F4D78BAE7}" srcOrd="1" destOrd="0" presId="urn:microsoft.com/office/officeart/2008/layout/HorizontalMultiLevelHierarchy"/>
    <dgm:cxn modelId="{93A0780D-FC4B-4B15-AA07-66309697D05D}" srcId="{D1BD4C9B-4E46-4881-8ABA-92B311557619}" destId="{3E20B1A1-5539-4AF0-B46F-0E4C64575623}" srcOrd="1" destOrd="0" parTransId="{AF329D48-D83E-46B0-95CC-39879A7CBF19}" sibTransId="{8BE1D1DF-D4E2-4E62-9DE8-E1D8152D8C89}"/>
    <dgm:cxn modelId="{20A1D50F-A149-4316-859A-4F93C25BDBDE}" srcId="{D1BD4C9B-4E46-4881-8ABA-92B311557619}" destId="{C3215CF0-1732-4CB0-A42E-A11EDFF5729E}" srcOrd="2" destOrd="0" parTransId="{4B5805A9-DDFD-47F3-AE49-8923780E352B}" sibTransId="{7820ABD1-03A6-405A-9322-4C4BEF903DC6}"/>
    <dgm:cxn modelId="{C4201027-2E86-4BB9-BF7E-11728556A6E4}" type="presOf" srcId="{3E20B1A1-5539-4AF0-B46F-0E4C64575623}" destId="{E9B8452B-9F0C-4D60-881F-D981C1980577}" srcOrd="0" destOrd="0" presId="urn:microsoft.com/office/officeart/2008/layout/HorizontalMultiLevelHierarchy"/>
    <dgm:cxn modelId="{49DE1B47-1741-467C-915F-D30733227AA5}" type="presOf" srcId="{AF329D48-D83E-46B0-95CC-39879A7CBF19}" destId="{759CD692-7813-4944-BF65-E76D9A929B81}" srcOrd="0" destOrd="0" presId="urn:microsoft.com/office/officeart/2008/layout/HorizontalMultiLevelHierarchy"/>
    <dgm:cxn modelId="{F572756A-D8E2-4D75-BB24-A8837EA50BC7}" type="presOf" srcId="{C3215CF0-1732-4CB0-A42E-A11EDFF5729E}" destId="{BE62FECE-1582-40BB-8EA3-22CB3743AD50}" srcOrd="0" destOrd="0" presId="urn:microsoft.com/office/officeart/2008/layout/HorizontalMultiLevelHierarchy"/>
    <dgm:cxn modelId="{891FE552-04CA-4F8D-BA4B-B58AABB621C2}" type="presOf" srcId="{CF4A8336-1052-48FE-881F-30E1ADC7392D}" destId="{0452B38B-E840-4809-AE9A-85EBFA64121F}" srcOrd="0" destOrd="0" presId="urn:microsoft.com/office/officeart/2008/layout/HorizontalMultiLevelHierarchy"/>
    <dgm:cxn modelId="{42B0A253-D8A8-4D4C-A7FE-BB06C9AE01D1}" type="presOf" srcId="{4B5805A9-DDFD-47F3-AE49-8923780E352B}" destId="{939A01D3-55FC-4403-8D59-00FFD949CD6A}" srcOrd="0" destOrd="0" presId="urn:microsoft.com/office/officeart/2008/layout/HorizontalMultiLevelHierarchy"/>
    <dgm:cxn modelId="{06BD4257-F786-4336-BC5D-8068E7456B4A}" type="presOf" srcId="{D1BD4C9B-4E46-4881-8ABA-92B311557619}" destId="{9A417E66-8B64-4B20-B7D6-B849411B3709}" srcOrd="0" destOrd="0" presId="urn:microsoft.com/office/officeart/2008/layout/HorizontalMultiLevelHierarchy"/>
    <dgm:cxn modelId="{267DDCAF-B02A-495C-A0A4-1635605967DC}" type="presOf" srcId="{86EE67D4-CEDC-4E97-9959-E0CCF989C130}" destId="{28BB0296-5996-4BB8-B701-7D33EF2C8241}" srcOrd="0" destOrd="0" presId="urn:microsoft.com/office/officeart/2008/layout/HorizontalMultiLevelHierarchy"/>
    <dgm:cxn modelId="{20206AB8-A9F8-410C-83C8-7FCD9F5432B5}" srcId="{D1BD4C9B-4E46-4881-8ABA-92B311557619}" destId="{CF4A8336-1052-48FE-881F-30E1ADC7392D}" srcOrd="0" destOrd="0" parTransId="{86EE67D4-CEDC-4E97-9959-E0CCF989C130}" sibTransId="{6D474CB2-E014-45FD-A391-821837A15980}"/>
    <dgm:cxn modelId="{1D1E66C5-EDC6-485F-8AB8-2484319F550D}" srcId="{8EAE43A8-1022-418A-BAB1-0178D2E2374C}" destId="{D1BD4C9B-4E46-4881-8ABA-92B311557619}" srcOrd="0" destOrd="0" parTransId="{5690EEF1-C59F-4520-9A31-6372D7D36A58}" sibTransId="{50D4C922-2FD4-4145-8C14-D4A84B3D448F}"/>
    <dgm:cxn modelId="{6F107ED3-9905-4F33-8A44-AC779871D4CF}" type="presOf" srcId="{8EAE43A8-1022-418A-BAB1-0178D2E2374C}" destId="{6B3A2B70-23AF-4D55-830D-910F582E13D4}" srcOrd="0" destOrd="0" presId="urn:microsoft.com/office/officeart/2008/layout/HorizontalMultiLevelHierarchy"/>
    <dgm:cxn modelId="{20AFB7D7-E840-4EEC-B2F9-9D11C62CC469}" type="presOf" srcId="{AF329D48-D83E-46B0-95CC-39879A7CBF19}" destId="{B378A044-442A-4D4E-9596-69F6C2A0F3C3}" srcOrd="1" destOrd="0" presId="urn:microsoft.com/office/officeart/2008/layout/HorizontalMultiLevelHierarchy"/>
    <dgm:cxn modelId="{F9DAA8F6-28BD-4774-97F1-FBEEAD795783}" type="presOf" srcId="{4B5805A9-DDFD-47F3-AE49-8923780E352B}" destId="{1E1CB76E-BE0F-49C1-AF45-7A091BB245A3}" srcOrd="1" destOrd="0" presId="urn:microsoft.com/office/officeart/2008/layout/HorizontalMultiLevelHierarchy"/>
    <dgm:cxn modelId="{ED7D45E7-ECE2-4958-8BF7-4D0772D0ADDF}" type="presParOf" srcId="{6B3A2B70-23AF-4D55-830D-910F582E13D4}" destId="{47228455-5558-4049-B4C7-AF1F71060EE5}" srcOrd="0" destOrd="0" presId="urn:microsoft.com/office/officeart/2008/layout/HorizontalMultiLevelHierarchy"/>
    <dgm:cxn modelId="{16434942-853C-4D7F-8F8C-EF4A5C4644AF}" type="presParOf" srcId="{47228455-5558-4049-B4C7-AF1F71060EE5}" destId="{9A417E66-8B64-4B20-B7D6-B849411B3709}" srcOrd="0" destOrd="0" presId="urn:microsoft.com/office/officeart/2008/layout/HorizontalMultiLevelHierarchy"/>
    <dgm:cxn modelId="{4FF72850-3819-4F5E-A596-3A37481CE801}" type="presParOf" srcId="{47228455-5558-4049-B4C7-AF1F71060EE5}" destId="{E1FFB0E8-69CD-446A-A4DE-31277D94C9CC}" srcOrd="1" destOrd="0" presId="urn:microsoft.com/office/officeart/2008/layout/HorizontalMultiLevelHierarchy"/>
    <dgm:cxn modelId="{37FA1748-B9D2-4827-A3E0-181CC6E79502}" type="presParOf" srcId="{E1FFB0E8-69CD-446A-A4DE-31277D94C9CC}" destId="{28BB0296-5996-4BB8-B701-7D33EF2C8241}" srcOrd="0" destOrd="0" presId="urn:microsoft.com/office/officeart/2008/layout/HorizontalMultiLevelHierarchy"/>
    <dgm:cxn modelId="{920BDA4C-94B0-4044-91A6-E70931232AB9}" type="presParOf" srcId="{28BB0296-5996-4BB8-B701-7D33EF2C8241}" destId="{B6B4948D-AEC0-4EAD-B41F-D85F4D78BAE7}" srcOrd="0" destOrd="0" presId="urn:microsoft.com/office/officeart/2008/layout/HorizontalMultiLevelHierarchy"/>
    <dgm:cxn modelId="{D52692F1-C27E-4754-AC80-53957379EFF4}" type="presParOf" srcId="{E1FFB0E8-69CD-446A-A4DE-31277D94C9CC}" destId="{4C13699D-BF3A-46DC-A5E0-44BAA23CCEEC}" srcOrd="1" destOrd="0" presId="urn:microsoft.com/office/officeart/2008/layout/HorizontalMultiLevelHierarchy"/>
    <dgm:cxn modelId="{5B31DA28-46E9-49D1-8188-9D3FF8A3EBDE}" type="presParOf" srcId="{4C13699D-BF3A-46DC-A5E0-44BAA23CCEEC}" destId="{0452B38B-E840-4809-AE9A-85EBFA64121F}" srcOrd="0" destOrd="0" presId="urn:microsoft.com/office/officeart/2008/layout/HorizontalMultiLevelHierarchy"/>
    <dgm:cxn modelId="{28B7B538-AF24-4A33-9CD0-767DA738A2B9}" type="presParOf" srcId="{4C13699D-BF3A-46DC-A5E0-44BAA23CCEEC}" destId="{A2E7E36A-BB65-4185-A3C6-FD243617FF94}" srcOrd="1" destOrd="0" presId="urn:microsoft.com/office/officeart/2008/layout/HorizontalMultiLevelHierarchy"/>
    <dgm:cxn modelId="{1CC28988-49F0-4C28-97F9-392867041AFD}" type="presParOf" srcId="{E1FFB0E8-69CD-446A-A4DE-31277D94C9CC}" destId="{759CD692-7813-4944-BF65-E76D9A929B81}" srcOrd="2" destOrd="0" presId="urn:microsoft.com/office/officeart/2008/layout/HorizontalMultiLevelHierarchy"/>
    <dgm:cxn modelId="{8EFC8EFC-C086-4642-AC5C-3593E61A3138}" type="presParOf" srcId="{759CD692-7813-4944-BF65-E76D9A929B81}" destId="{B378A044-442A-4D4E-9596-69F6C2A0F3C3}" srcOrd="0" destOrd="0" presId="urn:microsoft.com/office/officeart/2008/layout/HorizontalMultiLevelHierarchy"/>
    <dgm:cxn modelId="{3D2E244F-9F8A-473A-A818-BB3FCC22FCD4}" type="presParOf" srcId="{E1FFB0E8-69CD-446A-A4DE-31277D94C9CC}" destId="{E665EBF1-ED54-4CF3-8934-B56781604048}" srcOrd="3" destOrd="0" presId="urn:microsoft.com/office/officeart/2008/layout/HorizontalMultiLevelHierarchy"/>
    <dgm:cxn modelId="{928B3FCA-E576-4552-8E9F-6C1FAE72A954}" type="presParOf" srcId="{E665EBF1-ED54-4CF3-8934-B56781604048}" destId="{E9B8452B-9F0C-4D60-881F-D981C1980577}" srcOrd="0" destOrd="0" presId="urn:microsoft.com/office/officeart/2008/layout/HorizontalMultiLevelHierarchy"/>
    <dgm:cxn modelId="{73FCFBF6-FAC6-4B80-A3B4-2165606524F2}" type="presParOf" srcId="{E665EBF1-ED54-4CF3-8934-B56781604048}" destId="{18C03BFE-135F-44C6-9FC4-D951E73969BD}" srcOrd="1" destOrd="0" presId="urn:microsoft.com/office/officeart/2008/layout/HorizontalMultiLevelHierarchy"/>
    <dgm:cxn modelId="{8996400F-433B-4027-8ACF-1DED8B5BDD73}" type="presParOf" srcId="{E1FFB0E8-69CD-446A-A4DE-31277D94C9CC}" destId="{939A01D3-55FC-4403-8D59-00FFD949CD6A}" srcOrd="4" destOrd="0" presId="urn:microsoft.com/office/officeart/2008/layout/HorizontalMultiLevelHierarchy"/>
    <dgm:cxn modelId="{506902F1-7CAB-4403-A601-68F4D9149751}" type="presParOf" srcId="{939A01D3-55FC-4403-8D59-00FFD949CD6A}" destId="{1E1CB76E-BE0F-49C1-AF45-7A091BB245A3}" srcOrd="0" destOrd="0" presId="urn:microsoft.com/office/officeart/2008/layout/HorizontalMultiLevelHierarchy"/>
    <dgm:cxn modelId="{9423CE88-1D62-457D-B1B1-59E9A135D7FE}" type="presParOf" srcId="{E1FFB0E8-69CD-446A-A4DE-31277D94C9CC}" destId="{DB269577-3496-440E-9C94-01A0162F9602}" srcOrd="5" destOrd="0" presId="urn:microsoft.com/office/officeart/2008/layout/HorizontalMultiLevelHierarchy"/>
    <dgm:cxn modelId="{D12ADB09-34EA-4398-85D2-A8CCEF54FF2F}" type="presParOf" srcId="{DB269577-3496-440E-9C94-01A0162F9602}" destId="{BE62FECE-1582-40BB-8EA3-22CB3743AD50}" srcOrd="0" destOrd="0" presId="urn:microsoft.com/office/officeart/2008/layout/HorizontalMultiLevelHierarchy"/>
    <dgm:cxn modelId="{0F773D6A-49B5-4C30-8481-C2A67D5570A4}" type="presParOf" srcId="{DB269577-3496-440E-9C94-01A0162F9602}" destId="{7CAD7860-BE28-4F13-8AB9-0BA5BB46C813}"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44BE5-284A-45AC-891B-05A547D8A33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5F25F678-E46A-4E02-8051-A216234E2DBF}">
      <dgm:prSet phldrT="[Text]"/>
      <dgm:spPr/>
      <dgm:t>
        <a:bodyPr/>
        <a:lstStyle/>
        <a:p>
          <a:r>
            <a:rPr lang="hr-HR" dirty="0"/>
            <a:t>Obrađeni i analizirani podaci</a:t>
          </a:r>
          <a:endParaRPr lang="cs-CZ" dirty="0"/>
        </a:p>
      </dgm:t>
    </dgm:pt>
    <dgm:pt modelId="{851C36A9-AC76-47C2-9770-13816EB572B5}" type="parTrans" cxnId="{1F5655CE-7A41-48DE-9D1F-F0E7D7B199FB}">
      <dgm:prSet/>
      <dgm:spPr/>
      <dgm:t>
        <a:bodyPr/>
        <a:lstStyle/>
        <a:p>
          <a:endParaRPr lang="cs-CZ"/>
        </a:p>
      </dgm:t>
    </dgm:pt>
    <dgm:pt modelId="{3470F041-6A14-4154-9EC4-5644D56ACEAF}" type="sibTrans" cxnId="{1F5655CE-7A41-48DE-9D1F-F0E7D7B199FB}">
      <dgm:prSet/>
      <dgm:spPr/>
      <dgm:t>
        <a:bodyPr/>
        <a:lstStyle/>
        <a:p>
          <a:endParaRPr lang="cs-CZ"/>
        </a:p>
      </dgm:t>
    </dgm:pt>
    <dgm:pt modelId="{86080078-14A5-4DB4-A685-0B07D4657FCF}">
      <dgm:prSet phldrT="[Text]"/>
      <dgm:spPr/>
      <dgm:t>
        <a:bodyPr/>
        <a:lstStyle/>
        <a:p>
          <a:r>
            <a:rPr lang="hr-HR" dirty="0"/>
            <a:t>Usklađivanje podataka</a:t>
          </a:r>
          <a:endParaRPr lang="cs-CZ" dirty="0"/>
        </a:p>
      </dgm:t>
    </dgm:pt>
    <dgm:pt modelId="{C82D9B09-C6F1-4802-8E67-F22D36386BAC}" type="parTrans" cxnId="{FD0A46C5-3EFE-40AE-ABF0-287D41E2EF30}">
      <dgm:prSet/>
      <dgm:spPr/>
      <dgm:t>
        <a:bodyPr/>
        <a:lstStyle/>
        <a:p>
          <a:endParaRPr lang="cs-CZ"/>
        </a:p>
      </dgm:t>
    </dgm:pt>
    <dgm:pt modelId="{E2DB8F75-5409-456D-B069-5345FC4D2088}" type="sibTrans" cxnId="{FD0A46C5-3EFE-40AE-ABF0-287D41E2EF30}">
      <dgm:prSet/>
      <dgm:spPr/>
      <dgm:t>
        <a:bodyPr/>
        <a:lstStyle/>
        <a:p>
          <a:endParaRPr lang="cs-CZ"/>
        </a:p>
      </dgm:t>
    </dgm:pt>
    <dgm:pt modelId="{0BF38468-CE3C-43A1-BAE5-992088C35036}">
      <dgm:prSet phldrT="[Text]"/>
      <dgm:spPr>
        <a:ln w="76200">
          <a:solidFill>
            <a:srgbClr val="FF0000"/>
          </a:solidFill>
        </a:ln>
      </dgm:spPr>
      <dgm:t>
        <a:bodyPr/>
        <a:lstStyle/>
        <a:p>
          <a:r>
            <a:rPr lang="cs-CZ"/>
            <a:t>WebGIS</a:t>
          </a:r>
        </a:p>
      </dgm:t>
    </dgm:pt>
    <dgm:pt modelId="{D8C50A21-626B-4C11-9593-B26D82379F50}" type="parTrans" cxnId="{3BB40518-2F11-42C2-AF63-51611F999064}">
      <dgm:prSet/>
      <dgm:spPr/>
      <dgm:t>
        <a:bodyPr/>
        <a:lstStyle/>
        <a:p>
          <a:endParaRPr lang="cs-CZ"/>
        </a:p>
      </dgm:t>
    </dgm:pt>
    <dgm:pt modelId="{109E4780-B98C-437B-BBBB-006D99ECD216}" type="sibTrans" cxnId="{3BB40518-2F11-42C2-AF63-51611F999064}">
      <dgm:prSet/>
      <dgm:spPr/>
      <dgm:t>
        <a:bodyPr/>
        <a:lstStyle/>
        <a:p>
          <a:endParaRPr lang="cs-CZ"/>
        </a:p>
      </dgm:t>
    </dgm:pt>
    <dgm:pt modelId="{D03F4B6A-59E2-4D8D-80E7-F666DEB22E62}">
      <dgm:prSet/>
      <dgm:spPr/>
      <dgm:t>
        <a:bodyPr/>
        <a:lstStyle/>
        <a:p>
          <a:r>
            <a:rPr lang="hr-HR" dirty="0"/>
            <a:t>Javno dostupni podaci</a:t>
          </a:r>
        </a:p>
      </dgm:t>
    </dgm:pt>
    <dgm:pt modelId="{A67209B4-E867-4684-B725-257B91584A71}" type="parTrans" cxnId="{0A887BBD-BDB5-4A72-991B-F2A219A7FDD2}">
      <dgm:prSet/>
      <dgm:spPr/>
      <dgm:t>
        <a:bodyPr/>
        <a:lstStyle/>
        <a:p>
          <a:endParaRPr lang="hr-HR"/>
        </a:p>
      </dgm:t>
    </dgm:pt>
    <dgm:pt modelId="{107F8CF3-EE9F-4C29-880B-76F186D8A41D}" type="sibTrans" cxnId="{0A887BBD-BDB5-4A72-991B-F2A219A7FDD2}">
      <dgm:prSet/>
      <dgm:spPr/>
      <dgm:t>
        <a:bodyPr/>
        <a:lstStyle/>
        <a:p>
          <a:endParaRPr lang="hr-HR"/>
        </a:p>
      </dgm:t>
    </dgm:pt>
    <dgm:pt modelId="{6D2CCA9E-63AD-4777-A32D-01AA116FCB37}" type="pres">
      <dgm:prSet presAssocID="{ADB44BE5-284A-45AC-891B-05A547D8A331}" presName="diagram" presStyleCnt="0">
        <dgm:presLayoutVars>
          <dgm:chPref val="1"/>
          <dgm:dir/>
          <dgm:animOne val="branch"/>
          <dgm:animLvl val="lvl"/>
          <dgm:resizeHandles val="exact"/>
        </dgm:presLayoutVars>
      </dgm:prSet>
      <dgm:spPr/>
    </dgm:pt>
    <dgm:pt modelId="{A8E5E462-83FF-49B9-84B0-38B01F413A67}" type="pres">
      <dgm:prSet presAssocID="{5F25F678-E46A-4E02-8051-A216234E2DBF}" presName="root1" presStyleCnt="0"/>
      <dgm:spPr/>
    </dgm:pt>
    <dgm:pt modelId="{DF39B3D9-95C6-4AE3-810A-DD88DE8B7326}" type="pres">
      <dgm:prSet presAssocID="{5F25F678-E46A-4E02-8051-A216234E2DBF}" presName="LevelOneTextNode" presStyleLbl="node0" presStyleIdx="0" presStyleCnt="1">
        <dgm:presLayoutVars>
          <dgm:chPref val="3"/>
        </dgm:presLayoutVars>
      </dgm:prSet>
      <dgm:spPr/>
    </dgm:pt>
    <dgm:pt modelId="{384EC257-A5BB-48E0-B5CE-71129905E522}" type="pres">
      <dgm:prSet presAssocID="{5F25F678-E46A-4E02-8051-A216234E2DBF}" presName="level2hierChild" presStyleCnt="0"/>
      <dgm:spPr/>
    </dgm:pt>
    <dgm:pt modelId="{8A3A84AF-148F-492A-8FFD-B2F208F662CD}" type="pres">
      <dgm:prSet presAssocID="{C82D9B09-C6F1-4802-8E67-F22D36386BAC}" presName="conn2-1" presStyleLbl="parChTrans1D2" presStyleIdx="0" presStyleCnt="1"/>
      <dgm:spPr/>
    </dgm:pt>
    <dgm:pt modelId="{FB747297-DC74-45CD-98FB-DF314F1E9983}" type="pres">
      <dgm:prSet presAssocID="{C82D9B09-C6F1-4802-8E67-F22D36386BAC}" presName="connTx" presStyleLbl="parChTrans1D2" presStyleIdx="0" presStyleCnt="1"/>
      <dgm:spPr/>
    </dgm:pt>
    <dgm:pt modelId="{F8B4D069-C1F7-4FCF-89E9-657806FB7193}" type="pres">
      <dgm:prSet presAssocID="{86080078-14A5-4DB4-A685-0B07D4657FCF}" presName="root2" presStyleCnt="0"/>
      <dgm:spPr/>
    </dgm:pt>
    <dgm:pt modelId="{B62EE87B-211B-4451-A266-CE016C9545BC}" type="pres">
      <dgm:prSet presAssocID="{86080078-14A5-4DB4-A685-0B07D4657FCF}" presName="LevelTwoTextNode" presStyleLbl="node2" presStyleIdx="0" presStyleCnt="1">
        <dgm:presLayoutVars>
          <dgm:chPref val="3"/>
        </dgm:presLayoutVars>
      </dgm:prSet>
      <dgm:spPr/>
    </dgm:pt>
    <dgm:pt modelId="{093D6FAC-E0A3-4155-98F6-1D869BC93A98}" type="pres">
      <dgm:prSet presAssocID="{86080078-14A5-4DB4-A685-0B07D4657FCF}" presName="level3hierChild" presStyleCnt="0"/>
      <dgm:spPr/>
    </dgm:pt>
    <dgm:pt modelId="{18DAE300-3704-4DD3-9F21-AB8D5177DF5B}" type="pres">
      <dgm:prSet presAssocID="{D8C50A21-626B-4C11-9593-B26D82379F50}" presName="conn2-1" presStyleLbl="parChTrans1D3" presStyleIdx="0" presStyleCnt="2"/>
      <dgm:spPr/>
    </dgm:pt>
    <dgm:pt modelId="{9FD0045E-6224-4307-96ED-E6EC066407B2}" type="pres">
      <dgm:prSet presAssocID="{D8C50A21-626B-4C11-9593-B26D82379F50}" presName="connTx" presStyleLbl="parChTrans1D3" presStyleIdx="0" presStyleCnt="2"/>
      <dgm:spPr/>
    </dgm:pt>
    <dgm:pt modelId="{AD2EA368-DD68-4347-AB25-A54F5D58F23A}" type="pres">
      <dgm:prSet presAssocID="{0BF38468-CE3C-43A1-BAE5-992088C35036}" presName="root2" presStyleCnt="0"/>
      <dgm:spPr/>
    </dgm:pt>
    <dgm:pt modelId="{3E884BC2-61E5-43BC-B6C4-6C472BA2DF69}" type="pres">
      <dgm:prSet presAssocID="{0BF38468-CE3C-43A1-BAE5-992088C35036}" presName="LevelTwoTextNode" presStyleLbl="node3" presStyleIdx="0" presStyleCnt="2">
        <dgm:presLayoutVars>
          <dgm:chPref val="3"/>
        </dgm:presLayoutVars>
      </dgm:prSet>
      <dgm:spPr/>
    </dgm:pt>
    <dgm:pt modelId="{91049DC3-07D5-4C43-A47E-9FECC9B2BD00}" type="pres">
      <dgm:prSet presAssocID="{0BF38468-CE3C-43A1-BAE5-992088C35036}" presName="level3hierChild" presStyleCnt="0"/>
      <dgm:spPr/>
    </dgm:pt>
    <dgm:pt modelId="{BDF562DC-BF09-4D35-8D64-96865277076C}" type="pres">
      <dgm:prSet presAssocID="{A67209B4-E867-4684-B725-257B91584A71}" presName="conn2-1" presStyleLbl="parChTrans1D3" presStyleIdx="1" presStyleCnt="2"/>
      <dgm:spPr/>
    </dgm:pt>
    <dgm:pt modelId="{14AED02D-7359-456D-9DAF-5BAE4661FAEE}" type="pres">
      <dgm:prSet presAssocID="{A67209B4-E867-4684-B725-257B91584A71}" presName="connTx" presStyleLbl="parChTrans1D3" presStyleIdx="1" presStyleCnt="2"/>
      <dgm:spPr/>
    </dgm:pt>
    <dgm:pt modelId="{BAB6B17A-E454-4AD2-AECA-E98C8CBBCA45}" type="pres">
      <dgm:prSet presAssocID="{D03F4B6A-59E2-4D8D-80E7-F666DEB22E62}" presName="root2" presStyleCnt="0"/>
      <dgm:spPr/>
    </dgm:pt>
    <dgm:pt modelId="{CC3661C6-B2F7-4396-90C1-0F5693C206F4}" type="pres">
      <dgm:prSet presAssocID="{D03F4B6A-59E2-4D8D-80E7-F666DEB22E62}" presName="LevelTwoTextNode" presStyleLbl="node3" presStyleIdx="1" presStyleCnt="2">
        <dgm:presLayoutVars>
          <dgm:chPref val="3"/>
        </dgm:presLayoutVars>
      </dgm:prSet>
      <dgm:spPr/>
    </dgm:pt>
    <dgm:pt modelId="{B7C938C7-9E30-414A-A344-E5EB3F882BC7}" type="pres">
      <dgm:prSet presAssocID="{D03F4B6A-59E2-4D8D-80E7-F666DEB22E62}" presName="level3hierChild" presStyleCnt="0"/>
      <dgm:spPr/>
    </dgm:pt>
  </dgm:ptLst>
  <dgm:cxnLst>
    <dgm:cxn modelId="{B91DD516-8D90-41F0-A2F9-96F2363BBA45}" type="presOf" srcId="{D8C50A21-626B-4C11-9593-B26D82379F50}" destId="{18DAE300-3704-4DD3-9F21-AB8D5177DF5B}" srcOrd="0" destOrd="0" presId="urn:microsoft.com/office/officeart/2005/8/layout/hierarchy2"/>
    <dgm:cxn modelId="{3BB40518-2F11-42C2-AF63-51611F999064}" srcId="{86080078-14A5-4DB4-A685-0B07D4657FCF}" destId="{0BF38468-CE3C-43A1-BAE5-992088C35036}" srcOrd="0" destOrd="0" parTransId="{D8C50A21-626B-4C11-9593-B26D82379F50}" sibTransId="{109E4780-B98C-437B-BBBB-006D99ECD216}"/>
    <dgm:cxn modelId="{B312551F-9B16-4247-88E9-8C96DEC9DBB9}" type="presOf" srcId="{D03F4B6A-59E2-4D8D-80E7-F666DEB22E62}" destId="{CC3661C6-B2F7-4396-90C1-0F5693C206F4}" srcOrd="0" destOrd="0" presId="urn:microsoft.com/office/officeart/2005/8/layout/hierarchy2"/>
    <dgm:cxn modelId="{97BF4128-B86E-490E-A747-8594F8217593}" type="presOf" srcId="{D8C50A21-626B-4C11-9593-B26D82379F50}" destId="{9FD0045E-6224-4307-96ED-E6EC066407B2}" srcOrd="1" destOrd="0" presId="urn:microsoft.com/office/officeart/2005/8/layout/hierarchy2"/>
    <dgm:cxn modelId="{E43CF73B-67A4-4883-99D3-1818D928AF12}" type="presOf" srcId="{C82D9B09-C6F1-4802-8E67-F22D36386BAC}" destId="{8A3A84AF-148F-492A-8FFD-B2F208F662CD}" srcOrd="0" destOrd="0" presId="urn:microsoft.com/office/officeart/2005/8/layout/hierarchy2"/>
    <dgm:cxn modelId="{C5ECB653-5DA3-4E48-B737-DF8C3E919C74}" type="presOf" srcId="{A67209B4-E867-4684-B725-257B91584A71}" destId="{14AED02D-7359-456D-9DAF-5BAE4661FAEE}" srcOrd="1" destOrd="0" presId="urn:microsoft.com/office/officeart/2005/8/layout/hierarchy2"/>
    <dgm:cxn modelId="{AC673884-B49B-4202-A197-E9B85A7FD3BD}" type="presOf" srcId="{0BF38468-CE3C-43A1-BAE5-992088C35036}" destId="{3E884BC2-61E5-43BC-B6C4-6C472BA2DF69}" srcOrd="0" destOrd="0" presId="urn:microsoft.com/office/officeart/2005/8/layout/hierarchy2"/>
    <dgm:cxn modelId="{5D500F87-50F4-4850-902D-8D3DB81FA400}" type="presOf" srcId="{5F25F678-E46A-4E02-8051-A216234E2DBF}" destId="{DF39B3D9-95C6-4AE3-810A-DD88DE8B7326}" srcOrd="0" destOrd="0" presId="urn:microsoft.com/office/officeart/2005/8/layout/hierarchy2"/>
    <dgm:cxn modelId="{C05761AD-8012-45E7-BA13-3362965B72FA}" type="presOf" srcId="{C82D9B09-C6F1-4802-8E67-F22D36386BAC}" destId="{FB747297-DC74-45CD-98FB-DF314F1E9983}" srcOrd="1" destOrd="0" presId="urn:microsoft.com/office/officeart/2005/8/layout/hierarchy2"/>
    <dgm:cxn modelId="{10B8C7BC-4307-4E34-A1E4-E74843A60ADE}" type="presOf" srcId="{86080078-14A5-4DB4-A685-0B07D4657FCF}" destId="{B62EE87B-211B-4451-A266-CE016C9545BC}" srcOrd="0" destOrd="0" presId="urn:microsoft.com/office/officeart/2005/8/layout/hierarchy2"/>
    <dgm:cxn modelId="{0A887BBD-BDB5-4A72-991B-F2A219A7FDD2}" srcId="{86080078-14A5-4DB4-A685-0B07D4657FCF}" destId="{D03F4B6A-59E2-4D8D-80E7-F666DEB22E62}" srcOrd="1" destOrd="0" parTransId="{A67209B4-E867-4684-B725-257B91584A71}" sibTransId="{107F8CF3-EE9F-4C29-880B-76F186D8A41D}"/>
    <dgm:cxn modelId="{FD0A46C5-3EFE-40AE-ABF0-287D41E2EF30}" srcId="{5F25F678-E46A-4E02-8051-A216234E2DBF}" destId="{86080078-14A5-4DB4-A685-0B07D4657FCF}" srcOrd="0" destOrd="0" parTransId="{C82D9B09-C6F1-4802-8E67-F22D36386BAC}" sibTransId="{E2DB8F75-5409-456D-B069-5345FC4D2088}"/>
    <dgm:cxn modelId="{1F5655CE-7A41-48DE-9D1F-F0E7D7B199FB}" srcId="{ADB44BE5-284A-45AC-891B-05A547D8A331}" destId="{5F25F678-E46A-4E02-8051-A216234E2DBF}" srcOrd="0" destOrd="0" parTransId="{851C36A9-AC76-47C2-9770-13816EB572B5}" sibTransId="{3470F041-6A14-4154-9EC4-5644D56ACEAF}"/>
    <dgm:cxn modelId="{788ED3DB-54A3-464F-8069-8B05E3459233}" type="presOf" srcId="{A67209B4-E867-4684-B725-257B91584A71}" destId="{BDF562DC-BF09-4D35-8D64-96865277076C}" srcOrd="0" destOrd="0" presId="urn:microsoft.com/office/officeart/2005/8/layout/hierarchy2"/>
    <dgm:cxn modelId="{AB91ABF8-9814-4F07-A76E-F5D34EE21D52}" type="presOf" srcId="{ADB44BE5-284A-45AC-891B-05A547D8A331}" destId="{6D2CCA9E-63AD-4777-A32D-01AA116FCB37}" srcOrd="0" destOrd="0" presId="urn:microsoft.com/office/officeart/2005/8/layout/hierarchy2"/>
    <dgm:cxn modelId="{F85FABF6-C2BA-434A-9B51-25DCE49DD065}" type="presParOf" srcId="{6D2CCA9E-63AD-4777-A32D-01AA116FCB37}" destId="{A8E5E462-83FF-49B9-84B0-38B01F413A67}" srcOrd="0" destOrd="0" presId="urn:microsoft.com/office/officeart/2005/8/layout/hierarchy2"/>
    <dgm:cxn modelId="{D7805408-CF8D-4063-AE00-30806A37B847}" type="presParOf" srcId="{A8E5E462-83FF-49B9-84B0-38B01F413A67}" destId="{DF39B3D9-95C6-4AE3-810A-DD88DE8B7326}" srcOrd="0" destOrd="0" presId="urn:microsoft.com/office/officeart/2005/8/layout/hierarchy2"/>
    <dgm:cxn modelId="{C017970B-F996-47F9-BF58-D3F18A9C1C7F}" type="presParOf" srcId="{A8E5E462-83FF-49B9-84B0-38B01F413A67}" destId="{384EC257-A5BB-48E0-B5CE-71129905E522}" srcOrd="1" destOrd="0" presId="urn:microsoft.com/office/officeart/2005/8/layout/hierarchy2"/>
    <dgm:cxn modelId="{91EF127F-9058-48E5-8522-13C3390A981B}" type="presParOf" srcId="{384EC257-A5BB-48E0-B5CE-71129905E522}" destId="{8A3A84AF-148F-492A-8FFD-B2F208F662CD}" srcOrd="0" destOrd="0" presId="urn:microsoft.com/office/officeart/2005/8/layout/hierarchy2"/>
    <dgm:cxn modelId="{F74C0076-D26C-4AA2-B110-AE4A7B259509}" type="presParOf" srcId="{8A3A84AF-148F-492A-8FFD-B2F208F662CD}" destId="{FB747297-DC74-45CD-98FB-DF314F1E9983}" srcOrd="0" destOrd="0" presId="urn:microsoft.com/office/officeart/2005/8/layout/hierarchy2"/>
    <dgm:cxn modelId="{04500A3A-C1FD-4B98-9FCD-23AD80DB5CE0}" type="presParOf" srcId="{384EC257-A5BB-48E0-B5CE-71129905E522}" destId="{F8B4D069-C1F7-4FCF-89E9-657806FB7193}" srcOrd="1" destOrd="0" presId="urn:microsoft.com/office/officeart/2005/8/layout/hierarchy2"/>
    <dgm:cxn modelId="{9438D479-AEE9-4024-8A4C-3A8C517277ED}" type="presParOf" srcId="{F8B4D069-C1F7-4FCF-89E9-657806FB7193}" destId="{B62EE87B-211B-4451-A266-CE016C9545BC}" srcOrd="0" destOrd="0" presId="urn:microsoft.com/office/officeart/2005/8/layout/hierarchy2"/>
    <dgm:cxn modelId="{6F558C85-D7D7-45D4-A06F-86988B955F3A}" type="presParOf" srcId="{F8B4D069-C1F7-4FCF-89E9-657806FB7193}" destId="{093D6FAC-E0A3-4155-98F6-1D869BC93A98}" srcOrd="1" destOrd="0" presId="urn:microsoft.com/office/officeart/2005/8/layout/hierarchy2"/>
    <dgm:cxn modelId="{80C410BF-C775-4A68-8D80-C28B80083C0F}" type="presParOf" srcId="{093D6FAC-E0A3-4155-98F6-1D869BC93A98}" destId="{18DAE300-3704-4DD3-9F21-AB8D5177DF5B}" srcOrd="0" destOrd="0" presId="urn:microsoft.com/office/officeart/2005/8/layout/hierarchy2"/>
    <dgm:cxn modelId="{50CD3203-9B7F-405A-9597-DFD42347F1FA}" type="presParOf" srcId="{18DAE300-3704-4DD3-9F21-AB8D5177DF5B}" destId="{9FD0045E-6224-4307-96ED-E6EC066407B2}" srcOrd="0" destOrd="0" presId="urn:microsoft.com/office/officeart/2005/8/layout/hierarchy2"/>
    <dgm:cxn modelId="{29C27B5B-AAD7-49A2-97CB-9F71A30CFEDA}" type="presParOf" srcId="{093D6FAC-E0A3-4155-98F6-1D869BC93A98}" destId="{AD2EA368-DD68-4347-AB25-A54F5D58F23A}" srcOrd="1" destOrd="0" presId="urn:microsoft.com/office/officeart/2005/8/layout/hierarchy2"/>
    <dgm:cxn modelId="{78BEDA7D-F7B3-47F5-9408-CFFE0C40ACC2}" type="presParOf" srcId="{AD2EA368-DD68-4347-AB25-A54F5D58F23A}" destId="{3E884BC2-61E5-43BC-B6C4-6C472BA2DF69}" srcOrd="0" destOrd="0" presId="urn:microsoft.com/office/officeart/2005/8/layout/hierarchy2"/>
    <dgm:cxn modelId="{F89A62C0-4F87-49DF-B2B4-ED0EC14A8F4B}" type="presParOf" srcId="{AD2EA368-DD68-4347-AB25-A54F5D58F23A}" destId="{91049DC3-07D5-4C43-A47E-9FECC9B2BD00}" srcOrd="1" destOrd="0" presId="urn:microsoft.com/office/officeart/2005/8/layout/hierarchy2"/>
    <dgm:cxn modelId="{82853FF2-A4E9-4EBC-8349-5EB3398493CC}" type="presParOf" srcId="{093D6FAC-E0A3-4155-98F6-1D869BC93A98}" destId="{BDF562DC-BF09-4D35-8D64-96865277076C}" srcOrd="2" destOrd="0" presId="urn:microsoft.com/office/officeart/2005/8/layout/hierarchy2"/>
    <dgm:cxn modelId="{DE46D891-F27C-45D5-8BFF-09ED471F9103}" type="presParOf" srcId="{BDF562DC-BF09-4D35-8D64-96865277076C}" destId="{14AED02D-7359-456D-9DAF-5BAE4661FAEE}" srcOrd="0" destOrd="0" presId="urn:microsoft.com/office/officeart/2005/8/layout/hierarchy2"/>
    <dgm:cxn modelId="{B144F709-31E9-4EC6-9880-B2A11FC877F9}" type="presParOf" srcId="{093D6FAC-E0A3-4155-98F6-1D869BC93A98}" destId="{BAB6B17A-E454-4AD2-AECA-E98C8CBBCA45}" srcOrd="3" destOrd="0" presId="urn:microsoft.com/office/officeart/2005/8/layout/hierarchy2"/>
    <dgm:cxn modelId="{201B8499-CE2B-4C4F-9D81-7B110722984E}" type="presParOf" srcId="{BAB6B17A-E454-4AD2-AECA-E98C8CBBCA45}" destId="{CC3661C6-B2F7-4396-90C1-0F5693C206F4}" srcOrd="0" destOrd="0" presId="urn:microsoft.com/office/officeart/2005/8/layout/hierarchy2"/>
    <dgm:cxn modelId="{D1B82174-E6F0-4221-ABE4-8F66E1808636}" type="presParOf" srcId="{BAB6B17A-E454-4AD2-AECA-E98C8CBBCA45}" destId="{B7C938C7-9E30-414A-A344-E5EB3F882BC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20EA1-4D54-412F-84CE-B6206366381A}">
      <dsp:nvSpPr>
        <dsp:cNvPr id="0" name=""/>
        <dsp:cNvSpPr/>
      </dsp:nvSpPr>
      <dsp:spPr>
        <a:xfrm>
          <a:off x="868410" y="2279175"/>
          <a:ext cx="564826" cy="1614405"/>
        </a:xfrm>
        <a:custGeom>
          <a:avLst/>
          <a:gdLst/>
          <a:ahLst/>
          <a:cxnLst/>
          <a:rect l="0" t="0" r="0" b="0"/>
          <a:pathLst>
            <a:path>
              <a:moveTo>
                <a:pt x="0" y="0"/>
              </a:moveTo>
              <a:lnTo>
                <a:pt x="282413" y="0"/>
              </a:lnTo>
              <a:lnTo>
                <a:pt x="282413" y="1614405"/>
              </a:lnTo>
              <a:lnTo>
                <a:pt x="564826" y="1614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8064" y="3043619"/>
        <a:ext cx="85518" cy="85518"/>
      </dsp:txXfrm>
    </dsp:sp>
    <dsp:sp modelId="{939A01D3-55FC-4403-8D59-00FFD949CD6A}">
      <dsp:nvSpPr>
        <dsp:cNvPr id="0" name=""/>
        <dsp:cNvSpPr/>
      </dsp:nvSpPr>
      <dsp:spPr>
        <a:xfrm>
          <a:off x="868410" y="2279175"/>
          <a:ext cx="578913" cy="495928"/>
        </a:xfrm>
        <a:custGeom>
          <a:avLst/>
          <a:gdLst/>
          <a:ahLst/>
          <a:cxnLst/>
          <a:rect l="0" t="0" r="0" b="0"/>
          <a:pathLst>
            <a:path>
              <a:moveTo>
                <a:pt x="0" y="0"/>
              </a:moveTo>
              <a:lnTo>
                <a:pt x="289456" y="0"/>
              </a:lnTo>
              <a:lnTo>
                <a:pt x="289456" y="495928"/>
              </a:lnTo>
              <a:lnTo>
                <a:pt x="578913" y="4959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38810" y="2508082"/>
        <a:ext cx="38114" cy="38114"/>
      </dsp:txXfrm>
    </dsp:sp>
    <dsp:sp modelId="{759CD692-7813-4944-BF65-E76D9A929B81}">
      <dsp:nvSpPr>
        <dsp:cNvPr id="0" name=""/>
        <dsp:cNvSpPr/>
      </dsp:nvSpPr>
      <dsp:spPr>
        <a:xfrm>
          <a:off x="868410" y="1741040"/>
          <a:ext cx="564826" cy="538135"/>
        </a:xfrm>
        <a:custGeom>
          <a:avLst/>
          <a:gdLst/>
          <a:ahLst/>
          <a:cxnLst/>
          <a:rect l="0" t="0" r="0" b="0"/>
          <a:pathLst>
            <a:path>
              <a:moveTo>
                <a:pt x="0" y="538135"/>
              </a:moveTo>
              <a:lnTo>
                <a:pt x="282413" y="538135"/>
              </a:lnTo>
              <a:lnTo>
                <a:pt x="282413" y="0"/>
              </a:lnTo>
              <a:lnTo>
                <a:pt x="5648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31320" y="1990604"/>
        <a:ext cx="39006" cy="39006"/>
      </dsp:txXfrm>
    </dsp:sp>
    <dsp:sp modelId="{28BB0296-5996-4BB8-B701-7D33EF2C8241}">
      <dsp:nvSpPr>
        <dsp:cNvPr id="0" name=""/>
        <dsp:cNvSpPr/>
      </dsp:nvSpPr>
      <dsp:spPr>
        <a:xfrm>
          <a:off x="868410" y="664770"/>
          <a:ext cx="564826" cy="1614405"/>
        </a:xfrm>
        <a:custGeom>
          <a:avLst/>
          <a:gdLst/>
          <a:ahLst/>
          <a:cxnLst/>
          <a:rect l="0" t="0" r="0" b="0"/>
          <a:pathLst>
            <a:path>
              <a:moveTo>
                <a:pt x="0" y="1614405"/>
              </a:moveTo>
              <a:lnTo>
                <a:pt x="282413" y="1614405"/>
              </a:lnTo>
              <a:lnTo>
                <a:pt x="282413" y="0"/>
              </a:lnTo>
              <a:lnTo>
                <a:pt x="5648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8064" y="1429213"/>
        <a:ext cx="85518" cy="85518"/>
      </dsp:txXfrm>
    </dsp:sp>
    <dsp:sp modelId="{9A417E66-8B64-4B20-B7D6-B849411B3709}">
      <dsp:nvSpPr>
        <dsp:cNvPr id="0" name=""/>
        <dsp:cNvSpPr/>
      </dsp:nvSpPr>
      <dsp:spPr>
        <a:xfrm rot="16200000">
          <a:off x="-1827929" y="1848667"/>
          <a:ext cx="4531663"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Izgrađena baština, energetski i ekološki prihvatljivi alati za održivo upravljanje povijesnim urbanim područjima</a:t>
          </a:r>
          <a:endParaRPr lang="it-IT" sz="1800" kern="1200" dirty="0">
            <a:latin typeface="Trebuchet MS" panose="020B0603020202020204" pitchFamily="34" charset="0"/>
          </a:endParaRPr>
        </a:p>
      </dsp:txBody>
      <dsp:txXfrm>
        <a:off x="-1827929" y="1848667"/>
        <a:ext cx="4531663" cy="861016"/>
      </dsp:txXfrm>
    </dsp:sp>
    <dsp:sp modelId="{0452B38B-E840-4809-AE9A-85EBFA64121F}">
      <dsp:nvSpPr>
        <dsp:cNvPr id="0" name=""/>
        <dsp:cNvSpPr/>
      </dsp:nvSpPr>
      <dsp:spPr>
        <a:xfrm>
          <a:off x="1433236" y="234262"/>
          <a:ext cx="6813248"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kern="1200" dirty="0"/>
            <a:t>Unaprijediti i promicati integrirani pristup održivom upravljanju </a:t>
          </a:r>
          <a:r>
            <a:rPr lang="hr-HR" sz="1400" kern="1200" dirty="0"/>
            <a:t>p</a:t>
          </a:r>
          <a:r>
            <a:rPr lang="vi-VN" sz="1400" kern="1200" dirty="0"/>
            <a:t>ovijesno izgrađenim područjima (HBA), temeljenog na praćenju interakcija između očuvanja kulturnih vrijednosti i razvoja okoliša kao glavne strategije upravljanja složenosti, učinkovitosti i smanjenja sukoba</a:t>
          </a:r>
          <a:r>
            <a:rPr lang="hr-HR" sz="1400" kern="1200" dirty="0"/>
            <a:t>;</a:t>
          </a:r>
          <a:endParaRPr lang="it-IT" sz="1400" kern="1200" dirty="0">
            <a:latin typeface="Trebuchet MS" panose="020B0603020202020204" pitchFamily="34" charset="0"/>
          </a:endParaRPr>
        </a:p>
      </dsp:txBody>
      <dsp:txXfrm>
        <a:off x="1433236" y="234262"/>
        <a:ext cx="6813248" cy="861016"/>
      </dsp:txXfrm>
    </dsp:sp>
    <dsp:sp modelId="{E9B8452B-9F0C-4D60-881F-D981C1980577}">
      <dsp:nvSpPr>
        <dsp:cNvPr id="0" name=""/>
        <dsp:cNvSpPr/>
      </dsp:nvSpPr>
      <dsp:spPr>
        <a:xfrm>
          <a:off x="1433236" y="1310532"/>
          <a:ext cx="6819913"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Definirati zajedničko razumijevanje i pristup upravljanju HBA-om, kao temelja za poboljšanje upravljanja, tehničkih alata i kapaciteta te uključivanje zajednice</a:t>
          </a:r>
          <a:r>
            <a:rPr lang="en-US" sz="1400" kern="1200" dirty="0">
              <a:latin typeface="Trebuchet MS" panose="020B0603020202020204" pitchFamily="34" charset="0"/>
            </a:rPr>
            <a:t>; </a:t>
          </a:r>
          <a:endParaRPr lang="it-IT" sz="1400" kern="1200" dirty="0">
            <a:latin typeface="Trebuchet MS" panose="020B0603020202020204" pitchFamily="34" charset="0"/>
          </a:endParaRPr>
        </a:p>
      </dsp:txBody>
      <dsp:txXfrm>
        <a:off x="1433236" y="1310532"/>
        <a:ext cx="6819913" cy="861016"/>
      </dsp:txXfrm>
    </dsp:sp>
    <dsp:sp modelId="{BE62FECE-1582-40BB-8EA3-22CB3743AD50}">
      <dsp:nvSpPr>
        <dsp:cNvPr id="0" name=""/>
        <dsp:cNvSpPr/>
      </dsp:nvSpPr>
      <dsp:spPr>
        <a:xfrm>
          <a:off x="1447324" y="2344595"/>
          <a:ext cx="6826606"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Trebuchet MS" panose="020B0603020202020204" pitchFamily="34" charset="0"/>
            </a:rPr>
            <a:t>Poboljšati učinkovitost procesa donošenja odluka i procesa upravljanja povezanim s HBA-om, kao što su praćenje i evaluacija, prevencija rizika, održivost okoliša, očuvanje, ponovna upotreba;</a:t>
          </a:r>
          <a:endParaRPr lang="it-IT" sz="1000" kern="1200" dirty="0">
            <a:latin typeface="Trebuchet MS" panose="020B0603020202020204" pitchFamily="34" charset="0"/>
          </a:endParaRPr>
        </a:p>
      </dsp:txBody>
      <dsp:txXfrm>
        <a:off x="1447324" y="2344595"/>
        <a:ext cx="6826606" cy="861016"/>
      </dsp:txXfrm>
    </dsp:sp>
    <dsp:sp modelId="{C0DD4A38-F00E-4877-ADD4-BC5C8F9F8B28}">
      <dsp:nvSpPr>
        <dsp:cNvPr id="0" name=""/>
        <dsp:cNvSpPr/>
      </dsp:nvSpPr>
      <dsp:spPr>
        <a:xfrm>
          <a:off x="1433236" y="3463072"/>
          <a:ext cx="6833299"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Trebuchet MS" panose="020B0603020202020204" pitchFamily="34" charset="0"/>
            </a:rPr>
            <a:t>Poboljšati znanje donositelja odluka, stručnjaka i sudjelovanje zajednice u upravljanju HBA aktiviranjem lokalnih skupina za podršku.</a:t>
          </a:r>
          <a:endParaRPr lang="it-IT" sz="1400" kern="1200" dirty="0">
            <a:latin typeface="Trebuchet MS" panose="020B0603020202020204" pitchFamily="34" charset="0"/>
          </a:endParaRPr>
        </a:p>
      </dsp:txBody>
      <dsp:txXfrm>
        <a:off x="1433236" y="3463072"/>
        <a:ext cx="6833299" cy="861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A01D3-55FC-4403-8D59-00FFD949CD6A}">
      <dsp:nvSpPr>
        <dsp:cNvPr id="0" name=""/>
        <dsp:cNvSpPr/>
      </dsp:nvSpPr>
      <dsp:spPr>
        <a:xfrm>
          <a:off x="868552" y="2279175"/>
          <a:ext cx="565380" cy="1194698"/>
        </a:xfrm>
        <a:custGeom>
          <a:avLst/>
          <a:gdLst/>
          <a:ahLst/>
          <a:cxnLst/>
          <a:rect l="0" t="0" r="0" b="0"/>
          <a:pathLst>
            <a:path>
              <a:moveTo>
                <a:pt x="0" y="0"/>
              </a:moveTo>
              <a:lnTo>
                <a:pt x="282690" y="0"/>
              </a:lnTo>
              <a:lnTo>
                <a:pt x="282690" y="1194698"/>
              </a:lnTo>
              <a:lnTo>
                <a:pt x="565380" y="1194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18199" y="2843481"/>
        <a:ext cx="66086" cy="66086"/>
      </dsp:txXfrm>
    </dsp:sp>
    <dsp:sp modelId="{759CD692-7813-4944-BF65-E76D9A929B81}">
      <dsp:nvSpPr>
        <dsp:cNvPr id="0" name=""/>
        <dsp:cNvSpPr/>
      </dsp:nvSpPr>
      <dsp:spPr>
        <a:xfrm>
          <a:off x="868552" y="2233455"/>
          <a:ext cx="565380" cy="91440"/>
        </a:xfrm>
        <a:custGeom>
          <a:avLst/>
          <a:gdLst/>
          <a:ahLst/>
          <a:cxnLst/>
          <a:rect l="0" t="0" r="0" b="0"/>
          <a:pathLst>
            <a:path>
              <a:moveTo>
                <a:pt x="0" y="45720"/>
              </a:moveTo>
              <a:lnTo>
                <a:pt x="282690" y="45720"/>
              </a:lnTo>
              <a:lnTo>
                <a:pt x="282690" y="92144"/>
              </a:lnTo>
              <a:lnTo>
                <a:pt x="565380" y="921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37060" y="2264993"/>
        <a:ext cx="28364" cy="28364"/>
      </dsp:txXfrm>
    </dsp:sp>
    <dsp:sp modelId="{28BB0296-5996-4BB8-B701-7D33EF2C8241}">
      <dsp:nvSpPr>
        <dsp:cNvPr id="0" name=""/>
        <dsp:cNvSpPr/>
      </dsp:nvSpPr>
      <dsp:spPr>
        <a:xfrm>
          <a:off x="868552" y="1130900"/>
          <a:ext cx="565380" cy="1148274"/>
        </a:xfrm>
        <a:custGeom>
          <a:avLst/>
          <a:gdLst/>
          <a:ahLst/>
          <a:cxnLst/>
          <a:rect l="0" t="0" r="0" b="0"/>
          <a:pathLst>
            <a:path>
              <a:moveTo>
                <a:pt x="0" y="1148274"/>
              </a:moveTo>
              <a:lnTo>
                <a:pt x="282690" y="1148274"/>
              </a:lnTo>
              <a:lnTo>
                <a:pt x="282690" y="0"/>
              </a:lnTo>
              <a:lnTo>
                <a:pt x="5653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19245" y="1673040"/>
        <a:ext cx="63995" cy="63995"/>
      </dsp:txXfrm>
    </dsp:sp>
    <dsp:sp modelId="{9A417E66-8B64-4B20-B7D6-B849411B3709}">
      <dsp:nvSpPr>
        <dsp:cNvPr id="0" name=""/>
        <dsp:cNvSpPr/>
      </dsp:nvSpPr>
      <dsp:spPr>
        <a:xfrm rot="16200000">
          <a:off x="-1830433" y="1848244"/>
          <a:ext cx="4536110" cy="8618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Izgrađena baština, energetski i ekološki prihvatljivi alati za održivo upravljanje povijesnim urbanim područjima</a:t>
          </a:r>
          <a:endParaRPr lang="it-IT" sz="1800" kern="1200" dirty="0">
            <a:latin typeface="Trebuchet MS" panose="020B0603020202020204" pitchFamily="34" charset="0"/>
          </a:endParaRPr>
        </a:p>
      </dsp:txBody>
      <dsp:txXfrm>
        <a:off x="-1830433" y="1848244"/>
        <a:ext cx="4536110" cy="861861"/>
      </dsp:txXfrm>
    </dsp:sp>
    <dsp:sp modelId="{0452B38B-E840-4809-AE9A-85EBFA64121F}">
      <dsp:nvSpPr>
        <dsp:cNvPr id="0" name=""/>
        <dsp:cNvSpPr/>
      </dsp:nvSpPr>
      <dsp:spPr>
        <a:xfrm>
          <a:off x="1433933" y="653546"/>
          <a:ext cx="6833306" cy="9547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Podrška integraciji u upravljanju kulturnom baštinom, upravnim postupcima u praksi(LOKALNE AkCIJSKE GRUPE)</a:t>
          </a:r>
        </a:p>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&gt; NOVI PRISTUP / NOVE METODE</a:t>
          </a:r>
          <a:r>
            <a:rPr lang="it-IT" sz="1800" kern="1200" dirty="0">
              <a:latin typeface="Trebuchet MS" panose="020B0603020202020204" pitchFamily="34" charset="0"/>
            </a:rPr>
            <a:t> </a:t>
          </a:r>
        </a:p>
      </dsp:txBody>
      <dsp:txXfrm>
        <a:off x="1433933" y="653546"/>
        <a:ext cx="6833306" cy="954709"/>
      </dsp:txXfrm>
    </dsp:sp>
    <dsp:sp modelId="{E9B8452B-9F0C-4D60-881F-D981C1980577}">
      <dsp:nvSpPr>
        <dsp:cNvPr id="0" name=""/>
        <dsp:cNvSpPr/>
      </dsp:nvSpPr>
      <dsp:spPr>
        <a:xfrm>
          <a:off x="1433933" y="1823720"/>
          <a:ext cx="6826606" cy="100375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Unapređenje integriranog praćenja i planiranja HBA uzimajući u obzir autentičnost / očuvanje identiteta i održivost</a:t>
          </a:r>
          <a:endParaRPr lang="hr-HR" sz="1800" kern="1200" dirty="0">
            <a:latin typeface="Trebuchet MS" panose="020B0603020202020204" pitchFamily="34" charset="0"/>
          </a:endParaRPr>
        </a:p>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&gt; NOVI POTREBE / NOVI ALATI</a:t>
          </a:r>
          <a:r>
            <a:rPr lang="it-IT" sz="1800" kern="1200" dirty="0">
              <a:latin typeface="Trebuchet MS" panose="020B0603020202020204" pitchFamily="34" charset="0"/>
            </a:rPr>
            <a:t> </a:t>
          </a:r>
        </a:p>
      </dsp:txBody>
      <dsp:txXfrm>
        <a:off x="1433933" y="1823720"/>
        <a:ext cx="6826606" cy="1003757"/>
      </dsp:txXfrm>
    </dsp:sp>
    <dsp:sp modelId="{BE62FECE-1582-40BB-8EA3-22CB3743AD50}">
      <dsp:nvSpPr>
        <dsp:cNvPr id="0" name=""/>
        <dsp:cNvSpPr/>
      </dsp:nvSpPr>
      <dsp:spPr>
        <a:xfrm>
          <a:off x="1433933" y="3042943"/>
          <a:ext cx="6819934" cy="8618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Poboljšanje uključivanja novih dionika i njihovih kompetencija</a:t>
          </a:r>
        </a:p>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&gt; NOVI DIONICI / NOVE VJEŠTINE</a:t>
          </a:r>
          <a:endParaRPr lang="it-IT" sz="1800" kern="1200" dirty="0">
            <a:latin typeface="Trebuchet MS" panose="020B0603020202020204" pitchFamily="34" charset="0"/>
          </a:endParaRPr>
        </a:p>
      </dsp:txBody>
      <dsp:txXfrm>
        <a:off x="1433933" y="3042943"/>
        <a:ext cx="6819934" cy="861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9B3D9-95C6-4AE3-810A-DD88DE8B7326}">
      <dsp:nvSpPr>
        <dsp:cNvPr id="0" name=""/>
        <dsp:cNvSpPr/>
      </dsp:nvSpPr>
      <dsp:spPr>
        <a:xfrm>
          <a:off x="1762" y="1085878"/>
          <a:ext cx="1799798" cy="89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Obrađeni i analizirani podaci</a:t>
          </a:r>
          <a:endParaRPr lang="cs-CZ" sz="2000" kern="1200" dirty="0"/>
        </a:p>
      </dsp:txBody>
      <dsp:txXfrm>
        <a:off x="28119" y="1112235"/>
        <a:ext cx="1747084" cy="847185"/>
      </dsp:txXfrm>
    </dsp:sp>
    <dsp:sp modelId="{8A3A84AF-148F-492A-8FFD-B2F208F662CD}">
      <dsp:nvSpPr>
        <dsp:cNvPr id="0" name=""/>
        <dsp:cNvSpPr/>
      </dsp:nvSpPr>
      <dsp:spPr>
        <a:xfrm>
          <a:off x="1801561" y="1509460"/>
          <a:ext cx="719919" cy="52734"/>
        </a:xfrm>
        <a:custGeom>
          <a:avLst/>
          <a:gdLst/>
          <a:ahLst/>
          <a:cxnLst/>
          <a:rect l="0" t="0" r="0" b="0"/>
          <a:pathLst>
            <a:path>
              <a:moveTo>
                <a:pt x="0" y="26367"/>
              </a:moveTo>
              <a:lnTo>
                <a:pt x="719919" y="26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143523" y="1517830"/>
        <a:ext cx="35995" cy="35995"/>
      </dsp:txXfrm>
    </dsp:sp>
    <dsp:sp modelId="{B62EE87B-211B-4451-A266-CE016C9545BC}">
      <dsp:nvSpPr>
        <dsp:cNvPr id="0" name=""/>
        <dsp:cNvSpPr/>
      </dsp:nvSpPr>
      <dsp:spPr>
        <a:xfrm>
          <a:off x="2521480" y="1085878"/>
          <a:ext cx="1799798" cy="89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Usklađivanje podataka</a:t>
          </a:r>
          <a:endParaRPr lang="cs-CZ" sz="2000" kern="1200" dirty="0"/>
        </a:p>
      </dsp:txBody>
      <dsp:txXfrm>
        <a:off x="2547837" y="1112235"/>
        <a:ext cx="1747084" cy="847185"/>
      </dsp:txXfrm>
    </dsp:sp>
    <dsp:sp modelId="{18DAE300-3704-4DD3-9F21-AB8D5177DF5B}">
      <dsp:nvSpPr>
        <dsp:cNvPr id="0" name=""/>
        <dsp:cNvSpPr/>
      </dsp:nvSpPr>
      <dsp:spPr>
        <a:xfrm rot="19457599">
          <a:off x="4237947" y="1250739"/>
          <a:ext cx="886583" cy="52734"/>
        </a:xfrm>
        <a:custGeom>
          <a:avLst/>
          <a:gdLst/>
          <a:ahLst/>
          <a:cxnLst/>
          <a:rect l="0" t="0" r="0" b="0"/>
          <a:pathLst>
            <a:path>
              <a:moveTo>
                <a:pt x="0" y="26367"/>
              </a:moveTo>
              <a:lnTo>
                <a:pt x="886583" y="26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659074" y="1254942"/>
        <a:ext cx="44329" cy="44329"/>
      </dsp:txXfrm>
    </dsp:sp>
    <dsp:sp modelId="{3E884BC2-61E5-43BC-B6C4-6C472BA2DF69}">
      <dsp:nvSpPr>
        <dsp:cNvPr id="0" name=""/>
        <dsp:cNvSpPr/>
      </dsp:nvSpPr>
      <dsp:spPr>
        <a:xfrm>
          <a:off x="5041198" y="568436"/>
          <a:ext cx="1799798" cy="899899"/>
        </a:xfrm>
        <a:prstGeom prst="roundRect">
          <a:avLst>
            <a:gd name="adj" fmla="val 10000"/>
          </a:avLst>
        </a:prstGeom>
        <a:solidFill>
          <a:schemeClr val="accent1">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a:t>WebGIS</a:t>
          </a:r>
        </a:p>
      </dsp:txBody>
      <dsp:txXfrm>
        <a:off x="5067555" y="594793"/>
        <a:ext cx="1747084" cy="847185"/>
      </dsp:txXfrm>
    </dsp:sp>
    <dsp:sp modelId="{BDF562DC-BF09-4D35-8D64-96865277076C}">
      <dsp:nvSpPr>
        <dsp:cNvPr id="0" name=""/>
        <dsp:cNvSpPr/>
      </dsp:nvSpPr>
      <dsp:spPr>
        <a:xfrm rot="2142401">
          <a:off x="4237947" y="1768181"/>
          <a:ext cx="886583" cy="52734"/>
        </a:xfrm>
        <a:custGeom>
          <a:avLst/>
          <a:gdLst/>
          <a:ahLst/>
          <a:cxnLst/>
          <a:rect l="0" t="0" r="0" b="0"/>
          <a:pathLst>
            <a:path>
              <a:moveTo>
                <a:pt x="0" y="26367"/>
              </a:moveTo>
              <a:lnTo>
                <a:pt x="886583" y="26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a:off x="4659074" y="1772384"/>
        <a:ext cx="44329" cy="44329"/>
      </dsp:txXfrm>
    </dsp:sp>
    <dsp:sp modelId="{CC3661C6-B2F7-4396-90C1-0F5693C206F4}">
      <dsp:nvSpPr>
        <dsp:cNvPr id="0" name=""/>
        <dsp:cNvSpPr/>
      </dsp:nvSpPr>
      <dsp:spPr>
        <a:xfrm>
          <a:off x="5041198" y="1603320"/>
          <a:ext cx="1799798" cy="89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Javno dostupni podaci</a:t>
          </a:r>
        </a:p>
      </dsp:txBody>
      <dsp:txXfrm>
        <a:off x="5067555" y="1629677"/>
        <a:ext cx="1747084" cy="8471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11/21/2019</a:t>
            </a:fld>
            <a:endParaRPr lang="en-US" dirty="0">
              <a:latin typeface="Trebuchet MS" pitchFamily="34" charset="0"/>
            </a:endParaRPr>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11/21/2019</a:t>
            </a:fld>
            <a:endParaRPr lang="en-US"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1014891" y="3261409"/>
            <a:ext cx="8119081" cy="3089756"/>
          </a:xfrm>
          <a:prstGeom prst="rect">
            <a:avLst/>
          </a:prstGeom>
        </p:spPr>
        <p:txBody>
          <a:bodyPr lIns="91425" tIns="91425" rIns="91425" bIns="91425" anchor="t" anchorCtr="0">
            <a:noAutofit/>
          </a:bodyPr>
          <a:lstStyle/>
          <a:p>
            <a:pPr lvl="0">
              <a:spcBef>
                <a:spcPts val="0"/>
              </a:spcBef>
              <a:buNone/>
            </a:pPr>
            <a:endParaRPr/>
          </a:p>
        </p:txBody>
      </p:sp>
      <p:sp>
        <p:nvSpPr>
          <p:cNvPr id="570" name="Shape 570"/>
          <p:cNvSpPr>
            <a:spLocks noGrp="1" noRot="1" noChangeAspect="1"/>
          </p:cNvSpPr>
          <p:nvPr>
            <p:ph type="sldImg" idx="2"/>
          </p:nvPr>
        </p:nvSpPr>
        <p:spPr>
          <a:xfrm>
            <a:off x="3357563" y="515938"/>
            <a:ext cx="3433762" cy="2574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52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1014891" y="3261409"/>
            <a:ext cx="8119081" cy="3089756"/>
          </a:xfrm>
          <a:prstGeom prst="rect">
            <a:avLst/>
          </a:prstGeom>
        </p:spPr>
        <p:txBody>
          <a:bodyPr lIns="91425" tIns="91425" rIns="91425" bIns="91425" anchor="t" anchorCtr="0">
            <a:noAutofit/>
          </a:bodyPr>
          <a:lstStyle/>
          <a:p>
            <a:pPr lvl="0">
              <a:spcBef>
                <a:spcPts val="0"/>
              </a:spcBef>
              <a:buNone/>
            </a:pPr>
            <a:endParaRPr/>
          </a:p>
        </p:txBody>
      </p:sp>
      <p:sp>
        <p:nvSpPr>
          <p:cNvPr id="570" name="Shape 570"/>
          <p:cNvSpPr>
            <a:spLocks noGrp="1" noRot="1" noChangeAspect="1"/>
          </p:cNvSpPr>
          <p:nvPr>
            <p:ph type="sldImg" idx="2"/>
          </p:nvPr>
        </p:nvSpPr>
        <p:spPr>
          <a:xfrm>
            <a:off x="3357563" y="515938"/>
            <a:ext cx="3433762" cy="2574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77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965476" y="3502456"/>
            <a:ext cx="7723790" cy="3318115"/>
          </a:xfrm>
          <a:prstGeom prst="rect">
            <a:avLst/>
          </a:prstGeom>
        </p:spPr>
        <p:txBody>
          <a:bodyPr lIns="91425" tIns="91425" rIns="91425" bIns="91425" anchor="t" anchorCtr="0">
            <a:noAutofit/>
          </a:bodyPr>
          <a:lstStyle/>
          <a:p>
            <a:pPr lvl="0">
              <a:spcBef>
                <a:spcPts val="0"/>
              </a:spcBef>
              <a:buNone/>
            </a:pPr>
            <a:endParaRPr/>
          </a:p>
        </p:txBody>
      </p:sp>
      <p:sp>
        <p:nvSpPr>
          <p:cNvPr id="549" name="Shape 549"/>
          <p:cNvSpPr>
            <a:spLocks noGrp="1" noRot="1" noChangeAspect="1"/>
          </p:cNvSpPr>
          <p:nvPr>
            <p:ph type="sldImg" idx="2"/>
          </p:nvPr>
        </p:nvSpPr>
        <p:spPr>
          <a:xfrm>
            <a:off x="2986088" y="554038"/>
            <a:ext cx="3684587" cy="27638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01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383971" rtl="0" eaLnBrk="1" fontAlgn="auto" latinLnBrk="0" hangingPunct="1">
              <a:lnSpc>
                <a:spcPct val="100000"/>
              </a:lnSpc>
              <a:spcBef>
                <a:spcPts val="0"/>
              </a:spcBef>
              <a:spcAft>
                <a:spcPts val="0"/>
              </a:spcAft>
              <a:buClrTx/>
              <a:buSzTx/>
              <a:buFontTx/>
              <a:buNone/>
              <a:tabLst/>
              <a:defRPr/>
            </a:pPr>
            <a:r>
              <a:rPr lang="en-GB" sz="1000" dirty="0"/>
              <a:t>Management is a step after Governance and it concerns the day-to-day operation of the program within the context of the strategies, policies, processes, and procedures that have been established by the governing body. Whereas governance is concerned with “doing the right thing,” management is concerned with “doing things right</a:t>
            </a:r>
            <a:endParaRPr lang="cs-CZ" sz="1000" dirty="0"/>
          </a:p>
          <a:p>
            <a:endParaRPr lang="cs-CZ" dirty="0"/>
          </a:p>
        </p:txBody>
      </p:sp>
      <p:sp>
        <p:nvSpPr>
          <p:cNvPr id="4" name="Zástupný symbol pro číslo snímku 3"/>
          <p:cNvSpPr>
            <a:spLocks noGrp="1"/>
          </p:cNvSpPr>
          <p:nvPr>
            <p:ph type="sldNum" sz="quarter" idx="5"/>
          </p:nvPr>
        </p:nvSpPr>
        <p:spPr/>
        <p:txBody>
          <a:bodyPr/>
          <a:lstStyle/>
          <a:p>
            <a:fld id="{006BE02D-20C0-F840-AFAC-BEA99C74FDC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5330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2553728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2.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99470" y="120652"/>
            <a:ext cx="2156999" cy="927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ext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761" y="149225"/>
            <a:ext cx="6607581"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296863" y="1307805"/>
            <a:ext cx="8562973" cy="416796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47071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ext only">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59" name="Shape 59"/>
          <p:cNvSpPr>
            <a:spLocks noGrp="1"/>
          </p:cNvSpPr>
          <p:nvPr>
            <p:ph type="title"/>
          </p:nvPr>
        </p:nvSpPr>
        <p:spPr>
          <a:prstGeom prst="rect">
            <a:avLst/>
          </a:prstGeom>
        </p:spPr>
        <p:txBody>
          <a:bodyPr/>
          <a:lstStyle/>
          <a:p>
            <a:r>
              <a:t>Titolo Testo</a:t>
            </a:r>
          </a:p>
        </p:txBody>
      </p:sp>
      <p:sp>
        <p:nvSpPr>
          <p:cNvPr id="60" name="Shape 60"/>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Tree>
    <p:extLst>
      <p:ext uri="{BB962C8B-B14F-4D97-AF65-F5344CB8AC3E}">
        <p14:creationId xmlns:p14="http://schemas.microsoft.com/office/powerpoint/2010/main" val="385184290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Headlines + Text">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49" name="Shape 49"/>
          <p:cNvSpPr>
            <a:spLocks noGrp="1"/>
          </p:cNvSpPr>
          <p:nvPr>
            <p:ph type="title"/>
          </p:nvPr>
        </p:nvSpPr>
        <p:spPr>
          <a:xfrm>
            <a:off x="-4762" y="149225"/>
            <a:ext cx="6596949" cy="686005"/>
          </a:xfrm>
          <a:prstGeom prst="rect">
            <a:avLst/>
          </a:prstGeom>
        </p:spPr>
        <p:txBody>
          <a:bodyPr/>
          <a:lstStyle/>
          <a:p>
            <a:r>
              <a:t>Titolo Testo</a:t>
            </a:r>
          </a:p>
        </p:txBody>
      </p:sp>
      <p:sp>
        <p:nvSpPr>
          <p:cNvPr id="50" name="Shape 50"/>
          <p:cNvSpPr>
            <a:spLocks noGrp="1"/>
          </p:cNvSpPr>
          <p:nvPr>
            <p:ph type="body" idx="1"/>
          </p:nvPr>
        </p:nvSpPr>
        <p:spPr>
          <a:xfrm>
            <a:off x="296863" y="2264734"/>
            <a:ext cx="8562973" cy="3211031"/>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1" name="Shape 51"/>
          <p:cNvSpPr>
            <a:spLocks noGrp="1"/>
          </p:cNvSpPr>
          <p:nvPr>
            <p:ph type="body" sz="quarter" idx="13"/>
          </p:nvPr>
        </p:nvSpPr>
        <p:spPr>
          <a:xfrm>
            <a:off x="296861" y="1335215"/>
            <a:ext cx="8562976" cy="750725"/>
          </a:xfrm>
          <a:prstGeom prst="rect">
            <a:avLst/>
          </a:prstGeom>
        </p:spPr>
        <p:txBody>
          <a:bodyPr/>
          <a:lstStyle/>
          <a:p>
            <a:pPr>
              <a:lnSpc>
                <a:spcPct val="89285"/>
              </a:lnSpc>
              <a:spcBef>
                <a:spcPts val="500"/>
              </a:spcBef>
              <a:defRPr sz="2800">
                <a:solidFill>
                  <a:schemeClr val="accent1"/>
                </a:solidFill>
              </a:defRPr>
            </a:pPr>
            <a:endParaRPr/>
          </a:p>
        </p:txBody>
      </p:sp>
    </p:spTree>
    <p:extLst>
      <p:ext uri="{BB962C8B-B14F-4D97-AF65-F5344CB8AC3E}">
        <p14:creationId xmlns:p14="http://schemas.microsoft.com/office/powerpoint/2010/main" val="28219493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a:solidFill>
                <a:srgbClr val="4D4D4E"/>
              </a:solidFill>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99470" y="120652"/>
            <a:ext cx="2156999" cy="92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0737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2597244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8614038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599799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9821152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9905359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a:lvl1pPr>
          </a:lstStyle>
          <a:p>
            <a:r>
              <a:rPr lang="en-GB" noProof="0" dirty="0"/>
              <a:t>Insert Diagram with a click</a:t>
            </a:r>
          </a:p>
        </p:txBody>
      </p:sp>
    </p:spTree>
    <p:extLst>
      <p:ext uri="{BB962C8B-B14F-4D97-AF65-F5344CB8AC3E}">
        <p14:creationId xmlns:p14="http://schemas.microsoft.com/office/powerpoint/2010/main" val="352176003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01091360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40540336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41123762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93793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1943651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3565398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53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8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10290812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354553622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561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solidFill>
                <a:srgbClr val="4D4D4E"/>
              </a:solidFill>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solidFill>
                <a:srgbClr val="4D4D4E"/>
              </a:solidFill>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solidFill>
                <a:srgbClr val="4D4D4E"/>
              </a:solidFill>
            </a:endParaRPr>
          </a:p>
        </p:txBody>
      </p:sp>
    </p:spTree>
    <p:extLst>
      <p:ext uri="{BB962C8B-B14F-4D97-AF65-F5344CB8AC3E}">
        <p14:creationId xmlns:p14="http://schemas.microsoft.com/office/powerpoint/2010/main" val="26541220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solidFill>
                <a:srgbClr val="4D4D4E"/>
              </a:solidFill>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solidFill>
                <a:srgbClr val="4D4D4E"/>
              </a:solidFill>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solidFill>
                <a:srgbClr val="4D4D4E"/>
              </a:solidFill>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solidFill>
                <a:srgbClr val="4D4D4E"/>
              </a:solidFill>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solidFill>
                <a:srgbClr val="4D4D4E"/>
              </a:solidFill>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solidFill>
                <a:srgbClr val="4D4D4E"/>
              </a:solidFill>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solidFill>
                <a:srgbClr val="4D4D4E"/>
              </a:solidFill>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solidFill>
                <a:srgbClr val="4D4D4E"/>
              </a:solidFill>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solidFill>
                <a:srgbClr val="4D4D4E"/>
              </a:solidFill>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solidFill>
                <a:srgbClr val="4D4D4E"/>
              </a:solidFill>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solidFill>
                <a:srgbClr val="4D4D4E"/>
              </a:solidFill>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solidFill>
                <a:srgbClr val="4D4D4E"/>
              </a:solidFill>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solidFill>
                <a:srgbClr val="4D4D4E"/>
              </a:solidFill>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solidFill>
                <a:srgbClr val="4D4D4E"/>
              </a:solidFill>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solidFill>
                <a:srgbClr val="4D4D4E"/>
              </a:solidFill>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solidFill>
                <a:srgbClr val="4D4D4E"/>
              </a:solidFill>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solidFill>
                <a:srgbClr val="4D4D4E"/>
              </a:solidFill>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solidFill>
                <a:srgbClr val="4D4D4E"/>
              </a:solidFill>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solidFill>
                <a:srgbClr val="4D4D4E"/>
              </a:solidFill>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solidFill>
                <a:srgbClr val="4D4D4E"/>
              </a:solidFill>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solidFill>
                <a:srgbClr val="4D4D4E"/>
              </a:solidFill>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solidFill>
                <a:srgbClr val="4D4D4E"/>
              </a:solidFill>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solidFill>
                <a:srgbClr val="4D4D4E"/>
              </a:solidFill>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solidFill>
                <a:srgbClr val="4D4D4E"/>
              </a:solidFill>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solidFill>
                <a:srgbClr val="4D4D4E"/>
              </a:solidFill>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solidFill>
                <a:srgbClr val="4D4D4E"/>
              </a:solidFill>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solidFill>
                <a:srgbClr val="4D4D4E"/>
              </a:solidFill>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solidFill>
                <a:srgbClr val="4D4D4E"/>
              </a:solidFill>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solidFill>
                <a:srgbClr val="4D4D4E"/>
              </a:solidFill>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solidFill>
                <a:srgbClr val="4D4D4E"/>
              </a:solidFill>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845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5109254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cs-CZ" sz="4400" b="0" strike="noStrike" spc="-1">
              <a:solidFill>
                <a:srgbClr val="000000"/>
              </a:solidFill>
              <a:uFill>
                <a:solidFill>
                  <a:srgbClr val="FFFFFF"/>
                </a:solidFill>
              </a:uFill>
              <a:latin typeface="Arial"/>
            </a:endParaRPr>
          </a:p>
        </p:txBody>
      </p:sp>
      <p:sp>
        <p:nvSpPr>
          <p:cNvPr id="6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27148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046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ext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761" y="149225"/>
            <a:ext cx="6607581"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296863" y="1307805"/>
            <a:ext cx="8562973" cy="416796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799078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_Text only">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4D4D4E"/>
                </a:solidFill>
              </a:rPr>
              <a:pPr/>
              <a:t>‹#›</a:t>
            </a:fld>
            <a:endParaRPr>
              <a:solidFill>
                <a:srgbClr val="4D4D4E"/>
              </a:solidFill>
            </a:endParaRPr>
          </a:p>
        </p:txBody>
      </p:sp>
      <p:sp>
        <p:nvSpPr>
          <p:cNvPr id="59" name="Shape 59"/>
          <p:cNvSpPr>
            <a:spLocks noGrp="1"/>
          </p:cNvSpPr>
          <p:nvPr>
            <p:ph type="title"/>
          </p:nvPr>
        </p:nvSpPr>
        <p:spPr>
          <a:prstGeom prst="rect">
            <a:avLst/>
          </a:prstGeom>
        </p:spPr>
        <p:txBody>
          <a:bodyPr/>
          <a:lstStyle/>
          <a:p>
            <a:r>
              <a:t>Titolo Testo</a:t>
            </a:r>
          </a:p>
        </p:txBody>
      </p:sp>
      <p:sp>
        <p:nvSpPr>
          <p:cNvPr id="60" name="Shape 60"/>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Tree>
    <p:extLst>
      <p:ext uri="{BB962C8B-B14F-4D97-AF65-F5344CB8AC3E}">
        <p14:creationId xmlns:p14="http://schemas.microsoft.com/office/powerpoint/2010/main" val="20263700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Headlines + Text">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fld id="{86CB4B4D-7CA3-9044-876B-883B54F8677D}" type="slidenum">
              <a:rPr>
                <a:solidFill>
                  <a:srgbClr val="4D4D4E"/>
                </a:solidFill>
              </a:rPr>
              <a:pPr/>
              <a:t>‹#›</a:t>
            </a:fld>
            <a:endParaRPr>
              <a:solidFill>
                <a:srgbClr val="4D4D4E"/>
              </a:solidFill>
            </a:endParaRPr>
          </a:p>
        </p:txBody>
      </p:sp>
      <p:sp>
        <p:nvSpPr>
          <p:cNvPr id="49" name="Shape 49"/>
          <p:cNvSpPr>
            <a:spLocks noGrp="1"/>
          </p:cNvSpPr>
          <p:nvPr>
            <p:ph type="title"/>
          </p:nvPr>
        </p:nvSpPr>
        <p:spPr>
          <a:xfrm>
            <a:off x="-4762" y="149225"/>
            <a:ext cx="6596949" cy="686005"/>
          </a:xfrm>
          <a:prstGeom prst="rect">
            <a:avLst/>
          </a:prstGeom>
        </p:spPr>
        <p:txBody>
          <a:bodyPr/>
          <a:lstStyle/>
          <a:p>
            <a:r>
              <a:t>Titolo Testo</a:t>
            </a:r>
          </a:p>
        </p:txBody>
      </p:sp>
      <p:sp>
        <p:nvSpPr>
          <p:cNvPr id="50" name="Shape 50"/>
          <p:cNvSpPr>
            <a:spLocks noGrp="1"/>
          </p:cNvSpPr>
          <p:nvPr>
            <p:ph type="body" idx="1"/>
          </p:nvPr>
        </p:nvSpPr>
        <p:spPr>
          <a:xfrm>
            <a:off x="296863" y="2264734"/>
            <a:ext cx="8562973" cy="3211031"/>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1" name="Shape 51"/>
          <p:cNvSpPr>
            <a:spLocks noGrp="1"/>
          </p:cNvSpPr>
          <p:nvPr>
            <p:ph type="body" sz="quarter" idx="13"/>
          </p:nvPr>
        </p:nvSpPr>
        <p:spPr>
          <a:xfrm>
            <a:off x="296861" y="1335215"/>
            <a:ext cx="8562976" cy="750725"/>
          </a:xfrm>
          <a:prstGeom prst="rect">
            <a:avLst/>
          </a:prstGeom>
        </p:spPr>
        <p:txBody>
          <a:bodyPr/>
          <a:lstStyle/>
          <a:p>
            <a:pPr>
              <a:lnSpc>
                <a:spcPct val="89285"/>
              </a:lnSpc>
              <a:spcBef>
                <a:spcPts val="500"/>
              </a:spcBef>
              <a:defRPr sz="2800">
                <a:solidFill>
                  <a:schemeClr val="accent1"/>
                </a:solidFill>
              </a:defRPr>
            </a:pPr>
            <a:endParaRPr/>
          </a:p>
        </p:txBody>
      </p:sp>
    </p:spTree>
    <p:extLst>
      <p:ext uri="{BB962C8B-B14F-4D97-AF65-F5344CB8AC3E}">
        <p14:creationId xmlns:p14="http://schemas.microsoft.com/office/powerpoint/2010/main" val="385905105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ext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761" y="149225"/>
            <a:ext cx="6607581"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296863" y="1307805"/>
            <a:ext cx="8562973" cy="416796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881929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MALL_Image &gt; Text">
    <p:spTree>
      <p:nvGrpSpPr>
        <p:cNvPr id="1" name="Shape 64"/>
        <p:cNvGrpSpPr/>
        <p:nvPr/>
      </p:nvGrpSpPr>
      <p:grpSpPr>
        <a:xfrm>
          <a:off x="0" y="0"/>
          <a:ext cx="0" cy="0"/>
          <a:chOff x="0" y="0"/>
          <a:chExt cx="0" cy="0"/>
        </a:xfrm>
      </p:grpSpPr>
      <p:sp>
        <p:nvSpPr>
          <p:cNvPr id="65" name="Shape 65"/>
          <p:cNvSpPr>
            <a:spLocks noGrp="1"/>
          </p:cNvSpPr>
          <p:nvPr>
            <p:ph type="pic" idx="2"/>
          </p:nvPr>
        </p:nvSpPr>
        <p:spPr>
          <a:xfrm>
            <a:off x="300038" y="1286538"/>
            <a:ext cx="2475058" cy="1818167"/>
          </a:xfrm>
          <a:prstGeom prst="rect">
            <a:avLst/>
          </a:prstGeom>
          <a:noFill/>
          <a:ln>
            <a:noFill/>
          </a:ln>
        </p:spPr>
        <p:txBody>
          <a:bodyPr lIns="91425" tIns="91425" rIns="91425" bIns="91425" anchor="t" anchorCtr="0"/>
          <a:lstStyle>
            <a:lvl1pPr marL="0" marR="0" lvl="0" indent="0" algn="l" rtl="0">
              <a:spcBef>
                <a:spcPts val="260"/>
              </a:spcBef>
              <a:buClr>
                <a:schemeClr val="accent1"/>
              </a:buClr>
              <a:buFont typeface="Noto Sans Symbols"/>
              <a:buNone/>
              <a:defRPr sz="13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66" name="Shape 66"/>
          <p:cNvSpPr txBox="1">
            <a:spLocks noGrp="1"/>
          </p:cNvSpPr>
          <p:nvPr>
            <p:ph type="title"/>
          </p:nvPr>
        </p:nvSpPr>
        <p:spPr>
          <a:xfrm>
            <a:off x="-4761" y="149225"/>
            <a:ext cx="6639477"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2955850" y="1286540"/>
            <a:ext cx="5903986" cy="1818167"/>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68" name="Shape 68"/>
          <p:cNvSpPr txBox="1">
            <a:spLocks noGrp="1"/>
          </p:cNvSpPr>
          <p:nvPr>
            <p:ph type="body" idx="3"/>
          </p:nvPr>
        </p:nvSpPr>
        <p:spPr>
          <a:xfrm>
            <a:off x="296234" y="3296092"/>
            <a:ext cx="8542337" cy="2200940"/>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69076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playground">
    <p:spTree>
      <p:nvGrpSpPr>
        <p:cNvPr id="1" name="Shape 521"/>
        <p:cNvGrpSpPr/>
        <p:nvPr/>
      </p:nvGrpSpPr>
      <p:grpSpPr>
        <a:xfrm>
          <a:off x="0" y="0"/>
          <a:ext cx="0" cy="0"/>
          <a:chOff x="0" y="0"/>
          <a:chExt cx="0" cy="0"/>
        </a:xfrm>
      </p:grpSpPr>
      <p:sp>
        <p:nvSpPr>
          <p:cNvPr id="522" name="Shape 522"/>
          <p:cNvSpPr>
            <a:spLocks noGrp="1"/>
          </p:cNvSpPr>
          <p:nvPr>
            <p:ph type="pic" idx="2"/>
          </p:nvPr>
        </p:nvSpPr>
        <p:spPr>
          <a:xfrm>
            <a:off x="294793"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3" name="Shape 523"/>
          <p:cNvSpPr>
            <a:spLocks noGrp="1"/>
          </p:cNvSpPr>
          <p:nvPr>
            <p:ph type="pic" idx="3"/>
          </p:nvPr>
        </p:nvSpPr>
        <p:spPr>
          <a:xfrm>
            <a:off x="1925219"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4" name="Shape 524"/>
          <p:cNvSpPr>
            <a:spLocks noGrp="1"/>
          </p:cNvSpPr>
          <p:nvPr>
            <p:ph type="pic" idx="4"/>
          </p:nvPr>
        </p:nvSpPr>
        <p:spPr>
          <a:xfrm>
            <a:off x="3589271"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5" name="Shape 525"/>
          <p:cNvSpPr>
            <a:spLocks noGrp="1"/>
          </p:cNvSpPr>
          <p:nvPr>
            <p:ph type="pic" idx="5"/>
          </p:nvPr>
        </p:nvSpPr>
        <p:spPr>
          <a:xfrm>
            <a:off x="5246233"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6" name="Shape 526"/>
          <p:cNvSpPr>
            <a:spLocks noGrp="1"/>
          </p:cNvSpPr>
          <p:nvPr>
            <p:ph type="pic" idx="6"/>
          </p:nvPr>
        </p:nvSpPr>
        <p:spPr>
          <a:xfrm>
            <a:off x="6883750"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7" name="Shape 527"/>
          <p:cNvSpPr txBox="1">
            <a:spLocks noGrp="1"/>
          </p:cNvSpPr>
          <p:nvPr>
            <p:ph type="title"/>
          </p:nvPr>
        </p:nvSpPr>
        <p:spPr>
          <a:xfrm>
            <a:off x="-4761" y="149225"/>
            <a:ext cx="6575682"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583070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playground 2">
    <p:spTree>
      <p:nvGrpSpPr>
        <p:cNvPr id="1" name="Shape 528"/>
        <p:cNvGrpSpPr/>
        <p:nvPr/>
      </p:nvGrpSpPr>
      <p:grpSpPr>
        <a:xfrm>
          <a:off x="0" y="0"/>
          <a:ext cx="0" cy="0"/>
          <a:chOff x="0" y="0"/>
          <a:chExt cx="0" cy="0"/>
        </a:xfrm>
      </p:grpSpPr>
      <p:sp>
        <p:nvSpPr>
          <p:cNvPr id="529" name="Shape 529"/>
          <p:cNvSpPr>
            <a:spLocks noGrp="1"/>
          </p:cNvSpPr>
          <p:nvPr>
            <p:ph type="pic" idx="2"/>
          </p:nvPr>
        </p:nvSpPr>
        <p:spPr>
          <a:xfrm>
            <a:off x="294793"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0" name="Shape 530"/>
          <p:cNvSpPr>
            <a:spLocks noGrp="1"/>
          </p:cNvSpPr>
          <p:nvPr>
            <p:ph type="pic" idx="3"/>
          </p:nvPr>
        </p:nvSpPr>
        <p:spPr>
          <a:xfrm>
            <a:off x="2491113"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1" name="Shape 531"/>
          <p:cNvSpPr>
            <a:spLocks noGrp="1"/>
          </p:cNvSpPr>
          <p:nvPr>
            <p:ph type="pic" idx="4"/>
          </p:nvPr>
        </p:nvSpPr>
        <p:spPr>
          <a:xfrm>
            <a:off x="4687432"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2" name="Shape 532"/>
          <p:cNvSpPr txBox="1">
            <a:spLocks noGrp="1"/>
          </p:cNvSpPr>
          <p:nvPr>
            <p:ph type="title"/>
          </p:nvPr>
        </p:nvSpPr>
        <p:spPr>
          <a:xfrm>
            <a:off x="-4761" y="149225"/>
            <a:ext cx="6575682"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3" name="Shape 533"/>
          <p:cNvSpPr>
            <a:spLocks noGrp="1"/>
          </p:cNvSpPr>
          <p:nvPr>
            <p:ph type="pic" idx="5"/>
          </p:nvPr>
        </p:nvSpPr>
        <p:spPr>
          <a:xfrm>
            <a:off x="294793"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4" name="Shape 534"/>
          <p:cNvSpPr>
            <a:spLocks noGrp="1"/>
          </p:cNvSpPr>
          <p:nvPr>
            <p:ph type="pic" idx="6"/>
          </p:nvPr>
        </p:nvSpPr>
        <p:spPr>
          <a:xfrm>
            <a:off x="2491113"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5" name="Shape 535"/>
          <p:cNvSpPr>
            <a:spLocks noGrp="1"/>
          </p:cNvSpPr>
          <p:nvPr>
            <p:ph type="pic" idx="7"/>
          </p:nvPr>
        </p:nvSpPr>
        <p:spPr>
          <a:xfrm>
            <a:off x="4687432"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6" name="Shape 536"/>
          <p:cNvSpPr>
            <a:spLocks noGrp="1"/>
          </p:cNvSpPr>
          <p:nvPr>
            <p:ph type="pic" idx="8"/>
          </p:nvPr>
        </p:nvSpPr>
        <p:spPr>
          <a:xfrm>
            <a:off x="6883750"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7" name="Shape 537"/>
          <p:cNvSpPr>
            <a:spLocks noGrp="1"/>
          </p:cNvSpPr>
          <p:nvPr>
            <p:ph type="pic" idx="9"/>
          </p:nvPr>
        </p:nvSpPr>
        <p:spPr>
          <a:xfrm>
            <a:off x="6883750"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525054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Headlines +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761" y="149225"/>
            <a:ext cx="6596948"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296863" y="2264734"/>
            <a:ext cx="8562973" cy="321103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body" idx="2"/>
          </p:nvPr>
        </p:nvSpPr>
        <p:spPr>
          <a:xfrm>
            <a:off x="296862" y="1335216"/>
            <a:ext cx="8562975" cy="750724"/>
          </a:xfrm>
          <a:prstGeom prst="rect">
            <a:avLst/>
          </a:prstGeom>
          <a:noFill/>
          <a:ln>
            <a:noFill/>
          </a:ln>
        </p:spPr>
        <p:txBody>
          <a:bodyPr lIns="91425" tIns="91425" rIns="91425" bIns="91425" anchor="t" anchorCtr="0"/>
          <a:lstStyle>
            <a:lvl1pPr marL="0" marR="0" lvl="0" indent="0" algn="l" rtl="0">
              <a:lnSpc>
                <a:spcPct val="89285"/>
              </a:lnSpc>
              <a:spcBef>
                <a:spcPts val="560"/>
              </a:spcBef>
              <a:buClr>
                <a:schemeClr val="accent1"/>
              </a:buClr>
              <a:buFont typeface="Noto Sans Symbols"/>
              <a:buNone/>
              <a:defRPr sz="2800" b="0" i="0" u="none" strike="noStrike" cap="none">
                <a:solidFill>
                  <a:schemeClr val="accent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71635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 Id="rId30"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53.xml"/><Relationship Id="rId7"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3.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a:solidFill>
                  <a:schemeClr val="accent1"/>
                </a:solidFill>
                <a:latin typeface="Trebuchet MS" pitchFamily="34" charset="0"/>
                <a:cs typeface="Raleway"/>
              </a:rPr>
              <a:t>TAKING </a:t>
            </a:r>
            <a:r>
              <a:rPr lang="en-GB" sz="1500" b="1" kern="1200" spc="50" baseline="0" noProof="0">
                <a:solidFill>
                  <a:schemeClr val="accent1"/>
                </a:solidFill>
                <a:latin typeface="Trebuchet MS" pitchFamily="34" charset="0"/>
                <a:cs typeface="Raleway"/>
              </a:rPr>
              <a:t>COOPERATION</a:t>
            </a:r>
            <a:r>
              <a:rPr lang="en-GB" sz="1500" b="0" kern="1200" spc="50" baseline="0" noProof="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3" name="Picture 2"/>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6971904" y="149227"/>
            <a:ext cx="1776118" cy="7633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ISTORAGE\-Print\MA27\Report_DOC\gfx.png"/>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b="0" noProof="0" smtClean="0">
                <a:solidFill>
                  <a:schemeClr val="accent1"/>
                </a:solidFill>
                <a:latin typeface="Trebuchet MS" pitchFamily="34" charset="0"/>
                <a:cs typeface="Raleway Light"/>
              </a:rPr>
              <a:pPr algn="ctr"/>
              <a:t>‹#›</a:t>
            </a:fld>
            <a:endParaRPr lang="en-GB" sz="1200" b="0" noProof="0">
              <a:solidFill>
                <a:schemeClr val="accent1"/>
              </a:solidFill>
              <a:latin typeface="Trebuchet MS" pitchFamily="34" charset="0"/>
              <a:cs typeface="Raleway Light"/>
            </a:endParaRPr>
          </a:p>
        </p:txBody>
      </p:sp>
      <p:pic>
        <p:nvPicPr>
          <p:cNvPr id="50" name="Picture 4" descr="\\ISTORAGE\-Print\MA27\Powerpoint\rep\icons (1).emf"/>
          <p:cNvPicPr>
            <a:picLocks noChangeAspect="1" noChangeArrowheads="1"/>
          </p:cNvPicPr>
          <p:nvPr userDrawn="1"/>
        </p:nvPicPr>
        <p:blipFill>
          <a:blip r:embed="rId28" cstate="email">
            <a:extLst>
              <a:ext uri="{28A0092B-C50C-407E-A947-70E740481C1C}">
                <a14:useLocalDpi xmlns:a14="http://schemas.microsoft.com/office/drawing/2010/main" val="0"/>
              </a:ext>
            </a:extLst>
          </a:blip>
          <a:srcRect/>
          <a:stretch>
            <a:fillRect/>
          </a:stretch>
        </p:blipFill>
        <p:spPr bwMode="auto">
          <a:xfrm>
            <a:off x="299805" y="6154025"/>
            <a:ext cx="485294"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 id="2147483876" r:id="rId22"/>
    <p:sldLayoutId id="2147483877" r:id="rId23"/>
    <p:sldLayoutId id="2147483878" r:id="rId24"/>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pc="50">
                <a:solidFill>
                  <a:srgbClr val="7E93A5"/>
                </a:solidFill>
                <a:cs typeface="Raleway"/>
              </a:rPr>
              <a:t>TAKING </a:t>
            </a:r>
            <a:r>
              <a:rPr lang="en-GB" b="1" spc="50">
                <a:solidFill>
                  <a:srgbClr val="7E93A5"/>
                </a:solidFill>
                <a:cs typeface="Raleway"/>
              </a:rPr>
              <a:t>COOPERATION</a:t>
            </a:r>
            <a:r>
              <a:rPr lang="en-GB" spc="50">
                <a:solidFill>
                  <a:srgbClr val="7E93A5"/>
                </a:solidFill>
                <a:cs typeface="Raleway"/>
              </a:rPr>
              <a:t> FORWARD</a:t>
            </a:r>
            <a:endParaRPr lang="en-GB" spc="50">
              <a:solidFill>
                <a:srgbClr val="7E93A5"/>
              </a:solidFill>
              <a:cs typeface="Lato Light"/>
            </a:endParaRPr>
          </a:p>
        </p:txBody>
      </p:sp>
      <p:pic>
        <p:nvPicPr>
          <p:cNvPr id="13" name="Picture 2"/>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auto">
          <a:xfrm>
            <a:off x="6971904" y="149227"/>
            <a:ext cx="1776118" cy="7633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ISTORAGE\-Print\MA27\Report_DOC\gfx.png"/>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smtClean="0">
                <a:solidFill>
                  <a:srgbClr val="7E93A5"/>
                </a:solidFill>
                <a:cs typeface="Raleway Light"/>
              </a:rPr>
              <a:pPr algn="ctr"/>
              <a:t>‹#›</a:t>
            </a:fld>
            <a:endParaRPr lang="en-GB" sz="1200">
              <a:solidFill>
                <a:srgbClr val="7E93A5"/>
              </a:solidFill>
              <a:cs typeface="Raleway Light"/>
            </a:endParaRPr>
          </a:p>
        </p:txBody>
      </p:sp>
      <p:pic>
        <p:nvPicPr>
          <p:cNvPr id="50" name="Picture 4" descr="\\ISTORAGE\-Print\MA27\Powerpoint\rep\icons (1).emf"/>
          <p:cNvPicPr>
            <a:picLocks noChangeAspect="1" noChangeArrowheads="1"/>
          </p:cNvPicPr>
          <p:nvPr userDrawn="1"/>
        </p:nvPicPr>
        <p:blipFill>
          <a:blip r:embed="rId30" cstate="email">
            <a:extLst>
              <a:ext uri="{28A0092B-C50C-407E-A947-70E740481C1C}">
                <a14:useLocalDpi xmlns:a14="http://schemas.microsoft.com/office/drawing/2010/main" val="0"/>
              </a:ext>
            </a:extLst>
          </a:blip>
          <a:srcRect/>
          <a:stretch>
            <a:fillRect/>
          </a:stretch>
        </p:blipFill>
        <p:spPr bwMode="auto">
          <a:xfrm>
            <a:off x="299805" y="6154025"/>
            <a:ext cx="485294"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28297354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a:off x="-6888" y="6382282"/>
            <a:ext cx="4578525" cy="0"/>
          </a:xfrm>
          <a:prstGeom prst="straightConnector1">
            <a:avLst/>
          </a:prstGeom>
          <a:noFill/>
          <a:ln w="9525" cap="flat" cmpd="sng">
            <a:solidFill>
              <a:schemeClr val="accent1"/>
            </a:solidFill>
            <a:prstDash val="solid"/>
            <a:round/>
            <a:headEnd type="none" w="med" len="med"/>
            <a:tailEnd type="none" w="med" len="med"/>
          </a:ln>
        </p:spPr>
      </p:cxnSp>
      <p:sp>
        <p:nvSpPr>
          <p:cNvPr id="11" name="Shape 11"/>
          <p:cNvSpPr/>
          <p:nvPr/>
        </p:nvSpPr>
        <p:spPr>
          <a:xfrm>
            <a:off x="0" y="0"/>
            <a:ext cx="9143275" cy="1009649"/>
          </a:xfrm>
          <a:prstGeom prst="rect">
            <a:avLst/>
          </a:prstGeom>
          <a:solidFill>
            <a:srgbClr val="E7E7E7"/>
          </a:solidFill>
          <a:ln>
            <a:noFill/>
          </a:ln>
        </p:spPr>
        <p:txBody>
          <a:bodyPr lIns="91425" tIns="45700" rIns="91425" bIns="45700" anchor="ctr" anchorCtr="0">
            <a:noAutofit/>
          </a:bodyPr>
          <a:lstStyle/>
          <a:p>
            <a:pPr algn="ctr"/>
            <a:endParaRPr>
              <a:solidFill>
                <a:srgbClr val="FFFFFF"/>
              </a:solidFill>
              <a:latin typeface="Trebuchet MS"/>
              <a:ea typeface="Trebuchet MS"/>
              <a:cs typeface="Trebuchet MS"/>
              <a:sym typeface="Trebuchet MS"/>
            </a:endParaRPr>
          </a:p>
        </p:txBody>
      </p:sp>
      <p:sp>
        <p:nvSpPr>
          <p:cNvPr id="12" name="Shape 12"/>
          <p:cNvSpPr txBox="1">
            <a:spLocks noGrp="1"/>
          </p:cNvSpPr>
          <p:nvPr>
            <p:ph type="body" idx="1"/>
          </p:nvPr>
        </p:nvSpPr>
        <p:spPr>
          <a:xfrm>
            <a:off x="299805" y="1296612"/>
            <a:ext cx="8064215" cy="4051148"/>
          </a:xfrm>
          <a:prstGeom prst="rect">
            <a:avLst/>
          </a:prstGeom>
          <a:noFill/>
          <a:ln>
            <a:noFill/>
          </a:ln>
        </p:spPr>
        <p:txBody>
          <a:bodyPr lIns="91425" tIns="91425" rIns="91425" bIns="91425" anchor="t" anchorCtr="0"/>
          <a:lstStyle>
            <a:lvl1pPr marL="342705" marR="0" lvl="0" indent="-220785" algn="l" rtl="0">
              <a:spcBef>
                <a:spcPts val="480"/>
              </a:spcBef>
              <a:buClr>
                <a:schemeClr val="accent1"/>
              </a:buClr>
              <a:buSzPct val="80000"/>
              <a:buFont typeface="Noto Sans Symbols"/>
              <a:buChar char="⬛"/>
              <a:defRPr sz="2400" b="0" i="0" u="none" strike="noStrike" cap="none">
                <a:solidFill>
                  <a:schemeClr val="accent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p:nvPr/>
        </p:nvSpPr>
        <p:spPr>
          <a:xfrm>
            <a:off x="3551950" y="6199433"/>
            <a:ext cx="4287837" cy="323164"/>
          </a:xfrm>
          <a:prstGeom prst="rect">
            <a:avLst/>
          </a:prstGeom>
          <a:noFill/>
          <a:ln>
            <a:noFill/>
          </a:ln>
        </p:spPr>
        <p:txBody>
          <a:bodyPr lIns="91425" tIns="45700" rIns="91425" bIns="45700" anchor="t" anchorCtr="0">
            <a:noAutofit/>
          </a:bodyPr>
          <a:lstStyle/>
          <a:p>
            <a:pPr algn="r">
              <a:buSzPct val="25000"/>
            </a:pPr>
            <a:r>
              <a:rPr lang="en-GB">
                <a:solidFill>
                  <a:srgbClr val="7E93A5"/>
                </a:solidFill>
                <a:latin typeface="Trebuchet MS"/>
                <a:ea typeface="Trebuchet MS"/>
                <a:cs typeface="Trebuchet MS"/>
                <a:sym typeface="Trebuchet MS"/>
              </a:rPr>
              <a:t>TAKING </a:t>
            </a:r>
            <a:r>
              <a:rPr lang="en-GB" b="1">
                <a:solidFill>
                  <a:srgbClr val="7E93A5"/>
                </a:solidFill>
                <a:latin typeface="Trebuchet MS"/>
                <a:ea typeface="Trebuchet MS"/>
                <a:cs typeface="Trebuchet MS"/>
                <a:sym typeface="Trebuchet MS"/>
              </a:rPr>
              <a:t>COOPERATION</a:t>
            </a:r>
            <a:r>
              <a:rPr lang="en-GB">
                <a:solidFill>
                  <a:srgbClr val="7E93A5"/>
                </a:solidFill>
                <a:latin typeface="Trebuchet MS"/>
                <a:ea typeface="Trebuchet MS"/>
                <a:cs typeface="Trebuchet MS"/>
                <a:sym typeface="Trebuchet MS"/>
              </a:rPr>
              <a:t> FORWARD</a:t>
            </a:r>
          </a:p>
        </p:txBody>
      </p:sp>
      <p:pic>
        <p:nvPicPr>
          <p:cNvPr id="14" name="Shape 14"/>
          <p:cNvPicPr preferRelativeResize="0"/>
          <p:nvPr/>
        </p:nvPicPr>
        <p:blipFill rotWithShape="1">
          <a:blip r:embed="rId7">
            <a:alphaModFix/>
          </a:blip>
          <a:srcRect/>
          <a:stretch/>
        </p:blipFill>
        <p:spPr>
          <a:xfrm>
            <a:off x="6971903" y="149227"/>
            <a:ext cx="1776118" cy="763392"/>
          </a:xfrm>
          <a:prstGeom prst="rect">
            <a:avLst/>
          </a:prstGeom>
          <a:noFill/>
          <a:ln>
            <a:noFill/>
          </a:ln>
        </p:spPr>
      </p:pic>
      <p:pic>
        <p:nvPicPr>
          <p:cNvPr id="15" name="Shape 15" descr="\\ISTORAGE\-Print\MA27\Report_DOC\gfx.png"/>
          <p:cNvPicPr preferRelativeResize="0"/>
          <p:nvPr/>
        </p:nvPicPr>
        <p:blipFill rotWithShape="1">
          <a:blip r:embed="rId8">
            <a:alphaModFix/>
          </a:blip>
          <a:srcRect/>
          <a:stretch/>
        </p:blipFill>
        <p:spPr>
          <a:xfrm>
            <a:off x="7685949" y="5353817"/>
            <a:ext cx="1457324" cy="1507331"/>
          </a:xfrm>
          <a:prstGeom prst="rect">
            <a:avLst/>
          </a:prstGeom>
          <a:noFill/>
          <a:ln>
            <a:noFill/>
          </a:ln>
        </p:spPr>
      </p:pic>
      <p:sp>
        <p:nvSpPr>
          <p:cNvPr id="16" name="Shape 16"/>
          <p:cNvSpPr txBox="1"/>
          <p:nvPr/>
        </p:nvSpPr>
        <p:spPr>
          <a:xfrm>
            <a:off x="8220447" y="6154601"/>
            <a:ext cx="674149" cy="369295"/>
          </a:xfrm>
          <a:prstGeom prst="rect">
            <a:avLst/>
          </a:prstGeom>
          <a:noFill/>
          <a:ln>
            <a:noFill/>
          </a:ln>
        </p:spPr>
        <p:txBody>
          <a:bodyPr lIns="182825" tIns="91400" rIns="182825" bIns="91400" anchor="t" anchorCtr="0">
            <a:noAutofit/>
          </a:bodyPr>
          <a:lstStyle/>
          <a:p>
            <a:pPr algn="ctr">
              <a:buSzPct val="25000"/>
            </a:pPr>
            <a:fld id="{00000000-1234-1234-1234-123412341234}" type="slidenum">
              <a:rPr lang="en-GB" sz="1200">
                <a:solidFill>
                  <a:srgbClr val="7E93A5"/>
                </a:solidFill>
                <a:latin typeface="Trebuchet MS"/>
                <a:ea typeface="Trebuchet MS"/>
                <a:cs typeface="Trebuchet MS"/>
                <a:sym typeface="Trebuchet MS"/>
              </a:rPr>
              <a:pPr algn="ctr">
                <a:buSzPct val="25000"/>
              </a:pPr>
              <a:t>‹#›</a:t>
            </a:fld>
            <a:endParaRPr lang="en-GB" sz="1200">
              <a:solidFill>
                <a:srgbClr val="7E93A5"/>
              </a:solidFill>
              <a:latin typeface="Trebuchet MS"/>
              <a:ea typeface="Trebuchet MS"/>
              <a:cs typeface="Trebuchet MS"/>
              <a:sym typeface="Trebuchet MS"/>
            </a:endParaRPr>
          </a:p>
        </p:txBody>
      </p:sp>
      <p:pic>
        <p:nvPicPr>
          <p:cNvPr id="17" name="Shape 17" descr="\\ISTORAGE\-Print\MA27\Powerpoint\rep\icons (1).emf"/>
          <p:cNvPicPr preferRelativeResize="0"/>
          <p:nvPr/>
        </p:nvPicPr>
        <p:blipFill rotWithShape="1">
          <a:blip r:embed="rId9" cstate="print">
            <a:alphaModFix/>
          </a:blip>
          <a:srcRect/>
          <a:stretch/>
        </p:blipFill>
        <p:spPr>
          <a:xfrm>
            <a:off x="299805" y="6154025"/>
            <a:ext cx="485293" cy="480567"/>
          </a:xfrm>
          <a:prstGeom prst="rect">
            <a:avLst/>
          </a:prstGeom>
          <a:noFill/>
          <a:ln>
            <a:noFill/>
          </a:ln>
        </p:spPr>
      </p:pic>
      <p:sp>
        <p:nvSpPr>
          <p:cNvPr id="18" name="Shape 18"/>
          <p:cNvSpPr txBox="1">
            <a:spLocks noGrp="1"/>
          </p:cNvSpPr>
          <p:nvPr>
            <p:ph type="title"/>
          </p:nvPr>
        </p:nvSpPr>
        <p:spPr>
          <a:xfrm>
            <a:off x="-6887" y="149227"/>
            <a:ext cx="6588442"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073576917"/>
      </p:ext>
    </p:extLst>
  </p:cSld>
  <p:clrMap bg1="lt1" tx1="dk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3.png"/><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33.png"/><Relationship Id="rId2" Type="http://schemas.openxmlformats.org/officeDocument/2006/relationships/image" Target="../media/image53.png"/><Relationship Id="rId1" Type="http://schemas.openxmlformats.org/officeDocument/2006/relationships/slideLayout" Target="../slideLayouts/slideLayout22.xml"/><Relationship Id="rId6" Type="http://schemas.openxmlformats.org/officeDocument/2006/relationships/image" Target="../media/image5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7.png"/><Relationship Id="rId4" Type="http://schemas.openxmlformats.org/officeDocument/2006/relationships/image" Target="../media/image54.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gis.karlovac.hr/gis" TargetMode="Externa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7.emf"/><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robert.vodopic@karlovac.hr" TargetMode="Externa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3.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44.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1104926" y="5318683"/>
            <a:ext cx="8039074" cy="712920"/>
          </a:xfrm>
        </p:spPr>
        <p:txBody>
          <a:bodyPr>
            <a:normAutofit/>
          </a:bodyPr>
          <a:lstStyle/>
          <a:p>
            <a:r>
              <a:rPr lang="sk-SK" sz="2200" dirty="0"/>
              <a:t>WP T3.2.4 </a:t>
            </a:r>
            <a:r>
              <a:rPr lang="hr-HR" sz="2200" dirty="0"/>
              <a:t>Radionica B – Radionica za tehničko osoblje</a:t>
            </a:r>
            <a:endParaRPr lang="de-AT" sz="2200" i="1" dirty="0"/>
          </a:p>
        </p:txBody>
      </p:sp>
      <p:sp>
        <p:nvSpPr>
          <p:cNvPr id="5" name="Textplatzhalter 4"/>
          <p:cNvSpPr>
            <a:spLocks noGrp="1"/>
          </p:cNvSpPr>
          <p:nvPr>
            <p:ph type="body" sz="quarter" idx="14"/>
          </p:nvPr>
        </p:nvSpPr>
        <p:spPr>
          <a:xfrm>
            <a:off x="1104926" y="6109190"/>
            <a:ext cx="7754912" cy="406769"/>
          </a:xfrm>
        </p:spPr>
        <p:txBody>
          <a:bodyPr/>
          <a:lstStyle/>
          <a:p>
            <a:pPr>
              <a:spcBef>
                <a:spcPts val="0"/>
              </a:spcBef>
            </a:pPr>
            <a:r>
              <a:rPr lang="hr-HR" dirty="0"/>
              <a:t>BhENEFIT - g</a:t>
            </a:r>
            <a:r>
              <a:rPr lang="en-US" dirty="0" err="1"/>
              <a:t>raditeljska</a:t>
            </a:r>
            <a:r>
              <a:rPr lang="en-US" dirty="0"/>
              <a:t> </a:t>
            </a:r>
            <a:r>
              <a:rPr lang="en-US" dirty="0" err="1"/>
              <a:t>baština</a:t>
            </a:r>
            <a:r>
              <a:rPr lang="en-US" dirty="0"/>
              <a:t>, </a:t>
            </a:r>
            <a:r>
              <a:rPr lang="en-US" dirty="0" err="1"/>
              <a:t>računalni</a:t>
            </a:r>
            <a:r>
              <a:rPr lang="en-US" dirty="0"/>
              <a:t> </a:t>
            </a:r>
            <a:r>
              <a:rPr lang="en-US" dirty="0" err="1"/>
              <a:t>sustav</a:t>
            </a:r>
            <a:r>
              <a:rPr lang="en-US" dirty="0"/>
              <a:t> </a:t>
            </a:r>
            <a:r>
              <a:rPr lang="en-US" dirty="0" err="1"/>
              <a:t>održivog</a:t>
            </a:r>
            <a:r>
              <a:rPr lang="en-US" dirty="0"/>
              <a:t> </a:t>
            </a:r>
            <a:r>
              <a:rPr lang="en-US" dirty="0" err="1"/>
              <a:t>upravljanja</a:t>
            </a:r>
            <a:r>
              <a:rPr lang="en-US" dirty="0"/>
              <a:t> </a:t>
            </a:r>
            <a:r>
              <a:rPr lang="en-US" dirty="0" err="1"/>
              <a:t>povijesnim</a:t>
            </a:r>
            <a:r>
              <a:rPr lang="en-US" dirty="0"/>
              <a:t> </a:t>
            </a:r>
            <a:r>
              <a:rPr lang="en-US" dirty="0" err="1"/>
              <a:t>urbanim</a:t>
            </a:r>
            <a:r>
              <a:rPr lang="en-US" dirty="0"/>
              <a:t> </a:t>
            </a:r>
            <a:r>
              <a:rPr lang="hr-HR" dirty="0"/>
              <a:t> </a:t>
            </a:r>
          </a:p>
          <a:p>
            <a:pPr>
              <a:spcBef>
                <a:spcPts val="0"/>
              </a:spcBef>
            </a:pPr>
            <a:r>
              <a:rPr lang="hr-HR" dirty="0"/>
              <a:t>                 </a:t>
            </a:r>
            <a:r>
              <a:rPr lang="en-US" dirty="0" err="1"/>
              <a:t>područjima</a:t>
            </a:r>
            <a:endParaRPr lang="en-US" dirty="0"/>
          </a:p>
        </p:txBody>
      </p:sp>
      <p:pic>
        <p:nvPicPr>
          <p:cNvPr id="10" name="Slika 9">
            <a:extLst>
              <a:ext uri="{FF2B5EF4-FFF2-40B4-BE49-F238E27FC236}">
                <a16:creationId xmlns:a16="http://schemas.microsoft.com/office/drawing/2014/main" id="{3795205D-ABC1-4172-B300-A12DD38AA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472" y="676628"/>
            <a:ext cx="1937818" cy="408533"/>
          </a:xfrm>
          <a:prstGeom prst="rect">
            <a:avLst/>
          </a:prstGeom>
        </p:spPr>
      </p:pic>
      <p:sp>
        <p:nvSpPr>
          <p:cNvPr id="6" name="Textplatzhalter 4"/>
          <p:cNvSpPr>
            <a:spLocks noGrp="1"/>
          </p:cNvSpPr>
          <p:nvPr>
            <p:ph type="body" sz="quarter" idx="14"/>
          </p:nvPr>
        </p:nvSpPr>
        <p:spPr>
          <a:xfrm>
            <a:off x="1104926" y="4915556"/>
            <a:ext cx="7754912" cy="275990"/>
          </a:xfrm>
        </p:spPr>
        <p:txBody>
          <a:bodyPr>
            <a:noAutofit/>
          </a:bodyPr>
          <a:lstStyle/>
          <a:p>
            <a:r>
              <a:rPr lang="hr-HR" dirty="0"/>
              <a:t>Datum aktivnosti radionice</a:t>
            </a:r>
            <a:r>
              <a:rPr lang="en-US" dirty="0"/>
              <a:t>: </a:t>
            </a:r>
            <a:r>
              <a:rPr lang="hr-HR" dirty="0"/>
              <a:t>22.11.2019.</a:t>
            </a:r>
            <a:r>
              <a:rPr lang="en-US" dirty="0"/>
              <a:t>                                           </a:t>
            </a:r>
            <a:r>
              <a:rPr lang="hr-HR" dirty="0"/>
              <a:t>Treneri: Robert Vodopić</a:t>
            </a:r>
          </a:p>
          <a:p>
            <a:r>
              <a:rPr lang="hr-HR" dirty="0"/>
              <a:t>Lokacija radionice: Hotel Korana-Srakovčić                                                    Sanja Belobaba</a:t>
            </a:r>
          </a:p>
          <a:p>
            <a:r>
              <a:rPr lang="hr-HR" dirty="0"/>
              <a:t>                                                                                                             </a:t>
            </a:r>
            <a:endParaRPr lang="en-US" dirty="0"/>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D02A2-B4B3-4A89-8117-4B9B72A0A1AD}"/>
              </a:ext>
            </a:extLst>
          </p:cNvPr>
          <p:cNvSpPr>
            <a:spLocks noGrp="1"/>
          </p:cNvSpPr>
          <p:nvPr>
            <p:ph type="sldNum" sz="quarter" idx="2"/>
          </p:nvPr>
        </p:nvSpPr>
        <p:spPr/>
        <p:txBody>
          <a:bodyPr/>
          <a:lstStyle/>
          <a:p>
            <a:fld id="{86CB4B4D-7CA3-9044-876B-883B54F8677D}" type="slidenum">
              <a:rPr lang="hr-HR" smtClean="0"/>
              <a:pPr/>
              <a:t>10</a:t>
            </a:fld>
            <a:endParaRPr lang="hr-HR"/>
          </a:p>
        </p:txBody>
      </p:sp>
      <p:sp>
        <p:nvSpPr>
          <p:cNvPr id="3" name="Title 2">
            <a:extLst>
              <a:ext uri="{FF2B5EF4-FFF2-40B4-BE49-F238E27FC236}">
                <a16:creationId xmlns:a16="http://schemas.microsoft.com/office/drawing/2014/main" id="{1CE8B565-AB44-4BEB-AC3A-791C7B29C01B}"/>
              </a:ext>
            </a:extLst>
          </p:cNvPr>
          <p:cNvSpPr>
            <a:spLocks noGrp="1"/>
          </p:cNvSpPr>
          <p:nvPr>
            <p:ph type="title"/>
          </p:nvPr>
        </p:nvSpPr>
        <p:spPr/>
        <p:txBody>
          <a:bodyPr/>
          <a:lstStyle/>
          <a:p>
            <a:r>
              <a:rPr lang="hr-HR" dirty="0"/>
              <a:t>PRORAČUN – UDIO GRADA KARLOVCA</a:t>
            </a:r>
          </a:p>
        </p:txBody>
      </p:sp>
      <p:sp>
        <p:nvSpPr>
          <p:cNvPr id="4" name="Text Placeholder 3">
            <a:extLst>
              <a:ext uri="{FF2B5EF4-FFF2-40B4-BE49-F238E27FC236}">
                <a16:creationId xmlns:a16="http://schemas.microsoft.com/office/drawing/2014/main" id="{CE8B5A7A-ED7F-4114-A6C0-335F797BD804}"/>
              </a:ext>
            </a:extLst>
          </p:cNvPr>
          <p:cNvSpPr>
            <a:spLocks noGrp="1"/>
          </p:cNvSpPr>
          <p:nvPr>
            <p:ph type="body" idx="1"/>
          </p:nvPr>
        </p:nvSpPr>
        <p:spPr>
          <a:xfrm>
            <a:off x="299805" y="1296613"/>
            <a:ext cx="4651574" cy="4051148"/>
          </a:xfrm>
        </p:spPr>
        <p:txBody>
          <a:bodyPr/>
          <a:lstStyle/>
          <a:p>
            <a:endParaRPr lang="hr-HR" dirty="0"/>
          </a:p>
          <a:p>
            <a:endParaRPr lang="hr-HR" dirty="0"/>
          </a:p>
          <a:p>
            <a:endParaRPr lang="hr-HR" dirty="0"/>
          </a:p>
          <a:p>
            <a:r>
              <a:rPr lang="hr-HR" dirty="0"/>
              <a:t>130.242,60 Eura </a:t>
            </a:r>
          </a:p>
          <a:p>
            <a:endParaRPr lang="hr-HR" dirty="0"/>
          </a:p>
          <a:p>
            <a:r>
              <a:rPr lang="hr-HR" dirty="0"/>
              <a:t>110.706,21 Eura ERDF grant</a:t>
            </a:r>
          </a:p>
          <a:p>
            <a:endParaRPr lang="hr-HR" dirty="0"/>
          </a:p>
        </p:txBody>
      </p:sp>
      <p:graphicFrame>
        <p:nvGraphicFramePr>
          <p:cNvPr id="6" name="Chart 739">
            <a:extLst>
              <a:ext uri="{FF2B5EF4-FFF2-40B4-BE49-F238E27FC236}">
                <a16:creationId xmlns:a16="http://schemas.microsoft.com/office/drawing/2014/main" id="{BFB509CC-5286-4810-AAEB-AC1363460BE6}"/>
              </a:ext>
            </a:extLst>
          </p:cNvPr>
          <p:cNvGraphicFramePr/>
          <p:nvPr>
            <p:extLst>
              <p:ext uri="{D42A27DB-BD31-4B8C-83A1-F6EECF244321}">
                <p14:modId xmlns:p14="http://schemas.microsoft.com/office/powerpoint/2010/main" val="2216275794"/>
              </p:ext>
            </p:extLst>
          </p:nvPr>
        </p:nvGraphicFramePr>
        <p:xfrm>
          <a:off x="4951379" y="1407442"/>
          <a:ext cx="4043116" cy="4043116"/>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8557997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hr-HR" dirty="0"/>
              <a:t>REALIZIRANE AKTIVNOSTI</a:t>
            </a:r>
            <a:endParaRPr lang="it-IT" dirty="0"/>
          </a:p>
        </p:txBody>
      </p:sp>
      <p:sp>
        <p:nvSpPr>
          <p:cNvPr id="4" name="Rettangolo 3"/>
          <p:cNvSpPr/>
          <p:nvPr/>
        </p:nvSpPr>
        <p:spPr>
          <a:xfrm>
            <a:off x="1662546" y="1570444"/>
            <a:ext cx="6936510" cy="4278094"/>
          </a:xfrm>
          <a:prstGeom prst="rect">
            <a:avLst/>
          </a:prstGeom>
        </p:spPr>
        <p:txBody>
          <a:bodyPr wrap="square">
            <a:spAutoFit/>
          </a:bodyPr>
          <a:lstStyle/>
          <a:p>
            <a:r>
              <a:rPr lang="hr-HR" sz="1600" dirty="0">
                <a:solidFill>
                  <a:srgbClr val="7494A4"/>
                </a:solidFill>
                <a:latin typeface="Arial" panose="020B0604020202020204" pitchFamily="34" charset="0"/>
                <a:cs typeface="Arial" panose="020B0604020202020204" pitchFamily="34" charset="0"/>
              </a:rPr>
              <a:t>1 PILOT AKTIVNOST – </a:t>
            </a:r>
            <a:r>
              <a:rPr lang="hr-HR" sz="1600" b="1" i="1" dirty="0">
                <a:solidFill>
                  <a:srgbClr val="7494A4"/>
                </a:solidFill>
                <a:latin typeface="Arial" panose="020B0604020202020204" pitchFamily="34" charset="0"/>
                <a:cs typeface="Arial" panose="020B0604020202020204" pitchFamily="34" charset="0"/>
              </a:rPr>
              <a:t>IZRAĐEN BIM MODEL ZGRADE GRADSKE </a:t>
            </a:r>
          </a:p>
          <a:p>
            <a:r>
              <a:rPr lang="hr-HR" sz="1600" b="1" i="1" dirty="0">
                <a:solidFill>
                  <a:srgbClr val="7494A4"/>
                </a:solidFill>
                <a:latin typeface="Arial" panose="020B0604020202020204" pitchFamily="34" charset="0"/>
                <a:cs typeface="Arial" panose="020B0604020202020204" pitchFamily="34" charset="0"/>
              </a:rPr>
              <a:t>                                      UPRAVE</a:t>
            </a: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endParaRPr lang="it-IT" sz="1600" b="1" i="1" dirty="0">
              <a:solidFill>
                <a:srgbClr val="7494A4"/>
              </a:solidFill>
              <a:latin typeface="Arial" panose="020B0604020202020204" pitchFamily="34" charset="0"/>
              <a:cs typeface="Arial" panose="020B0604020202020204" pitchFamily="34" charset="0"/>
            </a:endParaRPr>
          </a:p>
          <a:p>
            <a:r>
              <a:rPr lang="hr-HR" sz="1600" dirty="0">
                <a:solidFill>
                  <a:srgbClr val="7494A4"/>
                </a:solidFill>
                <a:latin typeface="Arial" panose="020B0604020202020204" pitchFamily="34" charset="0"/>
                <a:cs typeface="Arial" panose="020B0604020202020204" pitchFamily="34" charset="0"/>
              </a:rPr>
              <a:t>3 ODRŽANA SASTANKA LSG-a (local support group)  s ciljem pomoći kod  izrade </a:t>
            </a:r>
            <a:r>
              <a:rPr lang="hr-HR" sz="1600" b="1" i="1" dirty="0">
                <a:solidFill>
                  <a:srgbClr val="7494A4"/>
                </a:solidFill>
                <a:latin typeface="Arial" panose="020B0604020202020204" pitchFamily="34" charset="0"/>
                <a:cs typeface="Arial" panose="020B0604020202020204" pitchFamily="34" charset="0"/>
              </a:rPr>
              <a:t>ZAJEDNIČKE STRATEGIJE</a:t>
            </a: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endParaRPr lang="it-IT" sz="1600" b="1" i="1" dirty="0">
              <a:solidFill>
                <a:srgbClr val="7494A4"/>
              </a:solidFill>
              <a:latin typeface="Arial" panose="020B0604020202020204" pitchFamily="34" charset="0"/>
              <a:cs typeface="Arial" panose="020B0604020202020204" pitchFamily="34" charset="0"/>
            </a:endParaRPr>
          </a:p>
          <a:p>
            <a:r>
              <a:rPr lang="it-IT" sz="1600" dirty="0">
                <a:solidFill>
                  <a:srgbClr val="7494A4"/>
                </a:solidFill>
                <a:latin typeface="Arial" panose="020B0604020202020204" pitchFamily="34" charset="0"/>
                <a:cs typeface="Arial" panose="020B0604020202020204" pitchFamily="34" charset="0"/>
              </a:rPr>
              <a:t>1 </a:t>
            </a:r>
            <a:r>
              <a:rPr lang="hr-HR" sz="1600" dirty="0">
                <a:solidFill>
                  <a:srgbClr val="7494A4"/>
                </a:solidFill>
                <a:latin typeface="Arial" panose="020B0604020202020204" pitchFamily="34" charset="0"/>
                <a:cs typeface="Arial" panose="020B0604020202020204" pitchFamily="34" charset="0"/>
              </a:rPr>
              <a:t>IZRAĐENA </a:t>
            </a:r>
            <a:r>
              <a:rPr lang="hr-HR" sz="1600" b="1" i="1" dirty="0">
                <a:solidFill>
                  <a:srgbClr val="7494A4"/>
                </a:solidFill>
                <a:latin typeface="Arial" panose="020B0604020202020204" pitchFamily="34" charset="0"/>
                <a:cs typeface="Arial" panose="020B0604020202020204" pitchFamily="34" charset="0"/>
              </a:rPr>
              <a:t>ZAJEDNIČKA STRATEGIJA INTEGRIRANOG SUSTAVA UPRAVLJANJA POVIJESNO IZGRAĐENIM PODRUČJIMA U SREDNJOJ EUROPI</a:t>
            </a: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r>
              <a:rPr lang="hr-HR" sz="1600" dirty="0">
                <a:solidFill>
                  <a:srgbClr val="7494A4"/>
                </a:solidFill>
                <a:latin typeface="Arial" panose="020B0604020202020204" pitchFamily="34" charset="0"/>
                <a:cs typeface="Arial" panose="020B0604020202020204" pitchFamily="34" charset="0"/>
              </a:rPr>
              <a:t>4 PREDANA I ODOBRENA </a:t>
            </a:r>
            <a:r>
              <a:rPr lang="hr-HR" sz="1600" b="1" i="1" dirty="0">
                <a:solidFill>
                  <a:srgbClr val="7494A4"/>
                </a:solidFill>
                <a:latin typeface="Arial" panose="020B0604020202020204" pitchFamily="34" charset="0"/>
                <a:cs typeface="Arial" panose="020B0604020202020204" pitchFamily="34" charset="0"/>
              </a:rPr>
              <a:t>IZVJEŠTAJA</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26138" r="26237"/>
          <a:stretch/>
        </p:blipFill>
        <p:spPr>
          <a:xfrm>
            <a:off x="895060" y="2755764"/>
            <a:ext cx="534960" cy="58973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40" y="1570444"/>
            <a:ext cx="450109" cy="450109"/>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692" y="4034053"/>
            <a:ext cx="550328" cy="550328"/>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549" y="5287556"/>
            <a:ext cx="607981" cy="607981"/>
          </a:xfrm>
          <a:prstGeom prst="rect">
            <a:avLst/>
          </a:prstGeom>
        </p:spPr>
      </p:pic>
      <p:pic>
        <p:nvPicPr>
          <p:cNvPr id="9" name="image31.png"/>
          <p:cNvPicPr>
            <a:picLocks noChangeAspect="1"/>
          </p:cNvPicPr>
          <p:nvPr/>
        </p:nvPicPr>
        <p:blipFill>
          <a:blip r:embed="rId6"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80165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ciljevi RADIONICe </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615713" y="1371545"/>
            <a:ext cx="7912573" cy="4478749"/>
          </a:xfrm>
          <a:prstGeom prst="rect">
            <a:avLst/>
          </a:prstGeom>
          <a:noFill/>
        </p:spPr>
        <p:txBody>
          <a:bodyPr wrap="square" lIns="76794" tIns="38397" rIns="76794" bIns="38397" rtlCol="0">
            <a:spAutoFit/>
          </a:bodyPr>
          <a:lstStyle/>
          <a:p>
            <a:pPr marL="342900" indent="-342900" algn="just">
              <a:buFont typeface="Arial" panose="020B0604020202020204" pitchFamily="34" charset="0"/>
              <a:buChar char="•"/>
            </a:pPr>
            <a:r>
              <a:rPr lang="en-US" sz="2200" dirty="0" err="1">
                <a:solidFill>
                  <a:srgbClr val="7E93A5"/>
                </a:solidFill>
                <a:cs typeface="Raleway"/>
              </a:rPr>
              <a:t>razviti</a:t>
            </a:r>
            <a:r>
              <a:rPr lang="en-US" sz="2200" dirty="0">
                <a:solidFill>
                  <a:srgbClr val="7E93A5"/>
                </a:solidFill>
                <a:cs typeface="Raleway"/>
              </a:rPr>
              <a:t> </a:t>
            </a:r>
            <a:r>
              <a:rPr lang="en-US" sz="2200" dirty="0" err="1">
                <a:solidFill>
                  <a:srgbClr val="7E93A5"/>
                </a:solidFill>
                <a:cs typeface="Raleway"/>
              </a:rPr>
              <a:t>svijest</a:t>
            </a:r>
            <a:r>
              <a:rPr lang="en-US" sz="2200" dirty="0">
                <a:solidFill>
                  <a:srgbClr val="7E93A5"/>
                </a:solidFill>
                <a:cs typeface="Raleway"/>
              </a:rPr>
              <a:t> o </a:t>
            </a:r>
            <a:r>
              <a:rPr lang="hr-HR" sz="2200" dirty="0">
                <a:solidFill>
                  <a:srgbClr val="7E93A5"/>
                </a:solidFill>
                <a:cs typeface="Raleway"/>
              </a:rPr>
              <a:t>S</a:t>
            </a:r>
            <a:r>
              <a:rPr lang="en-US" sz="2200" dirty="0" err="1">
                <a:solidFill>
                  <a:srgbClr val="7E93A5"/>
                </a:solidFill>
                <a:cs typeface="Raleway"/>
              </a:rPr>
              <a:t>trategiji</a:t>
            </a:r>
            <a:r>
              <a:rPr lang="en-US" sz="2200" dirty="0">
                <a:solidFill>
                  <a:srgbClr val="7E93A5"/>
                </a:solidFill>
                <a:cs typeface="Raleway"/>
              </a:rPr>
              <a:t> </a:t>
            </a:r>
            <a:r>
              <a:rPr lang="en-US" sz="2200" dirty="0" err="1">
                <a:solidFill>
                  <a:srgbClr val="7E93A5"/>
                </a:solidFill>
                <a:cs typeface="Raleway"/>
              </a:rPr>
              <a:t>upravljanja</a:t>
            </a:r>
            <a:r>
              <a:rPr lang="en-US" sz="2200" dirty="0">
                <a:solidFill>
                  <a:srgbClr val="7E93A5"/>
                </a:solidFill>
                <a:cs typeface="Raleway"/>
              </a:rPr>
              <a:t> </a:t>
            </a:r>
            <a:r>
              <a:rPr lang="hr-HR" sz="2200" dirty="0">
                <a:solidFill>
                  <a:srgbClr val="7E93A5"/>
                </a:solidFill>
                <a:cs typeface="Raleway"/>
              </a:rPr>
              <a:t>povijesno zaštićenim područjima</a:t>
            </a:r>
          </a:p>
          <a:p>
            <a:pPr algn="just"/>
            <a:endParaRPr lang="en-US" sz="2200" dirty="0">
              <a:solidFill>
                <a:srgbClr val="7E93A5"/>
              </a:solidFill>
              <a:cs typeface="Raleway"/>
            </a:endParaRPr>
          </a:p>
          <a:p>
            <a:pPr marL="342900" indent="-342900" algn="just">
              <a:buFont typeface="Arial" panose="020B0604020202020204" pitchFamily="34" charset="0"/>
              <a:buChar char="•"/>
            </a:pPr>
            <a:r>
              <a:rPr lang="en-US" sz="2200" dirty="0" err="1">
                <a:solidFill>
                  <a:srgbClr val="7E93A5"/>
                </a:solidFill>
                <a:cs typeface="Raleway"/>
              </a:rPr>
              <a:t>razviti</a:t>
            </a:r>
            <a:r>
              <a:rPr lang="en-US" sz="2200" dirty="0">
                <a:solidFill>
                  <a:srgbClr val="7E93A5"/>
                </a:solidFill>
                <a:cs typeface="Raleway"/>
              </a:rPr>
              <a:t> </a:t>
            </a:r>
            <a:r>
              <a:rPr lang="en-US" sz="2200" dirty="0" err="1">
                <a:solidFill>
                  <a:srgbClr val="7E93A5"/>
                </a:solidFill>
                <a:cs typeface="Raleway"/>
              </a:rPr>
              <a:t>svijest</a:t>
            </a:r>
            <a:r>
              <a:rPr lang="en-US" sz="2200" dirty="0">
                <a:solidFill>
                  <a:srgbClr val="7E93A5"/>
                </a:solidFill>
                <a:cs typeface="Raleway"/>
              </a:rPr>
              <a:t> o </a:t>
            </a:r>
            <a:r>
              <a:rPr lang="en-US" sz="2200" dirty="0" err="1">
                <a:solidFill>
                  <a:srgbClr val="7E93A5"/>
                </a:solidFill>
                <a:cs typeface="Raleway"/>
              </a:rPr>
              <a:t>potencijalu</a:t>
            </a:r>
            <a:r>
              <a:rPr lang="en-US" sz="2200" dirty="0">
                <a:solidFill>
                  <a:srgbClr val="7E93A5"/>
                </a:solidFill>
                <a:cs typeface="Raleway"/>
              </a:rPr>
              <a:t> </a:t>
            </a:r>
            <a:r>
              <a:rPr lang="hr-HR" sz="2200" dirty="0">
                <a:solidFill>
                  <a:srgbClr val="7E93A5"/>
                </a:solidFill>
                <a:cs typeface="Raleway"/>
              </a:rPr>
              <a:t>S</a:t>
            </a:r>
            <a:r>
              <a:rPr lang="en-US" sz="2200" dirty="0" err="1">
                <a:solidFill>
                  <a:srgbClr val="7E93A5"/>
                </a:solidFill>
                <a:cs typeface="Raleway"/>
              </a:rPr>
              <a:t>trategije</a:t>
            </a:r>
            <a:r>
              <a:rPr lang="en-US" sz="2200" dirty="0">
                <a:solidFill>
                  <a:srgbClr val="7E93A5"/>
                </a:solidFill>
                <a:cs typeface="Raleway"/>
              </a:rPr>
              <a:t> </a:t>
            </a:r>
            <a:r>
              <a:rPr lang="en-US" sz="2200" dirty="0" err="1">
                <a:solidFill>
                  <a:srgbClr val="7E93A5"/>
                </a:solidFill>
                <a:cs typeface="Raleway"/>
              </a:rPr>
              <a:t>povijesno</a:t>
            </a:r>
            <a:r>
              <a:rPr lang="en-US" sz="2200" dirty="0">
                <a:solidFill>
                  <a:srgbClr val="7E93A5"/>
                </a:solidFill>
                <a:cs typeface="Raleway"/>
              </a:rPr>
              <a:t> </a:t>
            </a:r>
            <a:r>
              <a:rPr lang="en-US" sz="2200" dirty="0" err="1">
                <a:solidFill>
                  <a:srgbClr val="7E93A5"/>
                </a:solidFill>
                <a:cs typeface="Raleway"/>
              </a:rPr>
              <a:t>zaštićeni</a:t>
            </a:r>
            <a:r>
              <a:rPr lang="hr-HR" sz="2200" dirty="0">
                <a:solidFill>
                  <a:srgbClr val="7E93A5"/>
                </a:solidFill>
                <a:cs typeface="Raleway"/>
              </a:rPr>
              <a:t>h</a:t>
            </a:r>
            <a:r>
              <a:rPr lang="en-US" sz="2200" dirty="0">
                <a:solidFill>
                  <a:srgbClr val="7E93A5"/>
                </a:solidFill>
                <a:cs typeface="Raleway"/>
              </a:rPr>
              <a:t> </a:t>
            </a:r>
            <a:r>
              <a:rPr lang="en-US" sz="2200" dirty="0" err="1">
                <a:solidFill>
                  <a:srgbClr val="7E93A5"/>
                </a:solidFill>
                <a:cs typeface="Raleway"/>
              </a:rPr>
              <a:t>područj</a:t>
            </a:r>
            <a:r>
              <a:rPr lang="hr-HR" sz="2200" dirty="0">
                <a:solidFill>
                  <a:srgbClr val="7E93A5"/>
                </a:solidFill>
                <a:cs typeface="Raleway"/>
              </a:rPr>
              <a:t>a</a:t>
            </a:r>
            <a:r>
              <a:rPr lang="en-US" sz="2200" dirty="0">
                <a:solidFill>
                  <a:srgbClr val="7E93A5"/>
                </a:solidFill>
                <a:cs typeface="Raleway"/>
              </a:rPr>
              <a:t> u </a:t>
            </a:r>
            <a:r>
              <a:rPr lang="en-US" sz="2200" dirty="0" err="1">
                <a:solidFill>
                  <a:srgbClr val="7E93A5"/>
                </a:solidFill>
                <a:cs typeface="Raleway"/>
              </a:rPr>
              <a:t>planiranju</a:t>
            </a:r>
            <a:r>
              <a:rPr lang="en-US" sz="2200" dirty="0">
                <a:solidFill>
                  <a:srgbClr val="7E93A5"/>
                </a:solidFill>
                <a:cs typeface="Raleway"/>
              </a:rPr>
              <a:t> </a:t>
            </a:r>
            <a:r>
              <a:rPr lang="en-US" sz="2200" dirty="0" err="1">
                <a:solidFill>
                  <a:srgbClr val="7E93A5"/>
                </a:solidFill>
                <a:cs typeface="Raleway"/>
              </a:rPr>
              <a:t>i</a:t>
            </a:r>
            <a:r>
              <a:rPr lang="en-US" sz="2200" dirty="0">
                <a:solidFill>
                  <a:srgbClr val="7E93A5"/>
                </a:solidFill>
                <a:cs typeface="Raleway"/>
              </a:rPr>
              <a:t> </a:t>
            </a:r>
            <a:r>
              <a:rPr lang="en-US" sz="2200" dirty="0" err="1">
                <a:solidFill>
                  <a:srgbClr val="7E93A5"/>
                </a:solidFill>
                <a:cs typeface="Raleway"/>
              </a:rPr>
              <a:t>upravljanju</a:t>
            </a:r>
            <a:r>
              <a:rPr lang="en-US" sz="2200" dirty="0">
                <a:solidFill>
                  <a:srgbClr val="7E93A5"/>
                </a:solidFill>
                <a:cs typeface="Raleway"/>
              </a:rPr>
              <a:t> </a:t>
            </a:r>
            <a:r>
              <a:rPr lang="en-US" sz="2200" dirty="0" err="1">
                <a:solidFill>
                  <a:srgbClr val="7E93A5"/>
                </a:solidFill>
                <a:cs typeface="Raleway"/>
              </a:rPr>
              <a:t>održivim</a:t>
            </a:r>
            <a:r>
              <a:rPr lang="en-US" sz="2200" dirty="0">
                <a:solidFill>
                  <a:srgbClr val="7E93A5"/>
                </a:solidFill>
                <a:cs typeface="Raleway"/>
              </a:rPr>
              <a:t> </a:t>
            </a:r>
            <a:r>
              <a:rPr lang="en-US" sz="2200" dirty="0" err="1">
                <a:solidFill>
                  <a:srgbClr val="7E93A5"/>
                </a:solidFill>
                <a:cs typeface="Raleway"/>
              </a:rPr>
              <a:t>razvojem</a:t>
            </a:r>
            <a:r>
              <a:rPr lang="en-US" sz="2200" dirty="0">
                <a:solidFill>
                  <a:srgbClr val="7E93A5"/>
                </a:solidFill>
                <a:cs typeface="Raleway"/>
              </a:rPr>
              <a:t> </a:t>
            </a:r>
            <a:r>
              <a:rPr lang="hr-HR" sz="2200" dirty="0">
                <a:solidFill>
                  <a:srgbClr val="7E93A5"/>
                </a:solidFill>
                <a:cs typeface="Raleway"/>
              </a:rPr>
              <a:t>istih</a:t>
            </a:r>
          </a:p>
          <a:p>
            <a:pPr marL="342900" indent="-342900" algn="just">
              <a:buFont typeface="Arial" panose="020B0604020202020204" pitchFamily="34" charset="0"/>
              <a:buChar char="•"/>
            </a:pPr>
            <a:endParaRPr lang="en-US" sz="2200" dirty="0">
              <a:solidFill>
                <a:srgbClr val="7E93A5"/>
              </a:solidFill>
              <a:cs typeface="Raleway"/>
            </a:endParaRPr>
          </a:p>
          <a:p>
            <a:pPr marL="342900" indent="-342900" algn="just">
              <a:buFont typeface="Arial" panose="020B0604020202020204" pitchFamily="34" charset="0"/>
              <a:buChar char="•"/>
            </a:pPr>
            <a:r>
              <a:rPr lang="en-US" sz="2200" dirty="0" err="1">
                <a:solidFill>
                  <a:srgbClr val="7E93A5"/>
                </a:solidFill>
                <a:cs typeface="Raleway"/>
              </a:rPr>
              <a:t>razviti</a:t>
            </a:r>
            <a:r>
              <a:rPr lang="en-US" sz="2200" dirty="0">
                <a:solidFill>
                  <a:srgbClr val="7E93A5"/>
                </a:solidFill>
                <a:cs typeface="Raleway"/>
              </a:rPr>
              <a:t> </a:t>
            </a:r>
            <a:r>
              <a:rPr lang="en-US" sz="2200" dirty="0" err="1">
                <a:solidFill>
                  <a:srgbClr val="7E93A5"/>
                </a:solidFill>
                <a:cs typeface="Raleway"/>
              </a:rPr>
              <a:t>znanje</a:t>
            </a:r>
            <a:r>
              <a:rPr lang="en-US" sz="2200" dirty="0">
                <a:solidFill>
                  <a:srgbClr val="7E93A5"/>
                </a:solidFill>
                <a:cs typeface="Raleway"/>
              </a:rPr>
              <a:t> o </a:t>
            </a:r>
            <a:r>
              <a:rPr lang="en-US" sz="2200" dirty="0" err="1">
                <a:solidFill>
                  <a:srgbClr val="7E93A5"/>
                </a:solidFill>
                <a:cs typeface="Raleway"/>
              </a:rPr>
              <a:t>zajedničkim</a:t>
            </a:r>
            <a:r>
              <a:rPr lang="en-US" sz="2200" dirty="0">
                <a:solidFill>
                  <a:srgbClr val="7E93A5"/>
                </a:solidFill>
                <a:cs typeface="Raleway"/>
              </a:rPr>
              <a:t> </a:t>
            </a:r>
            <a:r>
              <a:rPr lang="en-US" sz="2200" dirty="0" err="1">
                <a:solidFill>
                  <a:srgbClr val="7E93A5"/>
                </a:solidFill>
                <a:cs typeface="Raleway"/>
              </a:rPr>
              <a:t>međunarodnim</a:t>
            </a:r>
            <a:r>
              <a:rPr lang="en-US" sz="2200" dirty="0">
                <a:solidFill>
                  <a:srgbClr val="7E93A5"/>
                </a:solidFill>
                <a:cs typeface="Raleway"/>
              </a:rPr>
              <a:t> </a:t>
            </a:r>
            <a:r>
              <a:rPr lang="en-US" sz="2200" dirty="0" err="1">
                <a:solidFill>
                  <a:srgbClr val="7E93A5"/>
                </a:solidFill>
                <a:cs typeface="Raleway"/>
              </a:rPr>
              <a:t>institucionalnim</a:t>
            </a:r>
            <a:r>
              <a:rPr lang="en-US" sz="2200" dirty="0">
                <a:solidFill>
                  <a:srgbClr val="7E93A5"/>
                </a:solidFill>
                <a:cs typeface="Raleway"/>
              </a:rPr>
              <a:t> </a:t>
            </a:r>
            <a:r>
              <a:rPr lang="en-US" sz="2200" dirty="0" err="1">
                <a:solidFill>
                  <a:srgbClr val="7E93A5"/>
                </a:solidFill>
                <a:cs typeface="Raleway"/>
              </a:rPr>
              <a:t>okvirima</a:t>
            </a:r>
            <a:r>
              <a:rPr lang="en-US" sz="2200" dirty="0">
                <a:solidFill>
                  <a:srgbClr val="7E93A5"/>
                </a:solidFill>
                <a:cs typeface="Raleway"/>
              </a:rPr>
              <a:t> </a:t>
            </a:r>
            <a:r>
              <a:rPr lang="en-US" sz="2200" dirty="0" err="1">
                <a:solidFill>
                  <a:srgbClr val="7E93A5"/>
                </a:solidFill>
                <a:cs typeface="Raleway"/>
              </a:rPr>
              <a:t>uprave</a:t>
            </a:r>
            <a:r>
              <a:rPr lang="en-US" sz="2200" dirty="0">
                <a:solidFill>
                  <a:srgbClr val="7E93A5"/>
                </a:solidFill>
                <a:cs typeface="Raleway"/>
              </a:rPr>
              <a:t> </a:t>
            </a:r>
            <a:r>
              <a:rPr lang="en-US" sz="2200" dirty="0" err="1">
                <a:solidFill>
                  <a:srgbClr val="7E93A5"/>
                </a:solidFill>
                <a:cs typeface="Raleway"/>
              </a:rPr>
              <a:t>povijesno</a:t>
            </a:r>
            <a:r>
              <a:rPr lang="en-US" sz="2200" dirty="0">
                <a:solidFill>
                  <a:srgbClr val="7E93A5"/>
                </a:solidFill>
                <a:cs typeface="Raleway"/>
              </a:rPr>
              <a:t> </a:t>
            </a:r>
            <a:r>
              <a:rPr lang="en-US" sz="2200" dirty="0" err="1">
                <a:solidFill>
                  <a:srgbClr val="7E93A5"/>
                </a:solidFill>
                <a:cs typeface="Raleway"/>
              </a:rPr>
              <a:t>zaštićeni</a:t>
            </a:r>
            <a:r>
              <a:rPr lang="hr-HR" sz="2200" dirty="0">
                <a:solidFill>
                  <a:srgbClr val="7E93A5"/>
                </a:solidFill>
                <a:cs typeface="Raleway"/>
              </a:rPr>
              <a:t>h</a:t>
            </a:r>
            <a:r>
              <a:rPr lang="en-US" sz="2200" dirty="0">
                <a:solidFill>
                  <a:srgbClr val="7E93A5"/>
                </a:solidFill>
                <a:cs typeface="Raleway"/>
              </a:rPr>
              <a:t> </a:t>
            </a:r>
            <a:r>
              <a:rPr lang="en-US" sz="2200" dirty="0" err="1">
                <a:solidFill>
                  <a:srgbClr val="7E93A5"/>
                </a:solidFill>
                <a:cs typeface="Raleway"/>
              </a:rPr>
              <a:t>područj</a:t>
            </a:r>
            <a:r>
              <a:rPr lang="hr-HR" sz="2200" dirty="0">
                <a:solidFill>
                  <a:srgbClr val="7E93A5"/>
                </a:solidFill>
                <a:cs typeface="Raleway"/>
              </a:rPr>
              <a:t>a</a:t>
            </a:r>
          </a:p>
          <a:p>
            <a:pPr algn="just"/>
            <a:endParaRPr lang="hr-HR" sz="2200" dirty="0">
              <a:solidFill>
                <a:srgbClr val="7E93A5"/>
              </a:solidFill>
              <a:cs typeface="Raleway"/>
            </a:endParaRPr>
          </a:p>
          <a:p>
            <a:pPr marL="342900" indent="-342900" algn="just">
              <a:buFont typeface="Arial" panose="020B0604020202020204" pitchFamily="34" charset="0"/>
              <a:buChar char="•"/>
            </a:pPr>
            <a:r>
              <a:rPr lang="hr-HR" sz="2200" dirty="0">
                <a:solidFill>
                  <a:srgbClr val="7E93A5"/>
                </a:solidFill>
                <a:cs typeface="Raleway"/>
              </a:rPr>
              <a:t>razviti svijest o potencijalu korištenja GIS i BIM aplikacije</a:t>
            </a:r>
          </a:p>
          <a:p>
            <a:pPr algn="just"/>
            <a:endParaRPr lang="en-US" sz="2200" dirty="0">
              <a:solidFill>
                <a:srgbClr val="7E93A5"/>
              </a:solidFill>
              <a:cs typeface="Raleway"/>
            </a:endParaRPr>
          </a:p>
          <a:p>
            <a:pPr marL="342900" indent="-342900" algn="just">
              <a:buFont typeface="Arial" panose="020B0604020202020204" pitchFamily="34" charset="0"/>
              <a:buChar char="•"/>
            </a:pPr>
            <a:r>
              <a:rPr lang="en-US" sz="2200" dirty="0" err="1">
                <a:solidFill>
                  <a:srgbClr val="7E93A5"/>
                </a:solidFill>
                <a:cs typeface="Raleway"/>
              </a:rPr>
              <a:t>posredovati</a:t>
            </a:r>
            <a:r>
              <a:rPr lang="en-US" sz="2200" dirty="0">
                <a:solidFill>
                  <a:srgbClr val="7E93A5"/>
                </a:solidFill>
                <a:cs typeface="Raleway"/>
              </a:rPr>
              <a:t> </a:t>
            </a:r>
            <a:r>
              <a:rPr lang="en-US" sz="2200" dirty="0" err="1">
                <a:solidFill>
                  <a:srgbClr val="7E93A5"/>
                </a:solidFill>
                <a:cs typeface="Raleway"/>
              </a:rPr>
              <a:t>primjere</a:t>
            </a:r>
            <a:r>
              <a:rPr lang="en-US" sz="2200" dirty="0">
                <a:solidFill>
                  <a:srgbClr val="7E93A5"/>
                </a:solidFill>
                <a:cs typeface="Raleway"/>
              </a:rPr>
              <a:t> </a:t>
            </a:r>
            <a:r>
              <a:rPr lang="en-US" sz="2200" dirty="0" err="1">
                <a:solidFill>
                  <a:srgbClr val="7E93A5"/>
                </a:solidFill>
                <a:cs typeface="Raleway"/>
              </a:rPr>
              <a:t>najbolje</a:t>
            </a:r>
            <a:r>
              <a:rPr lang="en-US" sz="2200" dirty="0">
                <a:solidFill>
                  <a:srgbClr val="7E93A5"/>
                </a:solidFill>
                <a:cs typeface="Raleway"/>
              </a:rPr>
              <a:t> </a:t>
            </a:r>
            <a:r>
              <a:rPr lang="en-US" sz="2200" dirty="0" err="1">
                <a:solidFill>
                  <a:srgbClr val="7E93A5"/>
                </a:solidFill>
                <a:cs typeface="Raleway"/>
              </a:rPr>
              <a:t>prakse</a:t>
            </a:r>
            <a:endParaRPr lang="en-US" sz="2200" dirty="0">
              <a:solidFill>
                <a:srgbClr val="7E93A5"/>
              </a:solidFill>
              <a:cs typeface="Raleway"/>
            </a:endParaRPr>
          </a:p>
        </p:txBody>
      </p:sp>
    </p:spTree>
    <p:extLst>
      <p:ext uri="{BB962C8B-B14F-4D97-AF65-F5344CB8AC3E}">
        <p14:creationId xmlns:p14="http://schemas.microsoft.com/office/powerpoint/2010/main" val="362113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0" y="683797"/>
            <a:ext cx="7615451" cy="686005"/>
          </a:xfrm>
          <a:prstGeom prst="rect">
            <a:avLst/>
          </a:prstGeom>
          <a:noFill/>
          <a:ln>
            <a:noFill/>
          </a:ln>
        </p:spPr>
        <p:txBody>
          <a:bodyPr lIns="91425" tIns="45700" rIns="91425" bIns="45700" anchor="ctr" anchorCtr="0">
            <a:noAutofit/>
          </a:bodyPr>
          <a:lstStyle/>
          <a:p>
            <a:pPr lvl="0" algn="ctr"/>
            <a:r>
              <a:rPr lang="cs-CZ" sz="2400" kern="1200" cap="all" dirty="0">
                <a:solidFill>
                  <a:srgbClr val="77726B"/>
                </a:solidFill>
                <a:latin typeface="Trebuchet MS" pitchFamily="34" charset="0"/>
                <a:ea typeface="+mj-ea"/>
              </a:rPr>
              <a:t>Uvod u projekt – </a:t>
            </a:r>
            <a:br>
              <a:rPr lang="cs-CZ" sz="2400" kern="1200" cap="all" dirty="0">
                <a:solidFill>
                  <a:srgbClr val="77726B"/>
                </a:solidFill>
                <a:latin typeface="Trebuchet MS" pitchFamily="34" charset="0"/>
                <a:ea typeface="+mj-ea"/>
              </a:rPr>
            </a:br>
            <a:r>
              <a:rPr lang="cs-CZ" sz="2400" kern="1200" cap="all" dirty="0">
                <a:solidFill>
                  <a:srgbClr val="77726B"/>
                </a:solidFill>
                <a:latin typeface="Trebuchet MS" pitchFamily="34" charset="0"/>
                <a:ea typeface="+mj-ea"/>
              </a:rPr>
              <a:t>analiza sustava upravljanja pip</a:t>
            </a:r>
            <a:r>
              <a:rPr lang="en-US" sz="2400" kern="1200" cap="all" dirty="0">
                <a:solidFill>
                  <a:srgbClr val="77726B"/>
                </a:solidFill>
                <a:latin typeface="Trebuchet MS" pitchFamily="34" charset="0"/>
                <a:ea typeface="+mj-ea"/>
              </a:rPr>
              <a:t>:</a:t>
            </a:r>
            <a:br>
              <a:rPr lang="en-US" sz="2400" dirty="0">
                <a:solidFill>
                  <a:srgbClr val="77726B"/>
                </a:solidFill>
              </a:rPr>
            </a:br>
            <a:br>
              <a:rPr lang="en-US" sz="2400" dirty="0">
                <a:solidFill>
                  <a:schemeClr val="tx2">
                    <a:lumMod val="75000"/>
                  </a:schemeClr>
                </a:solidFill>
              </a:rPr>
            </a:br>
            <a:br>
              <a:rPr lang="it-IT" dirty="0">
                <a:solidFill>
                  <a:schemeClr val="accent1"/>
                </a:solidFill>
              </a:rPr>
            </a:br>
            <a:endParaRPr sz="2800" b="1" i="0" u="none" strike="noStrike" cap="none" dirty="0">
              <a:solidFill>
                <a:srgbClr val="676767"/>
              </a:solidFill>
              <a:latin typeface="Trebuchet MS"/>
              <a:ea typeface="Trebuchet MS"/>
              <a:cs typeface="Trebuchet MS"/>
              <a:sym typeface="Trebuchet MS"/>
            </a:endParaRPr>
          </a:p>
        </p:txBody>
      </p:sp>
      <p:sp>
        <p:nvSpPr>
          <p:cNvPr id="12" name="Segnaposto testo 11"/>
          <p:cNvSpPr>
            <a:spLocks noGrp="1"/>
          </p:cNvSpPr>
          <p:nvPr>
            <p:ph type="body" idx="1"/>
          </p:nvPr>
        </p:nvSpPr>
        <p:spPr>
          <a:xfrm>
            <a:off x="3002921" y="1195805"/>
            <a:ext cx="6141079" cy="1563402"/>
          </a:xfrm>
        </p:spPr>
        <p:txBody>
          <a:bodyPr/>
          <a:lstStyle/>
          <a:p>
            <a:r>
              <a:rPr lang="hr-HR" sz="2000" b="1" dirty="0">
                <a:solidFill>
                  <a:srgbClr val="7494A4"/>
                </a:solidFill>
              </a:rPr>
              <a:t>GLAVNA ZAJEDNIČKA UPRAVLJAČKA NAČELA</a:t>
            </a:r>
          </a:p>
          <a:p>
            <a:endParaRPr lang="cs-CZ" sz="2000" dirty="0">
              <a:solidFill>
                <a:srgbClr val="7494A4"/>
              </a:solidFill>
            </a:endParaRPr>
          </a:p>
          <a:p>
            <a:r>
              <a:rPr lang="hr-HR" sz="2000" b="1" dirty="0">
                <a:solidFill>
                  <a:srgbClr val="7494A4"/>
                </a:solidFill>
              </a:rPr>
              <a:t>1. Povijesno izgrađena područja su</a:t>
            </a:r>
            <a:r>
              <a:rPr lang="en-US" sz="2000" b="1" dirty="0">
                <a:solidFill>
                  <a:srgbClr val="7494A4"/>
                </a:solidFill>
              </a:rPr>
              <a:t> </a:t>
            </a:r>
            <a:r>
              <a:rPr lang="en-US" sz="2000" b="1" dirty="0" err="1">
                <a:solidFill>
                  <a:srgbClr val="7494A4"/>
                </a:solidFill>
              </a:rPr>
              <a:t>na</a:t>
            </a:r>
            <a:r>
              <a:rPr lang="hr-HR" sz="2000" b="1" dirty="0">
                <a:solidFill>
                  <a:srgbClr val="7494A4"/>
                </a:solidFill>
              </a:rPr>
              <a:t>š</a:t>
            </a:r>
            <a:r>
              <a:rPr lang="en-US" sz="2000" b="1" dirty="0">
                <a:solidFill>
                  <a:srgbClr val="7494A4"/>
                </a:solidFill>
              </a:rPr>
              <a:t> </a:t>
            </a:r>
            <a:r>
              <a:rPr lang="en-US" sz="2000" b="1" dirty="0" err="1">
                <a:solidFill>
                  <a:srgbClr val="7494A4"/>
                </a:solidFill>
              </a:rPr>
              <a:t>identitet</a:t>
            </a:r>
            <a:endParaRPr lang="hr-HR" sz="2000" b="1" dirty="0">
              <a:solidFill>
                <a:srgbClr val="7494A4"/>
              </a:solidFill>
            </a:endParaRPr>
          </a:p>
          <a:p>
            <a:endParaRPr lang="en-US" sz="2000" b="1" dirty="0">
              <a:solidFill>
                <a:srgbClr val="7494A4"/>
              </a:solidFill>
            </a:endParaRPr>
          </a:p>
          <a:p>
            <a:pPr>
              <a:spcBef>
                <a:spcPts val="0"/>
              </a:spcBef>
            </a:pPr>
            <a:r>
              <a:rPr lang="hr-HR" sz="2000" b="1" dirty="0">
                <a:solidFill>
                  <a:srgbClr val="7494A4"/>
                </a:solidFill>
              </a:rPr>
              <a:t>2. Povijesno izgrađena područja očuvana su  </a:t>
            </a:r>
          </a:p>
          <a:p>
            <a:pPr>
              <a:spcBef>
                <a:spcPts val="0"/>
              </a:spcBef>
            </a:pPr>
            <a:r>
              <a:rPr lang="hr-HR" sz="2000" b="1" dirty="0">
                <a:solidFill>
                  <a:srgbClr val="7494A4"/>
                </a:solidFill>
              </a:rPr>
              <a:t>    centraliziranim propisanim smjernicama</a:t>
            </a:r>
            <a:endParaRPr lang="en-US" sz="2000" b="1" dirty="0">
              <a:solidFill>
                <a:srgbClr val="7494A4"/>
              </a:solidFill>
            </a:endParaRPr>
          </a:p>
          <a:p>
            <a:pPr marL="457200" indent="-457200">
              <a:buFont typeface="Noto Sans Symbols"/>
              <a:buAutoNum type="arabicPeriod"/>
            </a:pPr>
            <a:endParaRPr lang="en-US" sz="2000" b="1" dirty="0">
              <a:solidFill>
                <a:srgbClr val="7494A4"/>
              </a:solidFill>
            </a:endParaRPr>
          </a:p>
          <a:p>
            <a:pPr>
              <a:spcBef>
                <a:spcPts val="0"/>
              </a:spcBef>
            </a:pPr>
            <a:r>
              <a:rPr lang="hr-HR" sz="2000" b="1" dirty="0">
                <a:solidFill>
                  <a:srgbClr val="7494A4"/>
                </a:solidFill>
              </a:rPr>
              <a:t>3. </a:t>
            </a:r>
            <a:r>
              <a:rPr lang="en-US" sz="2000" b="1" dirty="0" err="1">
                <a:solidFill>
                  <a:srgbClr val="7494A4"/>
                </a:solidFill>
              </a:rPr>
              <a:t>Povijesno</a:t>
            </a:r>
            <a:r>
              <a:rPr lang="en-US" sz="2000" b="1" dirty="0">
                <a:solidFill>
                  <a:srgbClr val="7494A4"/>
                </a:solidFill>
              </a:rPr>
              <a:t> </a:t>
            </a:r>
            <a:r>
              <a:rPr lang="en-US" sz="2000" b="1" dirty="0" err="1">
                <a:solidFill>
                  <a:srgbClr val="7494A4"/>
                </a:solidFill>
              </a:rPr>
              <a:t>izgrađen</a:t>
            </a:r>
            <a:r>
              <a:rPr lang="hr-HR" sz="2000" b="1" dirty="0">
                <a:solidFill>
                  <a:srgbClr val="7494A4"/>
                </a:solidFill>
              </a:rPr>
              <a:t>im</a:t>
            </a:r>
            <a:r>
              <a:rPr lang="en-US" sz="2000" b="1" dirty="0">
                <a:solidFill>
                  <a:srgbClr val="7494A4"/>
                </a:solidFill>
              </a:rPr>
              <a:t> </a:t>
            </a:r>
            <a:r>
              <a:rPr lang="en-US" sz="2000" b="1" dirty="0" err="1">
                <a:solidFill>
                  <a:srgbClr val="7494A4"/>
                </a:solidFill>
              </a:rPr>
              <a:t>područj</a:t>
            </a:r>
            <a:r>
              <a:rPr lang="hr-HR" sz="2000" b="1" dirty="0">
                <a:solidFill>
                  <a:srgbClr val="7494A4"/>
                </a:solidFill>
              </a:rPr>
              <a:t>im</a:t>
            </a:r>
            <a:r>
              <a:rPr lang="en-US" sz="2000" b="1" dirty="0">
                <a:solidFill>
                  <a:srgbClr val="7494A4"/>
                </a:solidFill>
              </a:rPr>
              <a:t>a </a:t>
            </a:r>
            <a:r>
              <a:rPr lang="en-US" sz="2000" b="1" dirty="0" err="1">
                <a:solidFill>
                  <a:srgbClr val="7494A4"/>
                </a:solidFill>
              </a:rPr>
              <a:t>upravlja</a:t>
            </a:r>
            <a:r>
              <a:rPr lang="hr-HR" sz="2000" b="1" dirty="0">
                <a:solidFill>
                  <a:srgbClr val="7494A4"/>
                </a:solidFill>
              </a:rPr>
              <a:t> se</a:t>
            </a:r>
            <a:r>
              <a:rPr lang="en-US" sz="2000" b="1" dirty="0">
                <a:solidFill>
                  <a:srgbClr val="7494A4"/>
                </a:solidFill>
              </a:rPr>
              <a:t> </a:t>
            </a:r>
            <a:r>
              <a:rPr lang="hr-HR" sz="2000" b="1" dirty="0">
                <a:solidFill>
                  <a:srgbClr val="7494A4"/>
                </a:solidFill>
              </a:rPr>
              <a:t> </a:t>
            </a:r>
          </a:p>
          <a:p>
            <a:pPr>
              <a:spcBef>
                <a:spcPts val="0"/>
              </a:spcBef>
            </a:pPr>
            <a:r>
              <a:rPr lang="hr-HR" sz="2000" b="1" dirty="0">
                <a:solidFill>
                  <a:srgbClr val="7494A4"/>
                </a:solidFill>
              </a:rPr>
              <a:t>    </a:t>
            </a:r>
            <a:r>
              <a:rPr lang="en-US" sz="2000" b="1" dirty="0">
                <a:solidFill>
                  <a:srgbClr val="7494A4"/>
                </a:solidFill>
              </a:rPr>
              <a:t>"</a:t>
            </a:r>
            <a:r>
              <a:rPr lang="en-US" sz="2000" b="1" dirty="0" err="1">
                <a:solidFill>
                  <a:srgbClr val="7494A4"/>
                </a:solidFill>
              </a:rPr>
              <a:t>integriranim</a:t>
            </a:r>
            <a:r>
              <a:rPr lang="en-US" sz="2000" b="1" dirty="0">
                <a:solidFill>
                  <a:srgbClr val="7494A4"/>
                </a:solidFill>
              </a:rPr>
              <a:t> </a:t>
            </a:r>
            <a:r>
              <a:rPr lang="en-US" sz="2000" b="1" dirty="0" err="1">
                <a:solidFill>
                  <a:srgbClr val="7494A4"/>
                </a:solidFill>
              </a:rPr>
              <a:t>pristupom</a:t>
            </a:r>
            <a:r>
              <a:rPr lang="en-US" sz="2000" b="1" dirty="0">
                <a:solidFill>
                  <a:srgbClr val="7494A4"/>
                </a:solidFill>
              </a:rPr>
              <a:t>"</a:t>
            </a:r>
          </a:p>
          <a:p>
            <a:pPr marL="457200" indent="-457200">
              <a:buFont typeface="Noto Sans Symbols"/>
              <a:buAutoNum type="arabicPeriod"/>
            </a:pPr>
            <a:endParaRPr lang="en-US" sz="2000" b="1" dirty="0">
              <a:solidFill>
                <a:srgbClr val="7494A4"/>
              </a:solidFill>
            </a:endParaRPr>
          </a:p>
          <a:p>
            <a:pPr>
              <a:spcBef>
                <a:spcPts val="0"/>
              </a:spcBef>
            </a:pPr>
            <a:r>
              <a:rPr lang="hr-HR" sz="2000" b="1" dirty="0">
                <a:solidFill>
                  <a:srgbClr val="7494A4"/>
                </a:solidFill>
              </a:rPr>
              <a:t>4. Baština</a:t>
            </a:r>
            <a:r>
              <a:rPr lang="en-US" sz="2000" b="1" dirty="0">
                <a:solidFill>
                  <a:srgbClr val="7494A4"/>
                </a:solidFill>
              </a:rPr>
              <a:t> </a:t>
            </a:r>
            <a:r>
              <a:rPr lang="pl-PL" sz="2000" b="1" dirty="0">
                <a:solidFill>
                  <a:srgbClr val="7494A4"/>
                </a:solidFill>
              </a:rPr>
              <a:t>je poluga za lokalni razvoj</a:t>
            </a:r>
            <a:endParaRPr lang="en-US" sz="2000" b="1" dirty="0">
              <a:solidFill>
                <a:srgbClr val="7494A4"/>
              </a:solidFill>
            </a:endParaRPr>
          </a:p>
          <a:p>
            <a:endParaRPr lang="en-US" sz="2000" b="1" dirty="0">
              <a:solidFill>
                <a:srgbClr val="7494A4"/>
              </a:solidFill>
            </a:endParaRPr>
          </a:p>
          <a:p>
            <a:pPr>
              <a:spcBef>
                <a:spcPts val="0"/>
              </a:spcBef>
            </a:pPr>
            <a:r>
              <a:rPr lang="hr-HR" sz="2000" b="1" dirty="0">
                <a:solidFill>
                  <a:srgbClr val="7494A4"/>
                </a:solidFill>
              </a:rPr>
              <a:t>5. Izgrađena baština i krajolik su dodatna  </a:t>
            </a:r>
          </a:p>
          <a:p>
            <a:pPr>
              <a:spcBef>
                <a:spcPts val="0"/>
              </a:spcBef>
            </a:pPr>
            <a:r>
              <a:rPr lang="hr-HR" sz="2000" b="1" dirty="0">
                <a:solidFill>
                  <a:srgbClr val="7494A4"/>
                </a:solidFill>
              </a:rPr>
              <a:t>    komplementarna dobra</a:t>
            </a:r>
            <a:endParaRPr lang="en-US" sz="2000" b="1" dirty="0">
              <a:solidFill>
                <a:srgbClr val="0070C0"/>
              </a:solidFill>
            </a:endParaRPr>
          </a:p>
          <a:p>
            <a:pPr marL="457200" indent="-457200">
              <a:buFont typeface="Noto Sans Symbols"/>
              <a:buAutoNum type="arabicPeriod"/>
            </a:pPr>
            <a:endParaRPr lang="en-US" sz="2000" b="1" dirty="0">
              <a:solidFill>
                <a:srgbClr val="0070C0"/>
              </a:solidFill>
            </a:endParaRPr>
          </a:p>
          <a:p>
            <a:pPr marL="457200" indent="-457200">
              <a:buAutoNum type="arabicPeriod"/>
            </a:pPr>
            <a:endParaRPr lang="en-US" sz="2000" b="1" dirty="0">
              <a:solidFill>
                <a:schemeClr val="accent6">
                  <a:lumMod val="60000"/>
                  <a:lumOff val="40000"/>
                </a:schemeClr>
              </a:solidFill>
            </a:endParaRPr>
          </a:p>
        </p:txBody>
      </p:sp>
      <p:pic>
        <p:nvPicPr>
          <p:cNvPr id="559" name="Shape 559"/>
          <p:cNvPicPr preferRelativeResize="0"/>
          <p:nvPr/>
        </p:nvPicPr>
        <p:blipFill rotWithShape="1">
          <a:blip r:embed="rId3">
            <a:alphaModFix/>
          </a:blip>
          <a:srcRect/>
          <a:stretch/>
        </p:blipFill>
        <p:spPr>
          <a:xfrm>
            <a:off x="7112793" y="609350"/>
            <a:ext cx="1593056" cy="335849"/>
          </a:xfrm>
          <a:prstGeom prst="rect">
            <a:avLst/>
          </a:prstGeom>
          <a:noFill/>
          <a:ln>
            <a:noFill/>
          </a:ln>
        </p:spPr>
      </p:pic>
      <p:pic>
        <p:nvPicPr>
          <p:cNvPr id="3" name="Immagine 2"/>
          <p:cNvPicPr>
            <a:picLocks noChangeAspect="1"/>
          </p:cNvPicPr>
          <p:nvPr/>
        </p:nvPicPr>
        <p:blipFill>
          <a:blip r:embed="rId4"/>
          <a:stretch>
            <a:fillRect/>
          </a:stretch>
        </p:blipFill>
        <p:spPr>
          <a:xfrm>
            <a:off x="-2775" y="1194189"/>
            <a:ext cx="2772000" cy="3669121"/>
          </a:xfrm>
          <a:prstGeom prst="rect">
            <a:avLst/>
          </a:prstGeom>
        </p:spPr>
      </p:pic>
    </p:spTree>
    <p:extLst>
      <p:ext uri="{BB962C8B-B14F-4D97-AF65-F5344CB8AC3E}">
        <p14:creationId xmlns:p14="http://schemas.microsoft.com/office/powerpoint/2010/main" val="367955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Ideja povijesno izgrađenih područja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492125" y="1178195"/>
            <a:ext cx="8159750" cy="4903160"/>
          </a:xfrm>
          <a:prstGeom prst="rect">
            <a:avLst/>
          </a:prstGeom>
          <a:noFill/>
        </p:spPr>
        <p:txBody>
          <a:bodyPr wrap="square" lIns="76794" tIns="38397" rIns="76794" bIns="38397" rtlCol="0">
            <a:spAutoFit/>
          </a:bodyPr>
          <a:lstStyle/>
          <a:p>
            <a:pPr algn="just">
              <a:lnSpc>
                <a:spcPct val="105000"/>
              </a:lnSpc>
            </a:pPr>
            <a:endParaRPr lang="cs-CZ" sz="2000" b="1" dirty="0">
              <a:solidFill>
                <a:srgbClr val="7494A4"/>
              </a:solidFill>
            </a:endParaRPr>
          </a:p>
          <a:p>
            <a:pPr algn="just">
              <a:lnSpc>
                <a:spcPct val="105000"/>
              </a:lnSpc>
            </a:pPr>
            <a:r>
              <a:rPr lang="cs-CZ" sz="2000" b="1" dirty="0">
                <a:solidFill>
                  <a:srgbClr val="7494A4"/>
                </a:solidFill>
              </a:rPr>
              <a:t>Povijesno izgrađena područja su rezultat stoljetnog procesa evolucije, procesa koji je dijelom diktiran prirodnim promjenama, ali mnogo direktnije i očiglednije ljudskim naporom, dodavanjem, prilagođavanjem i nadomještanjem te je zato snažan izraz kulture i povijest koji pokazuje kako se društvo razvijalo, dok današnji oblik PIP-a pruža fokus oko kojeg zajednice definiraju svoj identitet.</a:t>
            </a:r>
          </a:p>
          <a:p>
            <a:pPr algn="just">
              <a:lnSpc>
                <a:spcPct val="105000"/>
              </a:lnSpc>
            </a:pPr>
            <a:endParaRPr lang="cs-CZ" sz="2000" b="1" dirty="0">
              <a:solidFill>
                <a:srgbClr val="7494A4"/>
              </a:solidFill>
            </a:endParaRPr>
          </a:p>
          <a:p>
            <a:pPr algn="just">
              <a:lnSpc>
                <a:spcPct val="105000"/>
              </a:lnSpc>
            </a:pPr>
            <a:r>
              <a:rPr lang="en-US" sz="2000" b="1" dirty="0">
                <a:solidFill>
                  <a:srgbClr val="7494A4"/>
                </a:solidFill>
              </a:rPr>
              <a:t>U </a:t>
            </a:r>
            <a:r>
              <a:rPr lang="hr-HR" sz="2000" b="1" dirty="0">
                <a:solidFill>
                  <a:srgbClr val="7494A4"/>
                </a:solidFill>
              </a:rPr>
              <a:t>povijesno izgrađenim područjima</a:t>
            </a:r>
            <a:r>
              <a:rPr lang="en-US" sz="2000" b="1" dirty="0">
                <a:solidFill>
                  <a:srgbClr val="7494A4"/>
                </a:solidFill>
              </a:rPr>
              <a:t> </a:t>
            </a:r>
            <a:r>
              <a:rPr lang="en-US" sz="2000" b="1" dirty="0" err="1">
                <a:solidFill>
                  <a:srgbClr val="7494A4"/>
                </a:solidFill>
              </a:rPr>
              <a:t>morfologija</a:t>
            </a:r>
            <a:r>
              <a:rPr lang="en-US" sz="2000" b="1" dirty="0">
                <a:solidFill>
                  <a:srgbClr val="7494A4"/>
                </a:solidFill>
              </a:rPr>
              <a:t> </a:t>
            </a:r>
            <a:r>
              <a:rPr lang="en-US" sz="2000" b="1" dirty="0" err="1">
                <a:solidFill>
                  <a:srgbClr val="7494A4"/>
                </a:solidFill>
              </a:rPr>
              <a:t>naselja</a:t>
            </a:r>
            <a:r>
              <a:rPr lang="en-US" sz="2000" b="1" dirty="0">
                <a:solidFill>
                  <a:srgbClr val="7494A4"/>
                </a:solidFill>
              </a:rPr>
              <a:t>, </a:t>
            </a:r>
            <a:r>
              <a:rPr lang="en-US" sz="2000" b="1" dirty="0" err="1">
                <a:solidFill>
                  <a:srgbClr val="7494A4"/>
                </a:solidFill>
              </a:rPr>
              <a:t>dizajnirana</a:t>
            </a:r>
            <a:r>
              <a:rPr lang="en-US" sz="2000" b="1" dirty="0">
                <a:solidFill>
                  <a:srgbClr val="7494A4"/>
                </a:solidFill>
              </a:rPr>
              <a:t> </a:t>
            </a:r>
            <a:r>
              <a:rPr lang="en-US" sz="2000" b="1" dirty="0" err="1">
                <a:solidFill>
                  <a:srgbClr val="7494A4"/>
                </a:solidFill>
              </a:rPr>
              <a:t>struktura</a:t>
            </a:r>
            <a:r>
              <a:rPr lang="en-US" sz="2000" b="1" dirty="0">
                <a:solidFill>
                  <a:srgbClr val="7494A4"/>
                </a:solidFill>
              </a:rPr>
              <a:t> </a:t>
            </a:r>
            <a:r>
              <a:rPr lang="en-US" sz="2000" b="1" dirty="0" err="1">
                <a:solidFill>
                  <a:srgbClr val="7494A4"/>
                </a:solidFill>
              </a:rPr>
              <a:t>mjesta</a:t>
            </a:r>
            <a:r>
              <a:rPr lang="en-US" sz="2000" b="1" dirty="0">
                <a:solidFill>
                  <a:srgbClr val="7494A4"/>
                </a:solidFill>
              </a:rPr>
              <a:t>, </a:t>
            </a:r>
            <a:r>
              <a:rPr lang="en-US" sz="2000" b="1" dirty="0" err="1">
                <a:solidFill>
                  <a:srgbClr val="7494A4"/>
                </a:solidFill>
              </a:rPr>
              <a:t>odnosi</a:t>
            </a:r>
            <a:r>
              <a:rPr lang="en-US" sz="2000" b="1" dirty="0">
                <a:solidFill>
                  <a:srgbClr val="7494A4"/>
                </a:solidFill>
              </a:rPr>
              <a:t> </a:t>
            </a:r>
            <a:r>
              <a:rPr lang="en-US" sz="2000" b="1" dirty="0" err="1">
                <a:solidFill>
                  <a:srgbClr val="7494A4"/>
                </a:solidFill>
              </a:rPr>
              <a:t>između</a:t>
            </a:r>
            <a:r>
              <a:rPr lang="en-US" sz="2000" b="1" dirty="0">
                <a:solidFill>
                  <a:srgbClr val="7494A4"/>
                </a:solidFill>
              </a:rPr>
              <a:t> </a:t>
            </a:r>
            <a:r>
              <a:rPr lang="en-US" sz="2000" b="1" dirty="0" err="1">
                <a:solidFill>
                  <a:srgbClr val="7494A4"/>
                </a:solidFill>
              </a:rPr>
              <a:t>različitih</a:t>
            </a:r>
            <a:r>
              <a:rPr lang="en-US" sz="2000" b="1" dirty="0">
                <a:solidFill>
                  <a:srgbClr val="7494A4"/>
                </a:solidFill>
              </a:rPr>
              <a:t> </a:t>
            </a:r>
            <a:r>
              <a:rPr lang="en-US" sz="2000" b="1" dirty="0" err="1">
                <a:solidFill>
                  <a:srgbClr val="7494A4"/>
                </a:solidFill>
              </a:rPr>
              <a:t>komponenti</a:t>
            </a:r>
            <a:r>
              <a:rPr lang="en-US" sz="2000" b="1" dirty="0">
                <a:solidFill>
                  <a:srgbClr val="7494A4"/>
                </a:solidFill>
              </a:rPr>
              <a:t> </a:t>
            </a:r>
            <a:r>
              <a:rPr lang="en-US" sz="2000" b="1" dirty="0" err="1">
                <a:solidFill>
                  <a:srgbClr val="7494A4"/>
                </a:solidFill>
              </a:rPr>
              <a:t>važniji</a:t>
            </a:r>
            <a:r>
              <a:rPr lang="en-US" sz="2000" b="1" dirty="0">
                <a:solidFill>
                  <a:srgbClr val="7494A4"/>
                </a:solidFill>
              </a:rPr>
              <a:t> </a:t>
            </a:r>
            <a:r>
              <a:rPr lang="en-US" sz="2000" b="1" dirty="0" err="1">
                <a:solidFill>
                  <a:srgbClr val="7494A4"/>
                </a:solidFill>
              </a:rPr>
              <a:t>su</a:t>
            </a:r>
            <a:r>
              <a:rPr lang="en-US" sz="2000" b="1" dirty="0">
                <a:solidFill>
                  <a:srgbClr val="7494A4"/>
                </a:solidFill>
              </a:rPr>
              <a:t> </a:t>
            </a:r>
            <a:r>
              <a:rPr lang="en-US" sz="2000" b="1" dirty="0" err="1">
                <a:solidFill>
                  <a:srgbClr val="7494A4"/>
                </a:solidFill>
              </a:rPr>
              <a:t>i</a:t>
            </a:r>
            <a:r>
              <a:rPr lang="en-US" sz="2000" b="1" dirty="0">
                <a:solidFill>
                  <a:srgbClr val="7494A4"/>
                </a:solidFill>
              </a:rPr>
              <a:t> </a:t>
            </a:r>
            <a:r>
              <a:rPr lang="en-US" sz="2000" b="1" dirty="0" err="1">
                <a:solidFill>
                  <a:srgbClr val="7494A4"/>
                </a:solidFill>
              </a:rPr>
              <a:t>značajniji</a:t>
            </a:r>
            <a:r>
              <a:rPr lang="en-US" sz="2000" b="1" dirty="0">
                <a:solidFill>
                  <a:srgbClr val="7494A4"/>
                </a:solidFill>
              </a:rPr>
              <a:t> od </a:t>
            </a:r>
            <a:r>
              <a:rPr lang="en-US" sz="2000" b="1" dirty="0" err="1">
                <a:solidFill>
                  <a:srgbClr val="7494A4"/>
                </a:solidFill>
              </a:rPr>
              <a:t>pojedinih</a:t>
            </a:r>
            <a:r>
              <a:rPr lang="en-US" sz="2000" b="1" dirty="0">
                <a:solidFill>
                  <a:srgbClr val="7494A4"/>
                </a:solidFill>
              </a:rPr>
              <a:t> </a:t>
            </a:r>
            <a:r>
              <a:rPr lang="en-US" sz="2000" b="1" dirty="0" err="1">
                <a:solidFill>
                  <a:srgbClr val="7494A4"/>
                </a:solidFill>
              </a:rPr>
              <a:t>spomenika</a:t>
            </a:r>
            <a:r>
              <a:rPr lang="en-US" sz="2000" b="1" dirty="0">
                <a:solidFill>
                  <a:srgbClr val="7494A4"/>
                </a:solidFill>
              </a:rPr>
              <a:t>, </a:t>
            </a:r>
            <a:r>
              <a:rPr lang="hr-HR" sz="2000" b="1" dirty="0">
                <a:solidFill>
                  <a:srgbClr val="7494A4"/>
                </a:solidFill>
              </a:rPr>
              <a:t>budući</a:t>
            </a:r>
            <a:r>
              <a:rPr lang="en-US" sz="2000" b="1" dirty="0">
                <a:solidFill>
                  <a:srgbClr val="7494A4"/>
                </a:solidFill>
              </a:rPr>
              <a:t> </a:t>
            </a:r>
            <a:r>
              <a:rPr lang="en-US" sz="2000" b="1" dirty="0" err="1">
                <a:solidFill>
                  <a:srgbClr val="7494A4"/>
                </a:solidFill>
              </a:rPr>
              <a:t>su</a:t>
            </a:r>
            <a:r>
              <a:rPr lang="en-US" sz="2000" b="1" dirty="0">
                <a:solidFill>
                  <a:srgbClr val="7494A4"/>
                </a:solidFill>
              </a:rPr>
              <a:t> </a:t>
            </a:r>
            <a:r>
              <a:rPr lang="en-US" sz="2000" b="1" dirty="0" err="1">
                <a:solidFill>
                  <a:srgbClr val="7494A4"/>
                </a:solidFill>
              </a:rPr>
              <a:t>oni</a:t>
            </a:r>
            <a:r>
              <a:rPr lang="en-US" sz="2000" b="1" dirty="0">
                <a:solidFill>
                  <a:srgbClr val="7494A4"/>
                </a:solidFill>
              </a:rPr>
              <a:t> </a:t>
            </a:r>
            <a:r>
              <a:rPr lang="en-US" sz="2000" b="1" dirty="0" err="1">
                <a:solidFill>
                  <a:srgbClr val="7494A4"/>
                </a:solidFill>
              </a:rPr>
              <a:t>često</a:t>
            </a:r>
            <a:r>
              <a:rPr lang="en-US" sz="2000" b="1" dirty="0">
                <a:solidFill>
                  <a:srgbClr val="7494A4"/>
                </a:solidFill>
              </a:rPr>
              <a:t> </a:t>
            </a:r>
            <a:r>
              <a:rPr lang="en-US" sz="2000" b="1" dirty="0" err="1">
                <a:solidFill>
                  <a:srgbClr val="7494A4"/>
                </a:solidFill>
              </a:rPr>
              <a:t>vizualno</a:t>
            </a:r>
            <a:r>
              <a:rPr lang="en-US" sz="2000" b="1" dirty="0">
                <a:solidFill>
                  <a:srgbClr val="7494A4"/>
                </a:solidFill>
              </a:rPr>
              <a:t> </a:t>
            </a:r>
            <a:r>
              <a:rPr lang="en-US" sz="2000" b="1" dirty="0" err="1">
                <a:solidFill>
                  <a:srgbClr val="7494A4"/>
                </a:solidFill>
              </a:rPr>
              <a:t>privlačniji</a:t>
            </a:r>
            <a:r>
              <a:rPr lang="en-US" sz="2000" b="1" dirty="0">
                <a:solidFill>
                  <a:srgbClr val="7494A4"/>
                </a:solidFill>
              </a:rPr>
              <a:t> </a:t>
            </a:r>
            <a:r>
              <a:rPr lang="en-US" sz="2000" b="1" dirty="0" err="1">
                <a:solidFill>
                  <a:srgbClr val="7494A4"/>
                </a:solidFill>
              </a:rPr>
              <a:t>i</a:t>
            </a:r>
            <a:r>
              <a:rPr lang="en-US" sz="2000" b="1" dirty="0">
                <a:solidFill>
                  <a:srgbClr val="7494A4"/>
                </a:solidFill>
              </a:rPr>
              <a:t> </a:t>
            </a:r>
            <a:r>
              <a:rPr lang="en-US" sz="2000" b="1" dirty="0" err="1">
                <a:solidFill>
                  <a:srgbClr val="7494A4"/>
                </a:solidFill>
              </a:rPr>
              <a:t>intelektualno</a:t>
            </a:r>
            <a:r>
              <a:rPr lang="en-US" sz="2000" b="1" dirty="0">
                <a:solidFill>
                  <a:srgbClr val="7494A4"/>
                </a:solidFill>
              </a:rPr>
              <a:t> </a:t>
            </a:r>
            <a:r>
              <a:rPr lang="en-US" sz="2000" b="1" dirty="0" err="1">
                <a:solidFill>
                  <a:srgbClr val="7494A4"/>
                </a:solidFill>
              </a:rPr>
              <a:t>više</a:t>
            </a:r>
            <a:r>
              <a:rPr lang="en-US" sz="2000" b="1" dirty="0">
                <a:solidFill>
                  <a:srgbClr val="7494A4"/>
                </a:solidFill>
              </a:rPr>
              <a:t> </a:t>
            </a:r>
            <a:r>
              <a:rPr lang="en-US" sz="2000" b="1" dirty="0" err="1">
                <a:solidFill>
                  <a:srgbClr val="7494A4"/>
                </a:solidFill>
              </a:rPr>
              <a:t>zadovoljavajući</a:t>
            </a:r>
            <a:r>
              <a:rPr lang="en-US" sz="2000" b="1" dirty="0">
                <a:solidFill>
                  <a:srgbClr val="7494A4"/>
                </a:solidFill>
              </a:rPr>
              <a:t> </a:t>
            </a:r>
            <a:r>
              <a:rPr lang="en-US" sz="2000" b="1" dirty="0" err="1">
                <a:solidFill>
                  <a:srgbClr val="7494A4"/>
                </a:solidFill>
              </a:rPr>
              <a:t>jer</a:t>
            </a:r>
            <a:r>
              <a:rPr lang="en-US" sz="2000" b="1" dirty="0">
                <a:solidFill>
                  <a:srgbClr val="7494A4"/>
                </a:solidFill>
              </a:rPr>
              <a:t> </a:t>
            </a:r>
            <a:r>
              <a:rPr lang="en-US" sz="2000" b="1" dirty="0" err="1">
                <a:solidFill>
                  <a:srgbClr val="7494A4"/>
                </a:solidFill>
              </a:rPr>
              <a:t>nam</a:t>
            </a:r>
            <a:r>
              <a:rPr lang="en-US" sz="2000" b="1" dirty="0">
                <a:solidFill>
                  <a:srgbClr val="7494A4"/>
                </a:solidFill>
              </a:rPr>
              <a:t> </a:t>
            </a:r>
            <a:r>
              <a:rPr lang="en-US" sz="2000" b="1" dirty="0" err="1">
                <a:solidFill>
                  <a:srgbClr val="7494A4"/>
                </a:solidFill>
              </a:rPr>
              <a:t>omogućuju</a:t>
            </a:r>
            <a:r>
              <a:rPr lang="en-US" sz="2000" b="1" dirty="0">
                <a:solidFill>
                  <a:srgbClr val="7494A4"/>
                </a:solidFill>
              </a:rPr>
              <a:t> da </a:t>
            </a:r>
            <a:r>
              <a:rPr lang="en-US" sz="2000" b="1" dirty="0" err="1">
                <a:solidFill>
                  <a:srgbClr val="7494A4"/>
                </a:solidFill>
              </a:rPr>
              <a:t>shvatimo</a:t>
            </a:r>
            <a:r>
              <a:rPr lang="en-US" sz="2000" b="1" dirty="0">
                <a:solidFill>
                  <a:srgbClr val="7494A4"/>
                </a:solidFill>
              </a:rPr>
              <a:t> </a:t>
            </a:r>
            <a:r>
              <a:rPr lang="en-US" sz="2000" b="1" dirty="0" err="1">
                <a:solidFill>
                  <a:srgbClr val="7494A4"/>
                </a:solidFill>
              </a:rPr>
              <a:t>odnos</a:t>
            </a:r>
            <a:r>
              <a:rPr lang="hr-HR" sz="2000" b="1" dirty="0">
                <a:solidFill>
                  <a:srgbClr val="7494A4"/>
                </a:solidFill>
              </a:rPr>
              <a:t>e</a:t>
            </a:r>
            <a:r>
              <a:rPr lang="en-US" sz="2000" b="1" dirty="0">
                <a:solidFill>
                  <a:srgbClr val="7494A4"/>
                </a:solidFill>
              </a:rPr>
              <a:t> </a:t>
            </a:r>
            <a:r>
              <a:rPr lang="en-US" sz="2000" b="1" dirty="0" err="1">
                <a:solidFill>
                  <a:srgbClr val="7494A4"/>
                </a:solidFill>
              </a:rPr>
              <a:t>između</a:t>
            </a:r>
            <a:r>
              <a:rPr lang="en-US" sz="2000" b="1" dirty="0">
                <a:solidFill>
                  <a:srgbClr val="7494A4"/>
                </a:solidFill>
              </a:rPr>
              <a:t> </a:t>
            </a:r>
            <a:r>
              <a:rPr lang="en-US" sz="2000" b="1" dirty="0" err="1">
                <a:solidFill>
                  <a:srgbClr val="7494A4"/>
                </a:solidFill>
              </a:rPr>
              <a:t>prošlih</a:t>
            </a:r>
            <a:r>
              <a:rPr lang="en-US" sz="2000" b="1" dirty="0">
                <a:solidFill>
                  <a:srgbClr val="7494A4"/>
                </a:solidFill>
              </a:rPr>
              <a:t> </a:t>
            </a:r>
            <a:r>
              <a:rPr lang="en-US" sz="2000" b="1" dirty="0" err="1">
                <a:solidFill>
                  <a:srgbClr val="7494A4"/>
                </a:solidFill>
              </a:rPr>
              <a:t>aktivnosti</a:t>
            </a:r>
            <a:r>
              <a:rPr lang="en-US" sz="2000" b="1" dirty="0">
                <a:solidFill>
                  <a:srgbClr val="7494A4"/>
                </a:solidFill>
              </a:rPr>
              <a:t> </a:t>
            </a:r>
            <a:r>
              <a:rPr lang="en-US" sz="2000" b="1" dirty="0" err="1">
                <a:solidFill>
                  <a:srgbClr val="7494A4"/>
                </a:solidFill>
              </a:rPr>
              <a:t>ili</a:t>
            </a:r>
            <a:r>
              <a:rPr lang="en-US" sz="2000" b="1" dirty="0">
                <a:solidFill>
                  <a:srgbClr val="7494A4"/>
                </a:solidFill>
              </a:rPr>
              <a:t> </a:t>
            </a:r>
            <a:r>
              <a:rPr lang="en-US" sz="2000" b="1" dirty="0" err="1">
                <a:solidFill>
                  <a:srgbClr val="7494A4"/>
                </a:solidFill>
              </a:rPr>
              <a:t>struktura</a:t>
            </a:r>
            <a:r>
              <a:rPr lang="en-US" sz="2000" b="1" dirty="0">
                <a:solidFill>
                  <a:srgbClr val="7494A4"/>
                </a:solidFill>
              </a:rPr>
              <a:t> </a:t>
            </a:r>
            <a:r>
              <a:rPr lang="en-US" sz="2000" b="1" dirty="0" err="1">
                <a:solidFill>
                  <a:srgbClr val="7494A4"/>
                </a:solidFill>
              </a:rPr>
              <a:t>prošlih</a:t>
            </a:r>
            <a:r>
              <a:rPr lang="en-US" sz="2000" b="1" dirty="0">
                <a:solidFill>
                  <a:srgbClr val="7494A4"/>
                </a:solidFill>
              </a:rPr>
              <a:t> </a:t>
            </a:r>
            <a:r>
              <a:rPr lang="en-US" sz="2000" b="1" dirty="0" err="1">
                <a:solidFill>
                  <a:srgbClr val="7494A4"/>
                </a:solidFill>
              </a:rPr>
              <a:t>društava</a:t>
            </a:r>
            <a:r>
              <a:rPr lang="en-US" sz="2000" b="1" dirty="0">
                <a:solidFill>
                  <a:srgbClr val="7494A4"/>
                </a:solidFill>
              </a:rPr>
              <a:t>.</a:t>
            </a:r>
          </a:p>
        </p:txBody>
      </p:sp>
    </p:spTree>
    <p:extLst>
      <p:ext uri="{BB962C8B-B14F-4D97-AF65-F5344CB8AC3E}">
        <p14:creationId xmlns:p14="http://schemas.microsoft.com/office/powerpoint/2010/main" val="641541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Uvod i terminologija projekta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52425" y="1135196"/>
            <a:ext cx="8474704" cy="5001969"/>
          </a:xfrm>
          <a:prstGeom prst="rect">
            <a:avLst/>
          </a:prstGeom>
          <a:noFill/>
        </p:spPr>
        <p:txBody>
          <a:bodyPr wrap="square" lIns="76794" tIns="38397" rIns="76794" bIns="38397" rtlCol="0">
            <a:spAutoFit/>
          </a:bodyPr>
          <a:lstStyle/>
          <a:p>
            <a:pPr algn="just"/>
            <a:r>
              <a:rPr lang="en-GB" sz="1600" dirty="0" err="1">
                <a:solidFill>
                  <a:srgbClr val="7494A4"/>
                </a:solidFill>
              </a:rPr>
              <a:t>Potrebno</a:t>
            </a:r>
            <a:r>
              <a:rPr lang="en-GB" sz="1600" dirty="0">
                <a:solidFill>
                  <a:srgbClr val="7494A4"/>
                </a:solidFill>
              </a:rPr>
              <a:t> je </a:t>
            </a:r>
            <a:r>
              <a:rPr lang="en-GB" sz="1600" dirty="0" err="1">
                <a:solidFill>
                  <a:srgbClr val="7494A4"/>
                </a:solidFill>
              </a:rPr>
              <a:t>razjasniti</a:t>
            </a:r>
            <a:r>
              <a:rPr lang="en-GB" sz="1600" dirty="0">
                <a:solidFill>
                  <a:srgbClr val="7494A4"/>
                </a:solidFill>
              </a:rPr>
              <a:t> </a:t>
            </a:r>
            <a:r>
              <a:rPr lang="en-GB" sz="1600" dirty="0" err="1">
                <a:solidFill>
                  <a:srgbClr val="7494A4"/>
                </a:solidFill>
              </a:rPr>
              <a:t>nekoliko</a:t>
            </a:r>
            <a:r>
              <a:rPr lang="en-GB" sz="1600" dirty="0">
                <a:solidFill>
                  <a:srgbClr val="7494A4"/>
                </a:solidFill>
              </a:rPr>
              <a:t> </a:t>
            </a:r>
            <a:r>
              <a:rPr lang="en-GB" sz="1600" dirty="0" err="1">
                <a:solidFill>
                  <a:srgbClr val="7494A4"/>
                </a:solidFill>
              </a:rPr>
              <a:t>ključnih</a:t>
            </a:r>
            <a:r>
              <a:rPr lang="en-GB" sz="1600" dirty="0">
                <a:solidFill>
                  <a:srgbClr val="7494A4"/>
                </a:solidFill>
              </a:rPr>
              <a:t> </a:t>
            </a:r>
            <a:r>
              <a:rPr lang="en-GB" sz="1600" dirty="0" err="1">
                <a:solidFill>
                  <a:srgbClr val="7494A4"/>
                </a:solidFill>
              </a:rPr>
              <a:t>pojmova</a:t>
            </a:r>
            <a:r>
              <a:rPr lang="en-GB" sz="1600" dirty="0">
                <a:solidFill>
                  <a:srgbClr val="7494A4"/>
                </a:solidFill>
              </a:rPr>
              <a:t> za </a:t>
            </a:r>
            <a:r>
              <a:rPr lang="en-GB" sz="1600" dirty="0" err="1">
                <a:solidFill>
                  <a:srgbClr val="7494A4"/>
                </a:solidFill>
              </a:rPr>
              <a:t>bolje</a:t>
            </a:r>
            <a:r>
              <a:rPr lang="en-GB" sz="1600" dirty="0">
                <a:solidFill>
                  <a:srgbClr val="7494A4"/>
                </a:solidFill>
              </a:rPr>
              <a:t> </a:t>
            </a:r>
            <a:r>
              <a:rPr lang="en-GB" sz="1600" dirty="0" err="1">
                <a:solidFill>
                  <a:srgbClr val="7494A4"/>
                </a:solidFill>
              </a:rPr>
              <a:t>razumijevanje</a:t>
            </a:r>
            <a:r>
              <a:rPr lang="en-GB" sz="1600" dirty="0">
                <a:solidFill>
                  <a:srgbClr val="7494A4"/>
                </a:solidFill>
              </a:rPr>
              <a:t> </a:t>
            </a:r>
            <a:r>
              <a:rPr lang="en-GB" sz="1600" dirty="0" err="1">
                <a:solidFill>
                  <a:srgbClr val="7494A4"/>
                </a:solidFill>
              </a:rPr>
              <a:t>načela</a:t>
            </a:r>
            <a:r>
              <a:rPr lang="en-GB" sz="1600" dirty="0">
                <a:solidFill>
                  <a:srgbClr val="7494A4"/>
                </a:solidFill>
              </a:rPr>
              <a:t>, </a:t>
            </a:r>
            <a:r>
              <a:rPr lang="en-GB" sz="1600" dirty="0" err="1">
                <a:solidFill>
                  <a:srgbClr val="7494A4"/>
                </a:solidFill>
              </a:rPr>
              <a:t>radnji</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ključnih</a:t>
            </a:r>
            <a:r>
              <a:rPr lang="en-GB" sz="1600" dirty="0">
                <a:solidFill>
                  <a:srgbClr val="7494A4"/>
                </a:solidFill>
              </a:rPr>
              <a:t> </a:t>
            </a:r>
            <a:r>
              <a:rPr lang="en-GB" sz="1600" dirty="0" err="1">
                <a:solidFill>
                  <a:srgbClr val="7494A4"/>
                </a:solidFill>
              </a:rPr>
              <a:t>riječi</a:t>
            </a:r>
            <a:r>
              <a:rPr lang="en-GB" sz="1600" dirty="0">
                <a:solidFill>
                  <a:srgbClr val="7494A4"/>
                </a:solidFill>
              </a:rPr>
              <a:t> u </a:t>
            </a:r>
            <a:r>
              <a:rPr lang="en-GB" sz="1600" dirty="0" err="1">
                <a:solidFill>
                  <a:srgbClr val="7494A4"/>
                </a:solidFill>
              </a:rPr>
              <a:t>vezi</a:t>
            </a:r>
            <a:r>
              <a:rPr lang="en-GB" sz="1600" dirty="0">
                <a:solidFill>
                  <a:srgbClr val="7494A4"/>
                </a:solidFill>
              </a:rPr>
              <a:t> </a:t>
            </a:r>
            <a:r>
              <a:rPr lang="en-GB" sz="1600" dirty="0" err="1">
                <a:solidFill>
                  <a:srgbClr val="7494A4"/>
                </a:solidFill>
              </a:rPr>
              <a:t>sa</a:t>
            </a:r>
            <a:r>
              <a:rPr lang="en-GB" sz="1600" dirty="0">
                <a:solidFill>
                  <a:srgbClr val="7494A4"/>
                </a:solidFill>
              </a:rPr>
              <a:t> </a:t>
            </a:r>
            <a:r>
              <a:rPr lang="en-GB" sz="1600" dirty="0" err="1">
                <a:solidFill>
                  <a:srgbClr val="7494A4"/>
                </a:solidFill>
              </a:rPr>
              <a:t>zaštitom</a:t>
            </a:r>
            <a:r>
              <a:rPr lang="en-GB" sz="1600" dirty="0">
                <a:solidFill>
                  <a:srgbClr val="7494A4"/>
                </a:solidFill>
              </a:rPr>
              <a:t> </a:t>
            </a:r>
            <a:r>
              <a:rPr lang="hr-HR" sz="1600" dirty="0">
                <a:solidFill>
                  <a:srgbClr val="7494A4"/>
                </a:solidFill>
              </a:rPr>
              <a:t>PIP</a:t>
            </a:r>
            <a:r>
              <a:rPr lang="en-GB" sz="1600" dirty="0">
                <a:solidFill>
                  <a:srgbClr val="7494A4"/>
                </a:solidFill>
              </a:rPr>
              <a:t> s </a:t>
            </a:r>
            <a:r>
              <a:rPr lang="en-GB" sz="1600" dirty="0" err="1">
                <a:solidFill>
                  <a:srgbClr val="7494A4"/>
                </a:solidFill>
              </a:rPr>
              <a:t>glavnim</a:t>
            </a:r>
            <a:r>
              <a:rPr lang="en-GB" sz="1600" dirty="0">
                <a:solidFill>
                  <a:srgbClr val="7494A4"/>
                </a:solidFill>
              </a:rPr>
              <a:t> </a:t>
            </a:r>
            <a:r>
              <a:rPr lang="en-GB" sz="1600" dirty="0" err="1">
                <a:solidFill>
                  <a:srgbClr val="7494A4"/>
                </a:solidFill>
              </a:rPr>
              <a:t>ciljem</a:t>
            </a:r>
            <a:r>
              <a:rPr lang="en-GB" sz="1600" dirty="0">
                <a:solidFill>
                  <a:srgbClr val="7494A4"/>
                </a:solidFill>
              </a:rPr>
              <a:t> da se </a:t>
            </a:r>
            <a:r>
              <a:rPr lang="en-GB" sz="1600" dirty="0" err="1">
                <a:solidFill>
                  <a:srgbClr val="7494A4"/>
                </a:solidFill>
              </a:rPr>
              <a:t>provedu</a:t>
            </a:r>
            <a:r>
              <a:rPr lang="en-GB" sz="1600" dirty="0">
                <a:solidFill>
                  <a:srgbClr val="7494A4"/>
                </a:solidFill>
              </a:rPr>
              <a:t> </a:t>
            </a:r>
            <a:r>
              <a:rPr lang="en-GB" sz="1600" dirty="0" err="1">
                <a:solidFill>
                  <a:srgbClr val="7494A4"/>
                </a:solidFill>
              </a:rPr>
              <a:t>strategije</a:t>
            </a:r>
            <a:r>
              <a:rPr lang="en-GB" sz="1600" dirty="0">
                <a:solidFill>
                  <a:srgbClr val="7494A4"/>
                </a:solidFill>
              </a:rPr>
              <a:t> za </a:t>
            </a:r>
            <a:r>
              <a:rPr lang="en-GB" sz="1600" dirty="0" err="1">
                <a:solidFill>
                  <a:srgbClr val="7494A4"/>
                </a:solidFill>
              </a:rPr>
              <a:t>održivije</a:t>
            </a:r>
            <a:r>
              <a:rPr lang="en-GB" sz="1600" dirty="0">
                <a:solidFill>
                  <a:srgbClr val="7494A4"/>
                </a:solidFill>
              </a:rPr>
              <a:t> </a:t>
            </a:r>
            <a:r>
              <a:rPr lang="en-GB" sz="1600" dirty="0" err="1">
                <a:solidFill>
                  <a:srgbClr val="7494A4"/>
                </a:solidFill>
              </a:rPr>
              <a:t>upravljanje</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razvij</a:t>
            </a:r>
            <a:r>
              <a:rPr lang="hr-HR" sz="1600" dirty="0">
                <a:solidFill>
                  <a:srgbClr val="7494A4"/>
                </a:solidFill>
              </a:rPr>
              <a:t>e</a:t>
            </a:r>
            <a:r>
              <a:rPr lang="en-GB" sz="1600" dirty="0">
                <a:solidFill>
                  <a:srgbClr val="7494A4"/>
                </a:solidFill>
              </a:rPr>
              <a:t> </a:t>
            </a:r>
            <a:r>
              <a:rPr lang="en-GB" sz="1600" dirty="0" err="1">
                <a:solidFill>
                  <a:srgbClr val="7494A4"/>
                </a:solidFill>
              </a:rPr>
              <a:t>zajednička</a:t>
            </a:r>
            <a:r>
              <a:rPr lang="en-GB" sz="1600" dirty="0">
                <a:solidFill>
                  <a:srgbClr val="7494A4"/>
                </a:solidFill>
              </a:rPr>
              <a:t> </a:t>
            </a:r>
            <a:r>
              <a:rPr lang="en-GB" sz="1600" dirty="0" err="1">
                <a:solidFill>
                  <a:srgbClr val="7494A4"/>
                </a:solidFill>
              </a:rPr>
              <a:t>strategija</a:t>
            </a:r>
            <a:r>
              <a:rPr lang="en-GB" sz="1600" dirty="0">
                <a:solidFill>
                  <a:srgbClr val="7494A4"/>
                </a:solidFill>
              </a:rPr>
              <a:t> </a:t>
            </a:r>
            <a:r>
              <a:rPr lang="en-GB" sz="1600" dirty="0" err="1">
                <a:solidFill>
                  <a:srgbClr val="7494A4"/>
                </a:solidFill>
              </a:rPr>
              <a:t>integriranog</a:t>
            </a:r>
            <a:r>
              <a:rPr lang="en-GB" sz="1600" dirty="0">
                <a:solidFill>
                  <a:srgbClr val="7494A4"/>
                </a:solidFill>
              </a:rPr>
              <a:t> </a:t>
            </a:r>
            <a:r>
              <a:rPr lang="hr-HR" sz="1600" dirty="0">
                <a:solidFill>
                  <a:srgbClr val="7494A4"/>
                </a:solidFill>
              </a:rPr>
              <a:t>PIP</a:t>
            </a:r>
            <a:r>
              <a:rPr lang="en-GB" sz="1600" dirty="0">
                <a:solidFill>
                  <a:srgbClr val="7494A4"/>
                </a:solidFill>
              </a:rPr>
              <a:t>-a.</a:t>
            </a:r>
            <a:endParaRPr lang="hr-HR" sz="1600" dirty="0">
              <a:solidFill>
                <a:srgbClr val="7494A4"/>
              </a:solidFill>
            </a:endParaRPr>
          </a:p>
          <a:p>
            <a:pPr algn="just"/>
            <a:r>
              <a:rPr lang="en-GB" sz="1600" dirty="0">
                <a:solidFill>
                  <a:srgbClr val="7494A4"/>
                </a:solidFill>
              </a:rPr>
              <a:t> </a:t>
            </a:r>
            <a:endParaRPr lang="cs-CZ" sz="1600" dirty="0">
              <a:solidFill>
                <a:srgbClr val="7494A4"/>
              </a:solidFill>
            </a:endParaRPr>
          </a:p>
          <a:p>
            <a:pPr algn="just"/>
            <a:r>
              <a:rPr lang="en-GB" sz="1600" b="1" u="sng" dirty="0">
                <a:solidFill>
                  <a:srgbClr val="7494A4"/>
                </a:solidFill>
              </a:rPr>
              <a:t>PIP</a:t>
            </a:r>
            <a:r>
              <a:rPr lang="hr-HR" sz="1600" b="1" dirty="0">
                <a:solidFill>
                  <a:srgbClr val="7494A4"/>
                </a:solidFill>
              </a:rPr>
              <a:t> - </a:t>
            </a:r>
            <a:r>
              <a:rPr lang="en-GB" sz="1600" dirty="0" err="1">
                <a:solidFill>
                  <a:srgbClr val="7494A4"/>
                </a:solidFill>
              </a:rPr>
              <a:t>povijesno</a:t>
            </a:r>
            <a:r>
              <a:rPr lang="en-GB" sz="1600" dirty="0">
                <a:solidFill>
                  <a:srgbClr val="7494A4"/>
                </a:solidFill>
              </a:rPr>
              <a:t> </a:t>
            </a:r>
            <a:r>
              <a:rPr lang="en-GB" sz="1600" dirty="0" err="1">
                <a:solidFill>
                  <a:srgbClr val="7494A4"/>
                </a:solidFill>
              </a:rPr>
              <a:t>izgrađena</a:t>
            </a:r>
            <a:r>
              <a:rPr lang="en-GB" sz="1600" dirty="0">
                <a:solidFill>
                  <a:srgbClr val="7494A4"/>
                </a:solidFill>
              </a:rPr>
              <a:t> </a:t>
            </a:r>
            <a:r>
              <a:rPr lang="en-GB" sz="1600" dirty="0" err="1">
                <a:solidFill>
                  <a:srgbClr val="7494A4"/>
                </a:solidFill>
              </a:rPr>
              <a:t>okolina</a:t>
            </a:r>
            <a:r>
              <a:rPr lang="en-GB" sz="1600" dirty="0">
                <a:solidFill>
                  <a:srgbClr val="7494A4"/>
                </a:solidFill>
              </a:rPr>
              <a:t>, </a:t>
            </a:r>
            <a:r>
              <a:rPr lang="en-GB" sz="1600" dirty="0" err="1">
                <a:solidFill>
                  <a:srgbClr val="7494A4"/>
                </a:solidFill>
              </a:rPr>
              <a:t>ograničena</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dio</a:t>
            </a:r>
            <a:r>
              <a:rPr lang="en-GB" sz="1600" dirty="0">
                <a:solidFill>
                  <a:srgbClr val="7494A4"/>
                </a:solidFill>
              </a:rPr>
              <a:t> </a:t>
            </a:r>
            <a:r>
              <a:rPr lang="en-GB" sz="1600" dirty="0" err="1">
                <a:solidFill>
                  <a:srgbClr val="7494A4"/>
                </a:solidFill>
              </a:rPr>
              <a:t>urbanog</a:t>
            </a:r>
            <a:r>
              <a:rPr lang="en-GB" sz="1600" dirty="0">
                <a:solidFill>
                  <a:srgbClr val="7494A4"/>
                </a:solidFill>
              </a:rPr>
              <a:t> </a:t>
            </a:r>
            <a:r>
              <a:rPr lang="en-GB" sz="1600" dirty="0" err="1">
                <a:solidFill>
                  <a:srgbClr val="7494A4"/>
                </a:solidFill>
              </a:rPr>
              <a:t>područja</a:t>
            </a:r>
            <a:r>
              <a:rPr lang="en-GB" sz="1600" dirty="0">
                <a:solidFill>
                  <a:srgbClr val="7494A4"/>
                </a:solidFill>
              </a:rPr>
              <a:t> </a:t>
            </a:r>
            <a:r>
              <a:rPr lang="en-GB" sz="1600" dirty="0" err="1">
                <a:solidFill>
                  <a:srgbClr val="7494A4"/>
                </a:solidFill>
              </a:rPr>
              <a:t>ili</a:t>
            </a:r>
            <a:r>
              <a:rPr lang="en-GB" sz="1600" dirty="0">
                <a:solidFill>
                  <a:srgbClr val="7494A4"/>
                </a:solidFill>
              </a:rPr>
              <a:t> </a:t>
            </a:r>
            <a:r>
              <a:rPr lang="en-GB" sz="1600" dirty="0" err="1">
                <a:solidFill>
                  <a:srgbClr val="7494A4"/>
                </a:solidFill>
              </a:rPr>
              <a:t>proširena</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neprirodni</a:t>
            </a:r>
            <a:r>
              <a:rPr lang="en-GB" sz="1600" dirty="0">
                <a:solidFill>
                  <a:srgbClr val="7494A4"/>
                </a:solidFill>
              </a:rPr>
              <a:t>, </a:t>
            </a:r>
            <a:r>
              <a:rPr lang="en-GB" sz="1600" dirty="0" err="1">
                <a:solidFill>
                  <a:srgbClr val="7494A4"/>
                </a:solidFill>
              </a:rPr>
              <a:t>dizajnirani</a:t>
            </a:r>
            <a:r>
              <a:rPr lang="en-GB" sz="1600" dirty="0">
                <a:solidFill>
                  <a:srgbClr val="7494A4"/>
                </a:solidFill>
              </a:rPr>
              <a:t> </a:t>
            </a:r>
            <a:r>
              <a:rPr lang="en-GB" sz="1600" dirty="0" err="1">
                <a:solidFill>
                  <a:srgbClr val="7494A4"/>
                </a:solidFill>
              </a:rPr>
              <a:t>krajolik</a:t>
            </a:r>
            <a:r>
              <a:rPr lang="en-GB" sz="1600" dirty="0">
                <a:solidFill>
                  <a:srgbClr val="7494A4"/>
                </a:solidFill>
              </a:rPr>
              <a:t> (</a:t>
            </a:r>
            <a:r>
              <a:rPr lang="en-GB" sz="1600" dirty="0" err="1">
                <a:solidFill>
                  <a:srgbClr val="7494A4"/>
                </a:solidFill>
              </a:rPr>
              <a:t>oblikovan</a:t>
            </a:r>
            <a:r>
              <a:rPr lang="en-GB" sz="1600" dirty="0">
                <a:solidFill>
                  <a:srgbClr val="7494A4"/>
                </a:solidFill>
              </a:rPr>
              <a:t> </a:t>
            </a:r>
            <a:r>
              <a:rPr lang="en-GB" sz="1600" dirty="0" err="1">
                <a:solidFill>
                  <a:srgbClr val="7494A4"/>
                </a:solidFill>
              </a:rPr>
              <a:t>složenim</a:t>
            </a:r>
            <a:r>
              <a:rPr lang="en-GB" sz="1600" dirty="0">
                <a:solidFill>
                  <a:srgbClr val="7494A4"/>
                </a:solidFill>
              </a:rPr>
              <a:t> </a:t>
            </a:r>
            <a:r>
              <a:rPr lang="en-GB" sz="1600" dirty="0" err="1">
                <a:solidFill>
                  <a:srgbClr val="7494A4"/>
                </a:solidFill>
              </a:rPr>
              <a:t>ljudskim</a:t>
            </a:r>
            <a:r>
              <a:rPr lang="en-GB" sz="1600" dirty="0">
                <a:solidFill>
                  <a:srgbClr val="7494A4"/>
                </a:solidFill>
              </a:rPr>
              <a:t> </a:t>
            </a:r>
            <a:r>
              <a:rPr lang="en-GB" sz="1600" dirty="0" err="1">
                <a:solidFill>
                  <a:srgbClr val="7494A4"/>
                </a:solidFill>
              </a:rPr>
              <a:t>silama</a:t>
            </a:r>
            <a:r>
              <a:rPr lang="en-GB" sz="1600" dirty="0">
                <a:solidFill>
                  <a:srgbClr val="7494A4"/>
                </a:solidFill>
              </a:rPr>
              <a:t> </a:t>
            </a:r>
            <a:r>
              <a:rPr lang="en-GB" sz="1600" dirty="0" err="1">
                <a:solidFill>
                  <a:srgbClr val="7494A4"/>
                </a:solidFill>
              </a:rPr>
              <a:t>koje</a:t>
            </a:r>
            <a:r>
              <a:rPr lang="en-GB" sz="1600" dirty="0">
                <a:solidFill>
                  <a:srgbClr val="7494A4"/>
                </a:solidFill>
              </a:rPr>
              <a:t> </a:t>
            </a:r>
            <a:r>
              <a:rPr lang="en-GB" sz="1600" dirty="0" err="1">
                <a:solidFill>
                  <a:srgbClr val="7494A4"/>
                </a:solidFill>
              </a:rPr>
              <a:t>djeluju</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prirodno</a:t>
            </a:r>
            <a:r>
              <a:rPr lang="en-GB" sz="1600" dirty="0">
                <a:solidFill>
                  <a:srgbClr val="7494A4"/>
                </a:solidFill>
              </a:rPr>
              <a:t> </a:t>
            </a:r>
            <a:r>
              <a:rPr lang="en-GB" sz="1600" dirty="0" err="1">
                <a:solidFill>
                  <a:srgbClr val="7494A4"/>
                </a:solidFill>
              </a:rPr>
              <a:t>okruženje</a:t>
            </a:r>
            <a:r>
              <a:rPr lang="en-GB" sz="1600" dirty="0">
                <a:solidFill>
                  <a:srgbClr val="7494A4"/>
                </a:solidFill>
              </a:rPr>
              <a:t>), </a:t>
            </a:r>
            <a:r>
              <a:rPr lang="en-GB" sz="1600" dirty="0" err="1">
                <a:solidFill>
                  <a:srgbClr val="7494A4"/>
                </a:solidFill>
              </a:rPr>
              <a:t>koju</a:t>
            </a:r>
            <a:r>
              <a:rPr lang="en-GB" sz="1600" dirty="0">
                <a:solidFill>
                  <a:srgbClr val="7494A4"/>
                </a:solidFill>
              </a:rPr>
              <a:t> </a:t>
            </a:r>
            <a:r>
              <a:rPr lang="en-GB" sz="1600" dirty="0" err="1">
                <a:solidFill>
                  <a:srgbClr val="7494A4"/>
                </a:solidFill>
              </a:rPr>
              <a:t>čine</a:t>
            </a:r>
            <a:r>
              <a:rPr lang="en-GB" sz="1600" dirty="0">
                <a:solidFill>
                  <a:srgbClr val="7494A4"/>
                </a:solidFill>
              </a:rPr>
              <a:t> </a:t>
            </a:r>
            <a:r>
              <a:rPr lang="en-GB" sz="1600" dirty="0" err="1">
                <a:solidFill>
                  <a:srgbClr val="7494A4"/>
                </a:solidFill>
              </a:rPr>
              <a:t>bezbrojni</a:t>
            </a:r>
            <a:r>
              <a:rPr lang="en-GB" sz="1600" dirty="0">
                <a:solidFill>
                  <a:srgbClr val="7494A4"/>
                </a:solidFill>
              </a:rPr>
              <a:t> </a:t>
            </a:r>
            <a:r>
              <a:rPr lang="en-GB" sz="1600" dirty="0" err="1">
                <a:solidFill>
                  <a:srgbClr val="7494A4"/>
                </a:solidFill>
              </a:rPr>
              <a:t>jedinstveni</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međusobno</a:t>
            </a:r>
            <a:r>
              <a:rPr lang="en-GB" sz="1600" dirty="0">
                <a:solidFill>
                  <a:srgbClr val="7494A4"/>
                </a:solidFill>
              </a:rPr>
              <a:t> </a:t>
            </a:r>
            <a:r>
              <a:rPr lang="en-GB" sz="1600" dirty="0" err="1">
                <a:solidFill>
                  <a:srgbClr val="7494A4"/>
                </a:solidFill>
              </a:rPr>
              <a:t>povezani</a:t>
            </a:r>
            <a:r>
              <a:rPr lang="en-GB" sz="1600" dirty="0">
                <a:solidFill>
                  <a:srgbClr val="7494A4"/>
                </a:solidFill>
              </a:rPr>
              <a:t> </a:t>
            </a:r>
            <a:r>
              <a:rPr lang="en-GB" sz="1600" dirty="0" err="1">
                <a:solidFill>
                  <a:srgbClr val="7494A4"/>
                </a:solidFill>
              </a:rPr>
              <a:t>ljudski</a:t>
            </a:r>
            <a:r>
              <a:rPr lang="en-GB" sz="1600" dirty="0">
                <a:solidFill>
                  <a:srgbClr val="7494A4"/>
                </a:solidFill>
              </a:rPr>
              <a:t> </a:t>
            </a:r>
            <a:r>
              <a:rPr lang="en-GB" sz="1600" dirty="0" err="1">
                <a:solidFill>
                  <a:srgbClr val="7494A4"/>
                </a:solidFill>
              </a:rPr>
              <a:t>izgrađeni</a:t>
            </a:r>
            <a:r>
              <a:rPr lang="en-GB" sz="1600" dirty="0">
                <a:solidFill>
                  <a:srgbClr val="7494A4"/>
                </a:solidFill>
              </a:rPr>
              <a:t> </a:t>
            </a:r>
            <a:r>
              <a:rPr lang="en-GB" sz="1600" dirty="0" err="1">
                <a:solidFill>
                  <a:srgbClr val="7494A4"/>
                </a:solidFill>
              </a:rPr>
              <a:t>elementi</a:t>
            </a:r>
            <a:r>
              <a:rPr lang="en-GB" sz="1600" dirty="0">
                <a:solidFill>
                  <a:srgbClr val="7494A4"/>
                </a:solidFill>
              </a:rPr>
              <a:t> (</a:t>
            </a:r>
            <a:r>
              <a:rPr lang="en-GB" sz="1600" dirty="0" err="1">
                <a:solidFill>
                  <a:srgbClr val="7494A4"/>
                </a:solidFill>
              </a:rPr>
              <a:t>zgrade</a:t>
            </a:r>
            <a:r>
              <a:rPr lang="en-GB" sz="1600" dirty="0">
                <a:solidFill>
                  <a:srgbClr val="7494A4"/>
                </a:solidFill>
              </a:rPr>
              <a:t>, </a:t>
            </a:r>
            <a:r>
              <a:rPr lang="en-GB" sz="1600" dirty="0" err="1">
                <a:solidFill>
                  <a:srgbClr val="7494A4"/>
                </a:solidFill>
              </a:rPr>
              <a:t>infrastruktura</a:t>
            </a:r>
            <a:r>
              <a:rPr lang="en-GB" sz="1600" dirty="0">
                <a:solidFill>
                  <a:srgbClr val="7494A4"/>
                </a:solidFill>
              </a:rPr>
              <a:t>, </a:t>
            </a:r>
            <a:r>
              <a:rPr lang="en-GB" sz="1600" dirty="0" err="1">
                <a:solidFill>
                  <a:srgbClr val="7494A4"/>
                </a:solidFill>
              </a:rPr>
              <a:t>ulice</a:t>
            </a:r>
            <a:r>
              <a:rPr lang="en-GB" sz="1600" dirty="0">
                <a:solidFill>
                  <a:srgbClr val="7494A4"/>
                </a:solidFill>
              </a:rPr>
              <a:t>, </a:t>
            </a:r>
            <a:r>
              <a:rPr lang="en-GB" sz="1600" dirty="0" err="1">
                <a:solidFill>
                  <a:srgbClr val="7494A4"/>
                </a:solidFill>
              </a:rPr>
              <a:t>kanali</a:t>
            </a:r>
            <a:r>
              <a:rPr lang="en-GB" sz="1600" dirty="0">
                <a:solidFill>
                  <a:srgbClr val="7494A4"/>
                </a:solidFill>
              </a:rPr>
              <a:t>, </a:t>
            </a:r>
            <a:r>
              <a:rPr lang="en-GB" sz="1600" dirty="0" err="1">
                <a:solidFill>
                  <a:srgbClr val="7494A4"/>
                </a:solidFill>
              </a:rPr>
              <a:t>tvornice</a:t>
            </a:r>
            <a:r>
              <a:rPr lang="en-GB" sz="1600" dirty="0">
                <a:solidFill>
                  <a:srgbClr val="7494A4"/>
                </a:solidFill>
              </a:rPr>
              <a:t> </a:t>
            </a:r>
            <a:r>
              <a:rPr lang="en-GB" sz="1600" dirty="0" err="1">
                <a:solidFill>
                  <a:srgbClr val="7494A4"/>
                </a:solidFill>
              </a:rPr>
              <a:t>itd</a:t>
            </a:r>
            <a:r>
              <a:rPr lang="en-GB" sz="1600" dirty="0">
                <a:solidFill>
                  <a:srgbClr val="7494A4"/>
                </a:solidFill>
              </a:rPr>
              <a:t>.) </a:t>
            </a:r>
            <a:r>
              <a:rPr lang="en-GB" sz="1600" dirty="0" err="1">
                <a:solidFill>
                  <a:srgbClr val="7494A4"/>
                </a:solidFill>
              </a:rPr>
              <a:t>koji</a:t>
            </a:r>
            <a:r>
              <a:rPr lang="en-GB" sz="1600" dirty="0">
                <a:solidFill>
                  <a:srgbClr val="7494A4"/>
                </a:solidFill>
              </a:rPr>
              <a:t> </a:t>
            </a:r>
            <a:r>
              <a:rPr lang="en-GB" sz="1600" dirty="0" err="1">
                <a:solidFill>
                  <a:srgbClr val="7494A4"/>
                </a:solidFill>
              </a:rPr>
              <a:t>govore</a:t>
            </a:r>
            <a:r>
              <a:rPr lang="en-GB" sz="1600" dirty="0">
                <a:solidFill>
                  <a:srgbClr val="7494A4"/>
                </a:solidFill>
              </a:rPr>
              <a:t> </a:t>
            </a:r>
            <a:r>
              <a:rPr lang="en-GB" sz="1600" dirty="0" err="1">
                <a:solidFill>
                  <a:srgbClr val="7494A4"/>
                </a:solidFill>
              </a:rPr>
              <a:t>određenu</a:t>
            </a:r>
            <a:r>
              <a:rPr lang="en-GB" sz="1600" dirty="0">
                <a:solidFill>
                  <a:srgbClr val="7494A4"/>
                </a:solidFill>
              </a:rPr>
              <a:t> </a:t>
            </a:r>
            <a:r>
              <a:rPr lang="en-GB" sz="1600" dirty="0" err="1">
                <a:solidFill>
                  <a:srgbClr val="7494A4"/>
                </a:solidFill>
              </a:rPr>
              <a:t>priču</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identitet</a:t>
            </a:r>
            <a:r>
              <a:rPr lang="en-GB" sz="1600" dirty="0">
                <a:solidFill>
                  <a:srgbClr val="7494A4"/>
                </a:solidFill>
              </a:rPr>
              <a:t> </a:t>
            </a:r>
            <a:r>
              <a:rPr lang="en-GB" sz="1600" dirty="0" err="1">
                <a:solidFill>
                  <a:srgbClr val="7494A4"/>
                </a:solidFill>
              </a:rPr>
              <a:t>mjesta</a:t>
            </a:r>
            <a:r>
              <a:rPr lang="en-GB" sz="1600" dirty="0">
                <a:solidFill>
                  <a:srgbClr val="7494A4"/>
                </a:solidFill>
              </a:rPr>
              <a:t>.</a:t>
            </a:r>
          </a:p>
          <a:p>
            <a:pPr algn="just"/>
            <a:r>
              <a:rPr lang="en-GB" sz="1600" dirty="0">
                <a:solidFill>
                  <a:srgbClr val="7494A4"/>
                </a:solidFill>
              </a:rPr>
              <a:t> </a:t>
            </a:r>
            <a:endParaRPr lang="cs-CZ" sz="1600" dirty="0">
              <a:solidFill>
                <a:srgbClr val="7494A4"/>
              </a:solidFill>
            </a:endParaRPr>
          </a:p>
          <a:p>
            <a:pPr algn="just"/>
            <a:r>
              <a:rPr lang="hr-HR" sz="1600" i="1" dirty="0">
                <a:solidFill>
                  <a:srgbClr val="7494A4"/>
                </a:solidFill>
              </a:rPr>
              <a:t>Iako svaka zemlja uključena u BhENEFIT dijeli definiciju PIP, niti jedan nacionalni normativni izvještaj ne opisuje ovo posebno pitanje koje bi se moglo smatrati sjecištem urbanog planiranja i zaštite kulturne baštine. Međutim, u različitim nacionalnim zakonima  ipak se radi o sličnim pojmovima</a:t>
            </a:r>
            <a:r>
              <a:rPr lang="hr-HR" sz="1600" dirty="0">
                <a:solidFill>
                  <a:srgbClr val="7494A4"/>
                </a:solidFill>
              </a:rPr>
              <a:t>.</a:t>
            </a:r>
          </a:p>
          <a:p>
            <a:pPr algn="just"/>
            <a:r>
              <a:rPr lang="en-GB" sz="1600" b="1" dirty="0">
                <a:solidFill>
                  <a:srgbClr val="7494A4"/>
                </a:solidFill>
              </a:rPr>
              <a:t> </a:t>
            </a:r>
            <a:endParaRPr lang="cs-CZ" sz="1600" dirty="0">
              <a:solidFill>
                <a:srgbClr val="7494A4"/>
              </a:solidFill>
            </a:endParaRPr>
          </a:p>
          <a:p>
            <a:pPr algn="just"/>
            <a:r>
              <a:rPr lang="hr-HR" sz="1600" b="1" u="sng" dirty="0">
                <a:solidFill>
                  <a:srgbClr val="7494A4"/>
                </a:solidFill>
              </a:rPr>
              <a:t>Startegija</a:t>
            </a:r>
            <a:r>
              <a:rPr lang="en-GB" sz="1600" dirty="0">
                <a:solidFill>
                  <a:srgbClr val="7494A4"/>
                </a:solidFill>
              </a:rPr>
              <a:t> - </a:t>
            </a:r>
            <a:r>
              <a:rPr lang="en-GB" sz="1600" dirty="0" err="1">
                <a:solidFill>
                  <a:srgbClr val="7494A4"/>
                </a:solidFill>
              </a:rPr>
              <a:t>može</a:t>
            </a:r>
            <a:r>
              <a:rPr lang="en-GB" sz="1600" dirty="0">
                <a:solidFill>
                  <a:srgbClr val="7494A4"/>
                </a:solidFill>
              </a:rPr>
              <a:t> se </a:t>
            </a:r>
            <a:r>
              <a:rPr lang="en-GB" sz="1600" dirty="0" err="1">
                <a:solidFill>
                  <a:srgbClr val="7494A4"/>
                </a:solidFill>
              </a:rPr>
              <a:t>smatrati</a:t>
            </a:r>
            <a:r>
              <a:rPr lang="en-GB" sz="1600" dirty="0">
                <a:solidFill>
                  <a:srgbClr val="7494A4"/>
                </a:solidFill>
              </a:rPr>
              <a:t> </a:t>
            </a:r>
            <a:r>
              <a:rPr lang="en-GB" sz="1600" dirty="0" err="1">
                <a:solidFill>
                  <a:srgbClr val="7494A4"/>
                </a:solidFill>
              </a:rPr>
              <a:t>planom</a:t>
            </a:r>
            <a:r>
              <a:rPr lang="en-GB" sz="1600" dirty="0">
                <a:solidFill>
                  <a:srgbClr val="7494A4"/>
                </a:solidFill>
              </a:rPr>
              <a:t> </a:t>
            </a:r>
            <a:r>
              <a:rPr lang="en-GB" sz="1600" dirty="0" err="1">
                <a:solidFill>
                  <a:srgbClr val="7494A4"/>
                </a:solidFill>
              </a:rPr>
              <a:t>djelovanja</a:t>
            </a:r>
            <a:r>
              <a:rPr lang="hr-HR" sz="1600" dirty="0">
                <a:solidFill>
                  <a:srgbClr val="7494A4"/>
                </a:solidFill>
              </a:rPr>
              <a:t>,</a:t>
            </a:r>
            <a:r>
              <a:rPr lang="en-GB" sz="1600" dirty="0">
                <a:solidFill>
                  <a:srgbClr val="7494A4"/>
                </a:solidFill>
              </a:rPr>
              <a:t> </a:t>
            </a:r>
            <a:r>
              <a:rPr lang="en-GB" sz="1600" dirty="0" err="1">
                <a:solidFill>
                  <a:srgbClr val="7494A4"/>
                </a:solidFill>
              </a:rPr>
              <a:t>namijenjen</a:t>
            </a:r>
            <a:r>
              <a:rPr lang="hr-HR" sz="1600" dirty="0">
                <a:solidFill>
                  <a:srgbClr val="7494A4"/>
                </a:solidFill>
              </a:rPr>
              <a:t>om</a:t>
            </a:r>
            <a:r>
              <a:rPr lang="en-GB" sz="1600" dirty="0">
                <a:solidFill>
                  <a:srgbClr val="7494A4"/>
                </a:solidFill>
              </a:rPr>
              <a:t> </a:t>
            </a:r>
            <a:r>
              <a:rPr lang="en-GB" sz="1600" dirty="0" err="1">
                <a:solidFill>
                  <a:srgbClr val="7494A4"/>
                </a:solidFill>
              </a:rPr>
              <a:t>postizanju</a:t>
            </a:r>
            <a:r>
              <a:rPr lang="en-GB" sz="1600" dirty="0">
                <a:solidFill>
                  <a:srgbClr val="7494A4"/>
                </a:solidFill>
              </a:rPr>
              <a:t> </a:t>
            </a:r>
            <a:r>
              <a:rPr lang="en-GB" sz="1600" dirty="0" err="1">
                <a:solidFill>
                  <a:srgbClr val="7494A4"/>
                </a:solidFill>
              </a:rPr>
              <a:t>dugoročnog</a:t>
            </a:r>
            <a:r>
              <a:rPr lang="en-GB" sz="1600" dirty="0">
                <a:solidFill>
                  <a:srgbClr val="7494A4"/>
                </a:solidFill>
              </a:rPr>
              <a:t> </a:t>
            </a:r>
            <a:r>
              <a:rPr lang="en-GB" sz="1600" dirty="0" err="1">
                <a:solidFill>
                  <a:srgbClr val="7494A4"/>
                </a:solidFill>
              </a:rPr>
              <a:t>ili</a:t>
            </a:r>
            <a:r>
              <a:rPr lang="en-GB" sz="1600" dirty="0">
                <a:solidFill>
                  <a:srgbClr val="7494A4"/>
                </a:solidFill>
              </a:rPr>
              <a:t> </a:t>
            </a:r>
            <a:r>
              <a:rPr lang="en-GB" sz="1600" dirty="0" err="1">
                <a:solidFill>
                  <a:srgbClr val="7494A4"/>
                </a:solidFill>
              </a:rPr>
              <a:t>sveukupnog</a:t>
            </a:r>
            <a:r>
              <a:rPr lang="en-GB" sz="1600" dirty="0">
                <a:solidFill>
                  <a:srgbClr val="7494A4"/>
                </a:solidFill>
              </a:rPr>
              <a:t> </a:t>
            </a:r>
            <a:r>
              <a:rPr lang="en-GB" sz="1600" dirty="0" err="1">
                <a:solidFill>
                  <a:srgbClr val="7494A4"/>
                </a:solidFill>
              </a:rPr>
              <a:t>cilja</a:t>
            </a:r>
            <a:r>
              <a:rPr lang="en-GB" sz="1600" dirty="0">
                <a:solidFill>
                  <a:srgbClr val="7494A4"/>
                </a:solidFill>
              </a:rPr>
              <a:t>. Za </a:t>
            </a:r>
            <a:r>
              <a:rPr lang="en-GB" sz="1600" dirty="0" err="1">
                <a:solidFill>
                  <a:srgbClr val="7494A4"/>
                </a:solidFill>
              </a:rPr>
              <a:t>projekt</a:t>
            </a:r>
            <a:r>
              <a:rPr lang="en-GB" sz="1600" dirty="0">
                <a:solidFill>
                  <a:srgbClr val="7494A4"/>
                </a:solidFill>
              </a:rPr>
              <a:t> </a:t>
            </a:r>
            <a:r>
              <a:rPr lang="en-GB" sz="1600" dirty="0" err="1">
                <a:solidFill>
                  <a:srgbClr val="7494A4"/>
                </a:solidFill>
              </a:rPr>
              <a:t>BhENEFIT</a:t>
            </a:r>
            <a:r>
              <a:rPr lang="en-GB" sz="1600" dirty="0">
                <a:solidFill>
                  <a:srgbClr val="7494A4"/>
                </a:solidFill>
              </a:rPr>
              <a:t>, </a:t>
            </a:r>
            <a:r>
              <a:rPr lang="en-GB" sz="1600" dirty="0" err="1">
                <a:solidFill>
                  <a:srgbClr val="7494A4"/>
                </a:solidFill>
              </a:rPr>
              <a:t>pojam</a:t>
            </a:r>
            <a:r>
              <a:rPr lang="en-GB" sz="1600" dirty="0">
                <a:solidFill>
                  <a:srgbClr val="7494A4"/>
                </a:solidFill>
              </a:rPr>
              <a:t> </a:t>
            </a:r>
            <a:r>
              <a:rPr lang="en-GB" sz="1600" dirty="0" err="1">
                <a:solidFill>
                  <a:srgbClr val="7494A4"/>
                </a:solidFill>
              </a:rPr>
              <a:t>strategija</a:t>
            </a:r>
            <a:r>
              <a:rPr lang="en-GB" sz="1600" dirty="0">
                <a:solidFill>
                  <a:srgbClr val="7494A4"/>
                </a:solidFill>
              </a:rPr>
              <a:t> </a:t>
            </a:r>
            <a:r>
              <a:rPr lang="en-GB" sz="1600" dirty="0" err="1">
                <a:solidFill>
                  <a:srgbClr val="7494A4"/>
                </a:solidFill>
              </a:rPr>
              <a:t>predstavlja</a:t>
            </a:r>
            <a:r>
              <a:rPr lang="en-GB" sz="1600" dirty="0">
                <a:solidFill>
                  <a:srgbClr val="7494A4"/>
                </a:solidFill>
              </a:rPr>
              <a:t> </a:t>
            </a:r>
            <a:r>
              <a:rPr lang="en-GB" sz="1600" dirty="0" err="1">
                <a:solidFill>
                  <a:srgbClr val="7494A4"/>
                </a:solidFill>
              </a:rPr>
              <a:t>jedan</a:t>
            </a:r>
            <a:r>
              <a:rPr lang="en-GB" sz="1600" dirty="0">
                <a:solidFill>
                  <a:srgbClr val="7494A4"/>
                </a:solidFill>
              </a:rPr>
              <a:t> od </a:t>
            </a:r>
            <a:r>
              <a:rPr lang="en-GB" sz="1600" dirty="0" err="1">
                <a:solidFill>
                  <a:srgbClr val="7494A4"/>
                </a:solidFill>
              </a:rPr>
              <a:t>glavnih</a:t>
            </a:r>
            <a:r>
              <a:rPr lang="en-GB" sz="1600" dirty="0">
                <a:solidFill>
                  <a:srgbClr val="7494A4"/>
                </a:solidFill>
              </a:rPr>
              <a:t> </a:t>
            </a:r>
            <a:r>
              <a:rPr lang="en-GB" sz="1600" dirty="0" err="1">
                <a:solidFill>
                  <a:srgbClr val="7494A4"/>
                </a:solidFill>
              </a:rPr>
              <a:t>rezultata</a:t>
            </a:r>
            <a:r>
              <a:rPr lang="en-GB" sz="1600" dirty="0">
                <a:solidFill>
                  <a:srgbClr val="7494A4"/>
                </a:solidFill>
              </a:rPr>
              <a:t> </a:t>
            </a:r>
            <a:r>
              <a:rPr lang="en-GB" sz="1600" dirty="0" err="1">
                <a:solidFill>
                  <a:srgbClr val="7494A4"/>
                </a:solidFill>
              </a:rPr>
              <a:t>projekta</a:t>
            </a:r>
            <a:r>
              <a:rPr lang="en-GB" sz="1600" dirty="0">
                <a:solidFill>
                  <a:srgbClr val="7494A4"/>
                </a:solidFill>
              </a:rPr>
              <a:t> (</a:t>
            </a:r>
            <a:r>
              <a:rPr lang="en-GB" sz="1600" dirty="0" err="1">
                <a:solidFill>
                  <a:srgbClr val="7494A4"/>
                </a:solidFill>
              </a:rPr>
              <a:t>izrada</a:t>
            </a:r>
            <a:r>
              <a:rPr lang="en-GB" sz="1600" dirty="0">
                <a:solidFill>
                  <a:srgbClr val="7494A4"/>
                </a:solidFill>
              </a:rPr>
              <a:t> </a:t>
            </a:r>
            <a:r>
              <a:rPr lang="en-GB" sz="1600" dirty="0" err="1">
                <a:solidFill>
                  <a:srgbClr val="7494A4"/>
                </a:solidFill>
              </a:rPr>
              <a:t>zajedničke</a:t>
            </a:r>
            <a:r>
              <a:rPr lang="en-GB" sz="1600" dirty="0">
                <a:solidFill>
                  <a:srgbClr val="7494A4"/>
                </a:solidFill>
              </a:rPr>
              <a:t> </a:t>
            </a:r>
            <a:r>
              <a:rPr lang="en-GB" sz="1600" dirty="0" err="1">
                <a:solidFill>
                  <a:srgbClr val="7494A4"/>
                </a:solidFill>
              </a:rPr>
              <a:t>strategije</a:t>
            </a:r>
            <a:r>
              <a:rPr lang="en-GB" sz="1600" dirty="0">
                <a:solidFill>
                  <a:srgbClr val="7494A4"/>
                </a:solidFill>
              </a:rPr>
              <a:t> za </a:t>
            </a:r>
            <a:r>
              <a:rPr lang="en-GB" sz="1600" dirty="0" err="1">
                <a:solidFill>
                  <a:srgbClr val="7494A4"/>
                </a:solidFill>
              </a:rPr>
              <a:t>održivo</a:t>
            </a:r>
            <a:r>
              <a:rPr lang="en-GB" sz="1600" dirty="0">
                <a:solidFill>
                  <a:srgbClr val="7494A4"/>
                </a:solidFill>
              </a:rPr>
              <a:t> </a:t>
            </a:r>
            <a:r>
              <a:rPr lang="en-GB" sz="1600" dirty="0" err="1">
                <a:solidFill>
                  <a:srgbClr val="7494A4"/>
                </a:solidFill>
              </a:rPr>
              <a:t>upravljanje</a:t>
            </a:r>
            <a:r>
              <a:rPr lang="en-GB" sz="1600" dirty="0">
                <a:solidFill>
                  <a:srgbClr val="7494A4"/>
                </a:solidFill>
              </a:rPr>
              <a:t> </a:t>
            </a:r>
            <a:r>
              <a:rPr lang="hr-HR" sz="1600" dirty="0">
                <a:solidFill>
                  <a:srgbClr val="7494A4"/>
                </a:solidFill>
              </a:rPr>
              <a:t>PIP</a:t>
            </a:r>
            <a:r>
              <a:rPr lang="en-GB" sz="1600" dirty="0">
                <a:solidFill>
                  <a:srgbClr val="7494A4"/>
                </a:solidFill>
              </a:rPr>
              <a:t>-om), </a:t>
            </a:r>
            <a:r>
              <a:rPr lang="en-GB" sz="1600" dirty="0" err="1">
                <a:solidFill>
                  <a:srgbClr val="7494A4"/>
                </a:solidFill>
              </a:rPr>
              <a:t>usredotočen</a:t>
            </a:r>
            <a:r>
              <a:rPr lang="hr-HR" sz="1600" dirty="0">
                <a:solidFill>
                  <a:srgbClr val="7494A4"/>
                </a:solidFill>
              </a:rPr>
              <a:t>a</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pitanja</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koja</a:t>
            </a:r>
            <a:r>
              <a:rPr lang="en-GB" sz="1600" dirty="0">
                <a:solidFill>
                  <a:srgbClr val="7494A4"/>
                </a:solidFill>
              </a:rPr>
              <a:t> </a:t>
            </a:r>
            <a:r>
              <a:rPr lang="en-GB" sz="1600" dirty="0" err="1">
                <a:solidFill>
                  <a:srgbClr val="7494A4"/>
                </a:solidFill>
              </a:rPr>
              <a:t>prikuplja</a:t>
            </a:r>
            <a:r>
              <a:rPr lang="en-GB" sz="1600" dirty="0">
                <a:solidFill>
                  <a:srgbClr val="7494A4"/>
                </a:solidFill>
              </a:rPr>
              <a:t> </a:t>
            </a:r>
            <a:r>
              <a:rPr lang="en-GB" sz="1600" dirty="0" err="1">
                <a:solidFill>
                  <a:srgbClr val="7494A4"/>
                </a:solidFill>
              </a:rPr>
              <a:t>prijedloge</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savjete</a:t>
            </a:r>
            <a:r>
              <a:rPr lang="en-GB" sz="1600" dirty="0">
                <a:solidFill>
                  <a:srgbClr val="7494A4"/>
                </a:solidFill>
              </a:rPr>
              <a:t> </a:t>
            </a:r>
            <a:r>
              <a:rPr lang="en-GB" sz="1600" dirty="0" err="1">
                <a:solidFill>
                  <a:srgbClr val="7494A4"/>
                </a:solidFill>
              </a:rPr>
              <a:t>koje</a:t>
            </a:r>
            <a:r>
              <a:rPr lang="en-GB" sz="1600" dirty="0">
                <a:solidFill>
                  <a:srgbClr val="7494A4"/>
                </a:solidFill>
              </a:rPr>
              <a:t> </a:t>
            </a:r>
            <a:r>
              <a:rPr lang="en-GB" sz="1600" dirty="0" err="1">
                <a:solidFill>
                  <a:srgbClr val="7494A4"/>
                </a:solidFill>
              </a:rPr>
              <a:t>su</a:t>
            </a:r>
            <a:r>
              <a:rPr lang="en-GB" sz="1600" dirty="0">
                <a:solidFill>
                  <a:srgbClr val="7494A4"/>
                </a:solidFill>
              </a:rPr>
              <a:t> </a:t>
            </a:r>
            <a:r>
              <a:rPr lang="en-GB" sz="1600" dirty="0" err="1">
                <a:solidFill>
                  <a:srgbClr val="7494A4"/>
                </a:solidFill>
              </a:rPr>
              <a:t>razvili</a:t>
            </a:r>
            <a:r>
              <a:rPr lang="en-GB" sz="1600" dirty="0">
                <a:solidFill>
                  <a:srgbClr val="7494A4"/>
                </a:solidFill>
              </a:rPr>
              <a:t> </a:t>
            </a:r>
            <a:r>
              <a:rPr lang="en-GB" sz="1600" dirty="0" err="1">
                <a:solidFill>
                  <a:srgbClr val="7494A4"/>
                </a:solidFill>
              </a:rPr>
              <a:t>partneri</a:t>
            </a:r>
            <a:r>
              <a:rPr lang="en-GB" sz="1600" dirty="0">
                <a:solidFill>
                  <a:srgbClr val="7494A4"/>
                </a:solidFill>
              </a:rPr>
              <a:t> </a:t>
            </a:r>
            <a:r>
              <a:rPr lang="en-GB" sz="1600" dirty="0" err="1">
                <a:solidFill>
                  <a:srgbClr val="7494A4"/>
                </a:solidFill>
              </a:rPr>
              <a:t>radi</a:t>
            </a:r>
            <a:r>
              <a:rPr lang="en-GB" sz="1600" dirty="0">
                <a:solidFill>
                  <a:srgbClr val="7494A4"/>
                </a:solidFill>
              </a:rPr>
              <a:t> </a:t>
            </a:r>
            <a:r>
              <a:rPr lang="en-GB" sz="1600" dirty="0" err="1">
                <a:solidFill>
                  <a:srgbClr val="7494A4"/>
                </a:solidFill>
              </a:rPr>
              <a:t>poboljšanja</a:t>
            </a:r>
            <a:r>
              <a:rPr lang="en-GB" sz="1600" dirty="0">
                <a:solidFill>
                  <a:srgbClr val="7494A4"/>
                </a:solidFill>
              </a:rPr>
              <a:t> </a:t>
            </a:r>
            <a:r>
              <a:rPr lang="en-GB" sz="1600" dirty="0" err="1">
                <a:solidFill>
                  <a:srgbClr val="7494A4"/>
                </a:solidFill>
              </a:rPr>
              <a:t>efikasnijeg</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održiv</a:t>
            </a:r>
            <a:r>
              <a:rPr lang="hr-HR" sz="1600" dirty="0">
                <a:solidFill>
                  <a:srgbClr val="7494A4"/>
                </a:solidFill>
              </a:rPr>
              <a:t>ijeg</a:t>
            </a:r>
            <a:r>
              <a:rPr lang="en-GB" sz="1600" dirty="0">
                <a:solidFill>
                  <a:srgbClr val="7494A4"/>
                </a:solidFill>
              </a:rPr>
              <a:t> </a:t>
            </a:r>
            <a:r>
              <a:rPr lang="en-GB" sz="1600" dirty="0" err="1">
                <a:solidFill>
                  <a:srgbClr val="7494A4"/>
                </a:solidFill>
              </a:rPr>
              <a:t>upravljanj</a:t>
            </a:r>
            <a:r>
              <a:rPr lang="hr-HR" sz="1600" dirty="0">
                <a:solidFill>
                  <a:srgbClr val="7494A4"/>
                </a:solidFill>
              </a:rPr>
              <a:t>a</a:t>
            </a:r>
            <a:r>
              <a:rPr lang="en-GB" sz="1600" dirty="0">
                <a:solidFill>
                  <a:srgbClr val="7494A4"/>
                </a:solidFill>
              </a:rPr>
              <a:t> </a:t>
            </a:r>
            <a:r>
              <a:rPr lang="hr-HR" sz="1600" dirty="0">
                <a:solidFill>
                  <a:srgbClr val="7494A4"/>
                </a:solidFill>
              </a:rPr>
              <a:t>PIP</a:t>
            </a:r>
            <a:r>
              <a:rPr lang="en-GB" sz="1600" dirty="0">
                <a:solidFill>
                  <a:srgbClr val="7494A4"/>
                </a:solidFill>
              </a:rPr>
              <a:t>-</a:t>
            </a:r>
            <a:r>
              <a:rPr lang="en-GB" sz="1600" dirty="0" err="1">
                <a:solidFill>
                  <a:srgbClr val="7494A4"/>
                </a:solidFill>
              </a:rPr>
              <a:t>ima</a:t>
            </a:r>
            <a:r>
              <a:rPr lang="en-GB" sz="1600" dirty="0">
                <a:solidFill>
                  <a:srgbClr val="7494A4"/>
                </a:solidFill>
              </a:rPr>
              <a:t>.</a:t>
            </a:r>
            <a:endParaRPr lang="cs-CZ" sz="1600" dirty="0">
              <a:solidFill>
                <a:srgbClr val="7494A4"/>
              </a:solidFill>
            </a:endParaRPr>
          </a:p>
        </p:txBody>
      </p:sp>
    </p:spTree>
    <p:extLst>
      <p:ext uri="{BB962C8B-B14F-4D97-AF65-F5344CB8AC3E}">
        <p14:creationId xmlns:p14="http://schemas.microsoft.com/office/powerpoint/2010/main" val="227988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Uvod i terminologija projekta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1290838"/>
            <a:ext cx="8474704" cy="5278968"/>
          </a:xfrm>
          <a:prstGeom prst="rect">
            <a:avLst/>
          </a:prstGeom>
          <a:noFill/>
        </p:spPr>
        <p:txBody>
          <a:bodyPr wrap="square" lIns="76794" tIns="38397" rIns="76794" bIns="38397" rtlCol="0">
            <a:spAutoFit/>
          </a:bodyPr>
          <a:lstStyle/>
          <a:p>
            <a:pPr algn="just"/>
            <a:r>
              <a:rPr lang="en-GB" sz="1800" b="1" u="sng" dirty="0" err="1">
                <a:solidFill>
                  <a:srgbClr val="7494A4"/>
                </a:solidFill>
              </a:rPr>
              <a:t>Upravljanje</a:t>
            </a:r>
            <a:r>
              <a:rPr lang="en-GB" sz="1800" b="1" u="sng" dirty="0">
                <a:solidFill>
                  <a:srgbClr val="7494A4"/>
                </a:solidFill>
              </a:rPr>
              <a:t> </a:t>
            </a:r>
            <a:r>
              <a:rPr lang="en-GB" sz="1800" b="1" u="sng" dirty="0" err="1">
                <a:solidFill>
                  <a:srgbClr val="7494A4"/>
                </a:solidFill>
              </a:rPr>
              <a:t>i</a:t>
            </a:r>
            <a:r>
              <a:rPr lang="en-GB" sz="1800" b="1" u="sng" dirty="0">
                <a:solidFill>
                  <a:srgbClr val="7494A4"/>
                </a:solidFill>
              </a:rPr>
              <a:t> </a:t>
            </a:r>
            <a:r>
              <a:rPr lang="hr-HR" sz="1800" b="1" u="sng" dirty="0">
                <a:solidFill>
                  <a:srgbClr val="7494A4"/>
                </a:solidFill>
              </a:rPr>
              <a:t>rukovođenje</a:t>
            </a:r>
            <a:r>
              <a:rPr lang="en-GB" sz="1800" b="1" u="sng" dirty="0">
                <a:solidFill>
                  <a:srgbClr val="7494A4"/>
                </a:solidFill>
              </a:rPr>
              <a:t> </a:t>
            </a:r>
            <a:r>
              <a:rPr lang="en-GB" sz="1800" b="1" dirty="0">
                <a:solidFill>
                  <a:srgbClr val="7494A4"/>
                </a:solidFill>
              </a:rPr>
              <a:t>- </a:t>
            </a:r>
            <a:r>
              <a:rPr lang="en-GB" sz="1800" dirty="0" err="1">
                <a:solidFill>
                  <a:srgbClr val="7494A4"/>
                </a:solidFill>
              </a:rPr>
              <a:t>granica</a:t>
            </a:r>
            <a:r>
              <a:rPr lang="en-GB" sz="1800" dirty="0">
                <a:solidFill>
                  <a:srgbClr val="7494A4"/>
                </a:solidFill>
              </a:rPr>
              <a:t> </a:t>
            </a:r>
            <a:r>
              <a:rPr lang="en-GB" sz="1800" dirty="0" err="1">
                <a:solidFill>
                  <a:srgbClr val="7494A4"/>
                </a:solidFill>
              </a:rPr>
              <a:t>između</a:t>
            </a:r>
            <a:r>
              <a:rPr lang="en-GB" sz="1800" dirty="0">
                <a:solidFill>
                  <a:srgbClr val="7494A4"/>
                </a:solidFill>
              </a:rPr>
              <a:t> </a:t>
            </a:r>
            <a:r>
              <a:rPr lang="en-GB" sz="1800" dirty="0" err="1">
                <a:solidFill>
                  <a:srgbClr val="7494A4"/>
                </a:solidFill>
              </a:rPr>
              <a:t>upravljanja</a:t>
            </a:r>
            <a:r>
              <a:rPr lang="en-GB" sz="1800" dirty="0">
                <a:solidFill>
                  <a:srgbClr val="7494A4"/>
                </a:solidFill>
              </a:rPr>
              <a:t> i </a:t>
            </a:r>
            <a:r>
              <a:rPr lang="hr-HR" sz="1800" dirty="0">
                <a:solidFill>
                  <a:srgbClr val="7494A4"/>
                </a:solidFill>
              </a:rPr>
              <a:t>rukovođenja</a:t>
            </a:r>
            <a:r>
              <a:rPr lang="en-GB" sz="1800" dirty="0">
                <a:solidFill>
                  <a:srgbClr val="7494A4"/>
                </a:solidFill>
              </a:rPr>
              <a:t> </a:t>
            </a:r>
            <a:r>
              <a:rPr lang="hr-HR" sz="1800" dirty="0">
                <a:solidFill>
                  <a:srgbClr val="7494A4"/>
                </a:solidFill>
              </a:rPr>
              <a:t>PIP-em</a:t>
            </a:r>
            <a:r>
              <a:rPr lang="en-GB" sz="1800" dirty="0">
                <a:solidFill>
                  <a:srgbClr val="7494A4"/>
                </a:solidFill>
              </a:rPr>
              <a:t> je </a:t>
            </a:r>
            <a:r>
              <a:rPr lang="en-GB" sz="1800" dirty="0" err="1">
                <a:solidFill>
                  <a:srgbClr val="7494A4"/>
                </a:solidFill>
              </a:rPr>
              <a:t>suptilna</a:t>
            </a:r>
            <a:r>
              <a:rPr lang="en-GB" sz="1800" dirty="0">
                <a:solidFill>
                  <a:srgbClr val="7494A4"/>
                </a:solidFill>
              </a:rPr>
              <a:t>, </a:t>
            </a:r>
            <a:r>
              <a:rPr lang="en-GB" sz="1800" dirty="0" err="1">
                <a:solidFill>
                  <a:srgbClr val="7494A4"/>
                </a:solidFill>
              </a:rPr>
              <a:t>ali</a:t>
            </a:r>
            <a:r>
              <a:rPr lang="en-GB" sz="1800" dirty="0">
                <a:solidFill>
                  <a:srgbClr val="7494A4"/>
                </a:solidFill>
              </a:rPr>
              <a:t> </a:t>
            </a:r>
            <a:r>
              <a:rPr lang="en-GB" sz="1800" dirty="0" err="1">
                <a:solidFill>
                  <a:srgbClr val="7494A4"/>
                </a:solidFill>
              </a:rPr>
              <a:t>jasna</a:t>
            </a:r>
            <a:r>
              <a:rPr lang="en-GB" sz="1800" dirty="0">
                <a:solidFill>
                  <a:srgbClr val="7494A4"/>
                </a:solidFill>
              </a:rPr>
              <a:t>. </a:t>
            </a:r>
            <a:r>
              <a:rPr lang="en-GB" sz="1800" dirty="0" err="1">
                <a:solidFill>
                  <a:srgbClr val="7494A4"/>
                </a:solidFill>
              </a:rPr>
              <a:t>Ukratko</a:t>
            </a:r>
            <a:r>
              <a:rPr lang="en-GB" sz="1800" dirty="0">
                <a:solidFill>
                  <a:srgbClr val="7494A4"/>
                </a:solidFill>
              </a:rPr>
              <a:t>, </a:t>
            </a:r>
            <a:r>
              <a:rPr lang="en-GB" sz="1800" dirty="0" err="1">
                <a:solidFill>
                  <a:srgbClr val="7494A4"/>
                </a:solidFill>
              </a:rPr>
              <a:t>možemo</a:t>
            </a:r>
            <a:r>
              <a:rPr lang="en-GB" sz="1800" dirty="0">
                <a:solidFill>
                  <a:srgbClr val="7494A4"/>
                </a:solidFill>
              </a:rPr>
              <a:t> </a:t>
            </a:r>
            <a:r>
              <a:rPr lang="en-GB" sz="1800" dirty="0" err="1">
                <a:solidFill>
                  <a:srgbClr val="7494A4"/>
                </a:solidFill>
              </a:rPr>
              <a:t>reći</a:t>
            </a:r>
            <a:r>
              <a:rPr lang="en-GB" sz="1800" dirty="0">
                <a:solidFill>
                  <a:srgbClr val="7494A4"/>
                </a:solidFill>
              </a:rPr>
              <a:t> da se </a:t>
            </a:r>
            <a:r>
              <a:rPr lang="en-GB" sz="1800" dirty="0" err="1">
                <a:solidFill>
                  <a:srgbClr val="7494A4"/>
                </a:solidFill>
              </a:rPr>
              <a:t>upravljanje</a:t>
            </a:r>
            <a:r>
              <a:rPr lang="en-GB" sz="1800" dirty="0">
                <a:solidFill>
                  <a:srgbClr val="7494A4"/>
                </a:solidFill>
              </a:rPr>
              <a:t> </a:t>
            </a:r>
            <a:r>
              <a:rPr lang="en-GB" sz="1800" dirty="0" err="1">
                <a:solidFill>
                  <a:srgbClr val="7494A4"/>
                </a:solidFill>
              </a:rPr>
              <a:t>odnosi</a:t>
            </a:r>
            <a:r>
              <a:rPr lang="en-GB" sz="1800" dirty="0">
                <a:solidFill>
                  <a:srgbClr val="7494A4"/>
                </a:solidFill>
              </a:rPr>
              <a:t> </a:t>
            </a:r>
            <a:r>
              <a:rPr lang="en-GB" sz="1800" dirty="0" err="1">
                <a:solidFill>
                  <a:srgbClr val="7494A4"/>
                </a:solidFill>
              </a:rPr>
              <a:t>na</a:t>
            </a:r>
            <a:r>
              <a:rPr lang="en-GB" sz="1800" dirty="0">
                <a:solidFill>
                  <a:srgbClr val="7494A4"/>
                </a:solidFill>
              </a:rPr>
              <a:t> </a:t>
            </a:r>
            <a:r>
              <a:rPr lang="en-GB" sz="1800" dirty="0" err="1">
                <a:solidFill>
                  <a:srgbClr val="7494A4"/>
                </a:solidFill>
              </a:rPr>
              <a:t>postupak</a:t>
            </a:r>
            <a:r>
              <a:rPr lang="en-GB" sz="1800" dirty="0">
                <a:solidFill>
                  <a:srgbClr val="7494A4"/>
                </a:solidFill>
              </a:rPr>
              <a:t> </a:t>
            </a:r>
            <a:r>
              <a:rPr lang="en-GB" sz="1800" dirty="0" err="1">
                <a:solidFill>
                  <a:srgbClr val="7494A4"/>
                </a:solidFill>
              </a:rPr>
              <a:t>odlučivanja</a:t>
            </a:r>
            <a:r>
              <a:rPr lang="en-GB" sz="1800" dirty="0">
                <a:solidFill>
                  <a:srgbClr val="7494A4"/>
                </a:solidFill>
              </a:rPr>
              <a:t>, </a:t>
            </a:r>
            <a:r>
              <a:rPr lang="hr-HR" sz="1800" dirty="0">
                <a:solidFill>
                  <a:srgbClr val="7494A4"/>
                </a:solidFill>
              </a:rPr>
              <a:t>dok rukovođenje</a:t>
            </a:r>
            <a:r>
              <a:rPr lang="en-GB" sz="1800" dirty="0">
                <a:solidFill>
                  <a:srgbClr val="7494A4"/>
                </a:solidFill>
              </a:rPr>
              <a:t> </a:t>
            </a:r>
            <a:r>
              <a:rPr lang="hr-HR" sz="1800" dirty="0">
                <a:solidFill>
                  <a:srgbClr val="7494A4"/>
                </a:solidFill>
              </a:rPr>
              <a:t>na </a:t>
            </a:r>
            <a:r>
              <a:rPr lang="en-GB" sz="1800" dirty="0" err="1">
                <a:solidFill>
                  <a:srgbClr val="7494A4"/>
                </a:solidFill>
              </a:rPr>
              <a:t>izvršni</a:t>
            </a:r>
            <a:r>
              <a:rPr lang="hr-HR" sz="1800" dirty="0">
                <a:solidFill>
                  <a:srgbClr val="7494A4"/>
                </a:solidFill>
              </a:rPr>
              <a:t> postupak</a:t>
            </a:r>
            <a:r>
              <a:rPr lang="en-GB" sz="1800" dirty="0">
                <a:solidFill>
                  <a:srgbClr val="7494A4"/>
                </a:solidFill>
              </a:rPr>
              <a:t>. </a:t>
            </a:r>
            <a:r>
              <a:rPr lang="en-GB" sz="1800" dirty="0" err="1">
                <a:solidFill>
                  <a:srgbClr val="7494A4"/>
                </a:solidFill>
              </a:rPr>
              <a:t>Upravljanje</a:t>
            </a:r>
            <a:r>
              <a:rPr lang="en-GB" sz="1800" dirty="0">
                <a:solidFill>
                  <a:srgbClr val="7494A4"/>
                </a:solidFill>
              </a:rPr>
              <a:t> </a:t>
            </a:r>
            <a:r>
              <a:rPr lang="en-GB" sz="1800" dirty="0" err="1">
                <a:solidFill>
                  <a:srgbClr val="7494A4"/>
                </a:solidFill>
              </a:rPr>
              <a:t>postavlja</a:t>
            </a:r>
            <a:r>
              <a:rPr lang="en-GB" sz="1800" dirty="0">
                <a:solidFill>
                  <a:srgbClr val="7494A4"/>
                </a:solidFill>
              </a:rPr>
              <a:t> </a:t>
            </a:r>
            <a:r>
              <a:rPr lang="en-GB" sz="1800" dirty="0" err="1">
                <a:solidFill>
                  <a:srgbClr val="7494A4"/>
                </a:solidFill>
              </a:rPr>
              <a:t>opće</a:t>
            </a:r>
            <a:r>
              <a:rPr lang="en-GB" sz="1800" dirty="0">
                <a:solidFill>
                  <a:srgbClr val="7494A4"/>
                </a:solidFill>
              </a:rPr>
              <a:t> </a:t>
            </a:r>
            <a:r>
              <a:rPr lang="en-GB" sz="1800" dirty="0" err="1">
                <a:solidFill>
                  <a:srgbClr val="7494A4"/>
                </a:solidFill>
              </a:rPr>
              <a:t>ciljeve</a:t>
            </a:r>
            <a:r>
              <a:rPr lang="en-GB" sz="1800" dirty="0">
                <a:solidFill>
                  <a:srgbClr val="7494A4"/>
                </a:solidFill>
              </a:rPr>
              <a:t>; </a:t>
            </a:r>
            <a:r>
              <a:rPr lang="hr-HR" sz="1800" dirty="0">
                <a:solidFill>
                  <a:srgbClr val="7494A4"/>
                </a:solidFill>
              </a:rPr>
              <a:t>rukovođenje</a:t>
            </a:r>
            <a:r>
              <a:rPr lang="en-GB" sz="1800" dirty="0">
                <a:solidFill>
                  <a:srgbClr val="7494A4"/>
                </a:solidFill>
              </a:rPr>
              <a:t> </a:t>
            </a:r>
            <a:r>
              <a:rPr lang="en-GB" sz="1800" dirty="0" err="1">
                <a:solidFill>
                  <a:srgbClr val="7494A4"/>
                </a:solidFill>
              </a:rPr>
              <a:t>specifičn</a:t>
            </a:r>
            <a:r>
              <a:rPr lang="hr-HR" sz="1800" dirty="0">
                <a:solidFill>
                  <a:srgbClr val="7494A4"/>
                </a:solidFill>
              </a:rPr>
              <a:t>e</a:t>
            </a:r>
            <a:r>
              <a:rPr lang="en-GB" sz="1800" dirty="0">
                <a:solidFill>
                  <a:srgbClr val="7494A4"/>
                </a:solidFill>
              </a:rPr>
              <a:t> </a:t>
            </a:r>
            <a:r>
              <a:rPr lang="en-GB" sz="1800" dirty="0" err="1">
                <a:solidFill>
                  <a:srgbClr val="7494A4"/>
                </a:solidFill>
              </a:rPr>
              <a:t>ciljev</a:t>
            </a:r>
            <a:r>
              <a:rPr lang="hr-HR" sz="1800" dirty="0">
                <a:solidFill>
                  <a:srgbClr val="7494A4"/>
                </a:solidFill>
              </a:rPr>
              <a:t>e</a:t>
            </a:r>
            <a:r>
              <a:rPr lang="en-GB" sz="1800" dirty="0">
                <a:solidFill>
                  <a:srgbClr val="7494A4"/>
                </a:solidFill>
              </a:rPr>
              <a:t> </a:t>
            </a:r>
            <a:r>
              <a:rPr lang="en-GB" sz="1800" dirty="0" err="1">
                <a:solidFill>
                  <a:srgbClr val="7494A4"/>
                </a:solidFill>
              </a:rPr>
              <a:t>i</a:t>
            </a:r>
            <a:r>
              <a:rPr lang="en-GB" sz="1800" dirty="0">
                <a:solidFill>
                  <a:srgbClr val="7494A4"/>
                </a:solidFill>
              </a:rPr>
              <a:t> </a:t>
            </a:r>
            <a:r>
              <a:rPr lang="en-GB" sz="1800" dirty="0" err="1">
                <a:solidFill>
                  <a:srgbClr val="7494A4"/>
                </a:solidFill>
              </a:rPr>
              <a:t>izvedivost</a:t>
            </a:r>
            <a:r>
              <a:rPr lang="en-GB" sz="1800" dirty="0">
                <a:solidFill>
                  <a:srgbClr val="7494A4"/>
                </a:solidFill>
              </a:rPr>
              <a:t>. </a:t>
            </a:r>
            <a:r>
              <a:rPr lang="en-GB" sz="1800" dirty="0" err="1">
                <a:solidFill>
                  <a:srgbClr val="7494A4"/>
                </a:solidFill>
              </a:rPr>
              <a:t>Upravljanje</a:t>
            </a:r>
            <a:r>
              <a:rPr lang="en-GB" sz="1800" dirty="0">
                <a:solidFill>
                  <a:srgbClr val="7494A4"/>
                </a:solidFill>
              </a:rPr>
              <a:t> je </a:t>
            </a:r>
            <a:r>
              <a:rPr lang="en-GB" sz="1800" dirty="0" err="1">
                <a:solidFill>
                  <a:srgbClr val="7494A4"/>
                </a:solidFill>
              </a:rPr>
              <a:t>općenitiji</a:t>
            </a:r>
            <a:r>
              <a:rPr lang="en-GB" sz="1800" dirty="0">
                <a:solidFill>
                  <a:srgbClr val="7494A4"/>
                </a:solidFill>
              </a:rPr>
              <a:t> </a:t>
            </a:r>
            <a:r>
              <a:rPr lang="hr-HR" sz="1800" dirty="0">
                <a:solidFill>
                  <a:srgbClr val="7494A4"/>
                </a:solidFill>
              </a:rPr>
              <a:t>izraz</a:t>
            </a:r>
            <a:r>
              <a:rPr lang="en-GB" sz="1800" dirty="0">
                <a:solidFill>
                  <a:srgbClr val="7494A4"/>
                </a:solidFill>
              </a:rPr>
              <a:t> </a:t>
            </a:r>
            <a:r>
              <a:rPr lang="en-GB" sz="1800" dirty="0" err="1">
                <a:solidFill>
                  <a:srgbClr val="7494A4"/>
                </a:solidFill>
              </a:rPr>
              <a:t>koji</a:t>
            </a:r>
            <a:r>
              <a:rPr lang="en-GB" sz="1800" dirty="0">
                <a:solidFill>
                  <a:srgbClr val="7494A4"/>
                </a:solidFill>
              </a:rPr>
              <a:t> </a:t>
            </a:r>
            <a:r>
              <a:rPr lang="en-GB" sz="1800" dirty="0" err="1">
                <a:solidFill>
                  <a:srgbClr val="7494A4"/>
                </a:solidFill>
              </a:rPr>
              <a:t>uključuje</a:t>
            </a:r>
            <a:r>
              <a:rPr lang="en-GB" sz="1800" dirty="0">
                <a:solidFill>
                  <a:srgbClr val="7494A4"/>
                </a:solidFill>
              </a:rPr>
              <a:t> </a:t>
            </a:r>
            <a:r>
              <a:rPr lang="en-GB" sz="1800" dirty="0" err="1">
                <a:solidFill>
                  <a:srgbClr val="7494A4"/>
                </a:solidFill>
              </a:rPr>
              <a:t>nekoliko</a:t>
            </a:r>
            <a:r>
              <a:rPr lang="en-GB" sz="1800" dirty="0">
                <a:solidFill>
                  <a:srgbClr val="7494A4"/>
                </a:solidFill>
              </a:rPr>
              <a:t> </a:t>
            </a:r>
            <a:r>
              <a:rPr lang="en-GB" sz="1800" dirty="0" err="1">
                <a:solidFill>
                  <a:srgbClr val="7494A4"/>
                </a:solidFill>
              </a:rPr>
              <a:t>aspekata</a:t>
            </a:r>
            <a:r>
              <a:rPr lang="en-GB" sz="1800" dirty="0">
                <a:solidFill>
                  <a:srgbClr val="7494A4"/>
                </a:solidFill>
              </a:rPr>
              <a:t> </a:t>
            </a:r>
            <a:r>
              <a:rPr lang="en-GB" sz="1800" dirty="0" err="1">
                <a:solidFill>
                  <a:srgbClr val="7494A4"/>
                </a:solidFill>
              </a:rPr>
              <a:t>koji</a:t>
            </a:r>
            <a:r>
              <a:rPr lang="en-GB" sz="1800" dirty="0">
                <a:solidFill>
                  <a:srgbClr val="7494A4"/>
                </a:solidFill>
              </a:rPr>
              <a:t> se </a:t>
            </a:r>
            <a:r>
              <a:rPr lang="en-GB" sz="1800" dirty="0" err="1">
                <a:solidFill>
                  <a:srgbClr val="7494A4"/>
                </a:solidFill>
              </a:rPr>
              <a:t>tiču</a:t>
            </a:r>
            <a:r>
              <a:rPr lang="en-GB" sz="1800" dirty="0">
                <a:solidFill>
                  <a:srgbClr val="7494A4"/>
                </a:solidFill>
              </a:rPr>
              <a:t> </a:t>
            </a:r>
            <a:r>
              <a:rPr lang="en-GB" sz="1800" dirty="0" err="1">
                <a:solidFill>
                  <a:srgbClr val="7494A4"/>
                </a:solidFill>
              </a:rPr>
              <a:t>složenosti</a:t>
            </a:r>
            <a:r>
              <a:rPr lang="en-GB" sz="1800" dirty="0">
                <a:solidFill>
                  <a:srgbClr val="7494A4"/>
                </a:solidFill>
              </a:rPr>
              <a:t> </a:t>
            </a:r>
            <a:r>
              <a:rPr lang="en-GB" sz="1800" dirty="0" err="1">
                <a:solidFill>
                  <a:srgbClr val="7494A4"/>
                </a:solidFill>
              </a:rPr>
              <a:t>integriranog</a:t>
            </a:r>
            <a:r>
              <a:rPr lang="en-GB" sz="1800" dirty="0">
                <a:solidFill>
                  <a:srgbClr val="7494A4"/>
                </a:solidFill>
              </a:rPr>
              <a:t> </a:t>
            </a:r>
            <a:r>
              <a:rPr lang="en-GB" sz="1800" dirty="0" err="1">
                <a:solidFill>
                  <a:srgbClr val="7494A4"/>
                </a:solidFill>
              </a:rPr>
              <a:t>pristupa</a:t>
            </a:r>
            <a:r>
              <a:rPr lang="en-GB" sz="1800" dirty="0">
                <a:solidFill>
                  <a:srgbClr val="7494A4"/>
                </a:solidFill>
              </a:rPr>
              <a:t>; </a:t>
            </a:r>
            <a:r>
              <a:rPr lang="hr-HR" sz="1800" dirty="0">
                <a:solidFill>
                  <a:srgbClr val="7494A4"/>
                </a:solidFill>
              </a:rPr>
              <a:t>Rukovođenje</a:t>
            </a:r>
            <a:r>
              <a:rPr lang="en-GB" sz="1800" dirty="0">
                <a:solidFill>
                  <a:srgbClr val="7494A4"/>
                </a:solidFill>
              </a:rPr>
              <a:t> se </a:t>
            </a:r>
            <a:r>
              <a:rPr lang="en-GB" sz="1800" dirty="0" err="1">
                <a:solidFill>
                  <a:srgbClr val="7494A4"/>
                </a:solidFill>
              </a:rPr>
              <a:t>odnosi</a:t>
            </a:r>
            <a:r>
              <a:rPr lang="en-GB" sz="1800" dirty="0">
                <a:solidFill>
                  <a:srgbClr val="7494A4"/>
                </a:solidFill>
              </a:rPr>
              <a:t> </a:t>
            </a:r>
            <a:r>
              <a:rPr lang="en-GB" sz="1800" dirty="0" err="1">
                <a:solidFill>
                  <a:srgbClr val="7494A4"/>
                </a:solidFill>
              </a:rPr>
              <a:t>na</a:t>
            </a:r>
            <a:r>
              <a:rPr lang="en-GB" sz="1800" dirty="0">
                <a:solidFill>
                  <a:srgbClr val="7494A4"/>
                </a:solidFill>
              </a:rPr>
              <a:t> </a:t>
            </a:r>
            <a:r>
              <a:rPr lang="en-GB" sz="1800" dirty="0" err="1">
                <a:solidFill>
                  <a:srgbClr val="7494A4"/>
                </a:solidFill>
              </a:rPr>
              <a:t>smjernice</a:t>
            </a:r>
            <a:r>
              <a:rPr lang="en-GB" sz="1800" dirty="0">
                <a:solidFill>
                  <a:srgbClr val="7494A4"/>
                </a:solidFill>
              </a:rPr>
              <a:t> i </a:t>
            </a:r>
            <a:r>
              <a:rPr lang="en-GB" sz="1800" dirty="0" err="1">
                <a:solidFill>
                  <a:srgbClr val="7494A4"/>
                </a:solidFill>
              </a:rPr>
              <a:t>kako</a:t>
            </a:r>
            <a:r>
              <a:rPr lang="en-GB" sz="1800" dirty="0">
                <a:solidFill>
                  <a:srgbClr val="7494A4"/>
                </a:solidFill>
              </a:rPr>
              <a:t> </a:t>
            </a:r>
            <a:r>
              <a:rPr lang="en-GB" sz="1800" dirty="0" err="1">
                <a:solidFill>
                  <a:srgbClr val="7494A4"/>
                </a:solidFill>
              </a:rPr>
              <a:t>nešto</a:t>
            </a:r>
            <a:r>
              <a:rPr lang="en-GB" sz="1800" dirty="0">
                <a:solidFill>
                  <a:srgbClr val="7494A4"/>
                </a:solidFill>
              </a:rPr>
              <a:t> </a:t>
            </a:r>
            <a:r>
              <a:rPr lang="en-GB" sz="1800" dirty="0" err="1">
                <a:solidFill>
                  <a:srgbClr val="7494A4"/>
                </a:solidFill>
              </a:rPr>
              <a:t>možemo</a:t>
            </a:r>
            <a:r>
              <a:rPr lang="en-GB" sz="1800" dirty="0">
                <a:solidFill>
                  <a:srgbClr val="7494A4"/>
                </a:solidFill>
              </a:rPr>
              <a:t> </a:t>
            </a:r>
            <a:r>
              <a:rPr lang="en-GB" sz="1800" dirty="0" err="1">
                <a:solidFill>
                  <a:srgbClr val="7494A4"/>
                </a:solidFill>
              </a:rPr>
              <a:t>učiniti</a:t>
            </a:r>
            <a:r>
              <a:rPr lang="en-GB" sz="1800" dirty="0">
                <a:solidFill>
                  <a:srgbClr val="7494A4"/>
                </a:solidFill>
              </a:rPr>
              <a:t>.</a:t>
            </a:r>
            <a:endParaRPr lang="hr-HR" sz="1800" dirty="0">
              <a:solidFill>
                <a:srgbClr val="7494A4"/>
              </a:solidFill>
            </a:endParaRPr>
          </a:p>
          <a:p>
            <a:pPr algn="just"/>
            <a:endParaRPr lang="hr-HR" sz="1800" dirty="0">
              <a:solidFill>
                <a:srgbClr val="7494A4"/>
              </a:solidFill>
            </a:endParaRPr>
          </a:p>
          <a:p>
            <a:pPr algn="just"/>
            <a:r>
              <a:rPr lang="en-US" sz="1800" b="1" u="sng" dirty="0" err="1">
                <a:solidFill>
                  <a:srgbClr val="7494A4"/>
                </a:solidFill>
              </a:rPr>
              <a:t>Održivo</a:t>
            </a:r>
            <a:r>
              <a:rPr lang="en-US" sz="1800" b="1" u="sng" dirty="0">
                <a:solidFill>
                  <a:srgbClr val="7494A4"/>
                </a:solidFill>
              </a:rPr>
              <a:t> </a:t>
            </a:r>
            <a:r>
              <a:rPr lang="en-US" sz="1800" b="1" u="sng" dirty="0" err="1">
                <a:solidFill>
                  <a:srgbClr val="7494A4"/>
                </a:solidFill>
              </a:rPr>
              <a:t>upravljanje</a:t>
            </a:r>
            <a:r>
              <a:rPr lang="en-US" sz="1800" b="1" u="sng" dirty="0">
                <a:solidFill>
                  <a:srgbClr val="7494A4"/>
                </a:solidFill>
              </a:rPr>
              <a:t> </a:t>
            </a:r>
            <a:r>
              <a:rPr lang="hr-HR" sz="1800" b="1" u="sng" dirty="0">
                <a:solidFill>
                  <a:srgbClr val="7494A4"/>
                </a:solidFill>
              </a:rPr>
              <a:t>PIP-</a:t>
            </a:r>
            <a:r>
              <a:rPr lang="en-US" sz="1800" b="1" u="sng" dirty="0" err="1">
                <a:solidFill>
                  <a:srgbClr val="7494A4"/>
                </a:solidFill>
              </a:rPr>
              <a:t>ima</a:t>
            </a:r>
            <a:r>
              <a:rPr lang="en-US" sz="1800" dirty="0">
                <a:solidFill>
                  <a:srgbClr val="7494A4"/>
                </a:solidFill>
              </a:rPr>
              <a:t> - </a:t>
            </a:r>
            <a:r>
              <a:rPr lang="en-US" sz="1800" dirty="0" err="1">
                <a:solidFill>
                  <a:srgbClr val="7494A4"/>
                </a:solidFill>
              </a:rPr>
              <a:t>održivi</a:t>
            </a:r>
            <a:r>
              <a:rPr lang="en-US" sz="1800" dirty="0">
                <a:solidFill>
                  <a:srgbClr val="7494A4"/>
                </a:solidFill>
              </a:rPr>
              <a:t> </a:t>
            </a:r>
            <a:r>
              <a:rPr lang="en-US" sz="1800" dirty="0" err="1">
                <a:solidFill>
                  <a:srgbClr val="7494A4"/>
                </a:solidFill>
              </a:rPr>
              <a:t>razvoj</a:t>
            </a:r>
            <a:r>
              <a:rPr lang="en-US" sz="1800" dirty="0">
                <a:solidFill>
                  <a:srgbClr val="7494A4"/>
                </a:solidFill>
              </a:rPr>
              <a:t> </a:t>
            </a:r>
            <a:r>
              <a:rPr lang="en-US" sz="1800" dirty="0" err="1">
                <a:solidFill>
                  <a:srgbClr val="7494A4"/>
                </a:solidFill>
              </a:rPr>
              <a:t>i</a:t>
            </a:r>
            <a:r>
              <a:rPr lang="en-US" sz="1800" dirty="0">
                <a:solidFill>
                  <a:srgbClr val="7494A4"/>
                </a:solidFill>
              </a:rPr>
              <a:t>, </a:t>
            </a:r>
            <a:r>
              <a:rPr lang="en-US" sz="1800" dirty="0" err="1">
                <a:solidFill>
                  <a:srgbClr val="7494A4"/>
                </a:solidFill>
              </a:rPr>
              <a:t>shodno</a:t>
            </a:r>
            <a:r>
              <a:rPr lang="en-US" sz="1800" dirty="0">
                <a:solidFill>
                  <a:srgbClr val="7494A4"/>
                </a:solidFill>
              </a:rPr>
              <a:t> tome, </a:t>
            </a:r>
            <a:r>
              <a:rPr lang="en-US" sz="1800" dirty="0" err="1">
                <a:solidFill>
                  <a:srgbClr val="7494A4"/>
                </a:solidFill>
              </a:rPr>
              <a:t>održivo</a:t>
            </a:r>
            <a:r>
              <a:rPr lang="en-US" sz="1800" dirty="0">
                <a:solidFill>
                  <a:srgbClr val="7494A4"/>
                </a:solidFill>
              </a:rPr>
              <a:t> </a:t>
            </a:r>
            <a:r>
              <a:rPr lang="en-US" sz="1800" dirty="0" err="1">
                <a:solidFill>
                  <a:srgbClr val="7494A4"/>
                </a:solidFill>
              </a:rPr>
              <a:t>upravljanje</a:t>
            </a:r>
            <a:r>
              <a:rPr lang="en-US" sz="1800" dirty="0">
                <a:solidFill>
                  <a:srgbClr val="7494A4"/>
                </a:solidFill>
              </a:rPr>
              <a:t> </a:t>
            </a:r>
            <a:r>
              <a:rPr lang="en-US" sz="1800" dirty="0" err="1">
                <a:solidFill>
                  <a:srgbClr val="7494A4"/>
                </a:solidFill>
              </a:rPr>
              <a:t>globalni</a:t>
            </a:r>
            <a:r>
              <a:rPr lang="en-US" sz="1800" dirty="0">
                <a:solidFill>
                  <a:srgbClr val="7494A4"/>
                </a:solidFill>
              </a:rPr>
              <a:t> je </a:t>
            </a:r>
            <a:r>
              <a:rPr lang="en-US" sz="1800" dirty="0" err="1">
                <a:solidFill>
                  <a:srgbClr val="7494A4"/>
                </a:solidFill>
              </a:rPr>
              <a:t>cilj</a:t>
            </a:r>
            <a:r>
              <a:rPr lang="en-US" sz="1800" dirty="0">
                <a:solidFill>
                  <a:srgbClr val="7494A4"/>
                </a:solidFill>
              </a:rPr>
              <a:t>, za </a:t>
            </a:r>
            <a:r>
              <a:rPr lang="en-US" sz="1800" dirty="0" err="1">
                <a:solidFill>
                  <a:srgbClr val="7494A4"/>
                </a:solidFill>
              </a:rPr>
              <a:t>čije</a:t>
            </a:r>
            <a:r>
              <a:rPr lang="en-US" sz="1800" dirty="0">
                <a:solidFill>
                  <a:srgbClr val="7494A4"/>
                </a:solidFill>
              </a:rPr>
              <a:t> </a:t>
            </a:r>
            <a:r>
              <a:rPr lang="en-US" sz="1800" dirty="0" err="1">
                <a:solidFill>
                  <a:srgbClr val="7494A4"/>
                </a:solidFill>
              </a:rPr>
              <a:t>ostvarenje</a:t>
            </a:r>
            <a:r>
              <a:rPr lang="en-US" sz="1800" dirty="0">
                <a:solidFill>
                  <a:srgbClr val="7494A4"/>
                </a:solidFill>
              </a:rPr>
              <a:t> je </a:t>
            </a:r>
            <a:r>
              <a:rPr lang="en-US" sz="1800" dirty="0" err="1">
                <a:solidFill>
                  <a:srgbClr val="7494A4"/>
                </a:solidFill>
              </a:rPr>
              <a:t>potrebna</a:t>
            </a:r>
            <a:r>
              <a:rPr lang="en-US" sz="1800" dirty="0">
                <a:solidFill>
                  <a:srgbClr val="7494A4"/>
                </a:solidFill>
              </a:rPr>
              <a:t> </a:t>
            </a:r>
            <a:r>
              <a:rPr lang="en-US" sz="1800" dirty="0" err="1">
                <a:solidFill>
                  <a:srgbClr val="7494A4"/>
                </a:solidFill>
              </a:rPr>
              <a:t>dugoročna</a:t>
            </a:r>
            <a:r>
              <a:rPr lang="en-US" sz="1800" dirty="0">
                <a:solidFill>
                  <a:srgbClr val="7494A4"/>
                </a:solidFill>
              </a:rPr>
              <a:t> </a:t>
            </a:r>
            <a:r>
              <a:rPr lang="en-US" sz="1800" dirty="0" err="1">
                <a:solidFill>
                  <a:srgbClr val="7494A4"/>
                </a:solidFill>
              </a:rPr>
              <a:t>strategija</a:t>
            </a:r>
            <a:r>
              <a:rPr lang="en-US" sz="1800" dirty="0">
                <a:solidFill>
                  <a:srgbClr val="7494A4"/>
                </a:solidFill>
              </a:rPr>
              <a:t> </a:t>
            </a:r>
            <a:r>
              <a:rPr lang="en-US" sz="1800" dirty="0" err="1">
                <a:solidFill>
                  <a:srgbClr val="7494A4"/>
                </a:solidFill>
              </a:rPr>
              <a:t>koja</a:t>
            </a:r>
            <a:r>
              <a:rPr lang="en-US" sz="1800" dirty="0">
                <a:solidFill>
                  <a:srgbClr val="7494A4"/>
                </a:solidFill>
              </a:rPr>
              <a:t> </a:t>
            </a:r>
            <a:r>
              <a:rPr lang="en-US" sz="1800" dirty="0" err="1">
                <a:solidFill>
                  <a:srgbClr val="7494A4"/>
                </a:solidFill>
              </a:rPr>
              <a:t>usklađuje</a:t>
            </a:r>
            <a:r>
              <a:rPr lang="en-US" sz="1800" dirty="0">
                <a:solidFill>
                  <a:srgbClr val="7494A4"/>
                </a:solidFill>
              </a:rPr>
              <a:t> </a:t>
            </a:r>
            <a:r>
              <a:rPr lang="en-US" sz="1800" dirty="0" err="1">
                <a:solidFill>
                  <a:srgbClr val="7494A4"/>
                </a:solidFill>
              </a:rPr>
              <a:t>politike</a:t>
            </a:r>
            <a:r>
              <a:rPr lang="en-US" sz="1800" dirty="0">
                <a:solidFill>
                  <a:srgbClr val="7494A4"/>
                </a:solidFill>
              </a:rPr>
              <a:t> za </a:t>
            </a:r>
            <a:r>
              <a:rPr lang="en-US" sz="1800" dirty="0" err="1">
                <a:solidFill>
                  <a:srgbClr val="7494A4"/>
                </a:solidFill>
              </a:rPr>
              <a:t>ekonomski</a:t>
            </a:r>
            <a:r>
              <a:rPr lang="en-US" sz="1800" dirty="0">
                <a:solidFill>
                  <a:srgbClr val="7494A4"/>
                </a:solidFill>
              </a:rPr>
              <a:t>, </a:t>
            </a:r>
            <a:r>
              <a:rPr lang="en-US" sz="1800" dirty="0" err="1">
                <a:solidFill>
                  <a:srgbClr val="7494A4"/>
                </a:solidFill>
              </a:rPr>
              <a:t>socijalni</a:t>
            </a:r>
            <a:r>
              <a:rPr lang="en-US" sz="1800" dirty="0">
                <a:solidFill>
                  <a:srgbClr val="7494A4"/>
                </a:solidFill>
              </a:rPr>
              <a:t> </a:t>
            </a:r>
            <a:r>
              <a:rPr lang="en-US" sz="1800" dirty="0" err="1">
                <a:solidFill>
                  <a:srgbClr val="7494A4"/>
                </a:solidFill>
              </a:rPr>
              <a:t>i</a:t>
            </a:r>
            <a:r>
              <a:rPr lang="en-US" sz="1800" dirty="0">
                <a:solidFill>
                  <a:srgbClr val="7494A4"/>
                </a:solidFill>
              </a:rPr>
              <a:t> </a:t>
            </a:r>
            <a:r>
              <a:rPr lang="en-US" sz="1800" dirty="0" err="1">
                <a:solidFill>
                  <a:srgbClr val="7494A4"/>
                </a:solidFill>
              </a:rPr>
              <a:t>ekološki</a:t>
            </a:r>
            <a:r>
              <a:rPr lang="en-US" sz="1800" dirty="0">
                <a:solidFill>
                  <a:srgbClr val="7494A4"/>
                </a:solidFill>
              </a:rPr>
              <a:t> </a:t>
            </a:r>
            <a:r>
              <a:rPr lang="en-US" sz="1800" dirty="0" err="1">
                <a:solidFill>
                  <a:srgbClr val="7494A4"/>
                </a:solidFill>
              </a:rPr>
              <a:t>održiv</a:t>
            </a:r>
            <a:r>
              <a:rPr lang="en-US" sz="1800" dirty="0">
                <a:solidFill>
                  <a:srgbClr val="7494A4"/>
                </a:solidFill>
              </a:rPr>
              <a:t> </a:t>
            </a:r>
            <a:r>
              <a:rPr lang="en-US" sz="1800" dirty="0" err="1">
                <a:solidFill>
                  <a:srgbClr val="7494A4"/>
                </a:solidFill>
              </a:rPr>
              <a:t>razvoj</a:t>
            </a:r>
            <a:r>
              <a:rPr lang="en-US" sz="1800" dirty="0">
                <a:solidFill>
                  <a:srgbClr val="7494A4"/>
                </a:solidFill>
              </a:rPr>
              <a:t> </a:t>
            </a:r>
            <a:r>
              <a:rPr lang="hr-HR" sz="1800" dirty="0">
                <a:solidFill>
                  <a:srgbClr val="7494A4"/>
                </a:solidFill>
              </a:rPr>
              <a:t>PIP</a:t>
            </a:r>
            <a:r>
              <a:rPr lang="en-US" sz="1800" dirty="0">
                <a:solidFill>
                  <a:srgbClr val="7494A4"/>
                </a:solidFill>
              </a:rPr>
              <a:t>-a.</a:t>
            </a:r>
          </a:p>
          <a:p>
            <a:pPr algn="just"/>
            <a:endParaRPr lang="en-US" sz="1800" dirty="0">
              <a:solidFill>
                <a:srgbClr val="7494A4"/>
              </a:solidFill>
            </a:endParaRPr>
          </a:p>
          <a:p>
            <a:pPr algn="just"/>
            <a:r>
              <a:rPr lang="en-US" sz="1800" b="1" u="sng" dirty="0" err="1">
                <a:solidFill>
                  <a:srgbClr val="7494A4"/>
                </a:solidFill>
              </a:rPr>
              <a:t>Održivo</a:t>
            </a:r>
            <a:r>
              <a:rPr lang="en-US" sz="1800" b="1" u="sng" dirty="0">
                <a:solidFill>
                  <a:srgbClr val="7494A4"/>
                </a:solidFill>
              </a:rPr>
              <a:t> </a:t>
            </a:r>
            <a:r>
              <a:rPr lang="en-US" sz="1800" b="1" u="sng" dirty="0" err="1">
                <a:solidFill>
                  <a:srgbClr val="7494A4"/>
                </a:solidFill>
              </a:rPr>
              <a:t>upravljanje</a:t>
            </a:r>
            <a:r>
              <a:rPr lang="en-US" sz="1800" b="1" dirty="0">
                <a:solidFill>
                  <a:srgbClr val="7494A4"/>
                </a:solidFill>
              </a:rPr>
              <a:t> </a:t>
            </a:r>
            <a:r>
              <a:rPr lang="hr-HR" sz="1800" b="1" dirty="0">
                <a:solidFill>
                  <a:srgbClr val="7494A4"/>
                </a:solidFill>
              </a:rPr>
              <a:t>- </a:t>
            </a:r>
            <a:r>
              <a:rPr lang="en-US" sz="1800" dirty="0" err="1">
                <a:solidFill>
                  <a:srgbClr val="7494A4"/>
                </a:solidFill>
              </a:rPr>
              <a:t>predstavlja</a:t>
            </a:r>
            <a:r>
              <a:rPr lang="en-US" sz="1800" dirty="0">
                <a:solidFill>
                  <a:srgbClr val="7494A4"/>
                </a:solidFill>
              </a:rPr>
              <a:t> </a:t>
            </a:r>
            <a:r>
              <a:rPr lang="en-US" sz="1800" dirty="0" err="1">
                <a:solidFill>
                  <a:srgbClr val="7494A4"/>
                </a:solidFill>
              </a:rPr>
              <a:t>specifičnu</a:t>
            </a:r>
            <a:r>
              <a:rPr lang="en-US" sz="1800" dirty="0">
                <a:solidFill>
                  <a:srgbClr val="7494A4"/>
                </a:solidFill>
              </a:rPr>
              <a:t> </a:t>
            </a:r>
            <a:r>
              <a:rPr lang="en-US" sz="1800" dirty="0" err="1">
                <a:solidFill>
                  <a:srgbClr val="7494A4"/>
                </a:solidFill>
              </a:rPr>
              <a:t>kvalitetu</a:t>
            </a:r>
            <a:r>
              <a:rPr lang="en-US" sz="1800" dirty="0">
                <a:solidFill>
                  <a:srgbClr val="7494A4"/>
                </a:solidFill>
              </a:rPr>
              <a:t> </a:t>
            </a:r>
            <a:r>
              <a:rPr lang="en-US" sz="1800" dirty="0" err="1">
                <a:solidFill>
                  <a:srgbClr val="7494A4"/>
                </a:solidFill>
              </a:rPr>
              <a:t>upravljanja</a:t>
            </a:r>
            <a:r>
              <a:rPr lang="en-US" sz="1800" dirty="0">
                <a:solidFill>
                  <a:srgbClr val="7494A4"/>
                </a:solidFill>
              </a:rPr>
              <a:t>, </a:t>
            </a:r>
            <a:r>
              <a:rPr lang="en-US" sz="1800" dirty="0" err="1">
                <a:solidFill>
                  <a:srgbClr val="7494A4"/>
                </a:solidFill>
              </a:rPr>
              <a:t>čija</a:t>
            </a:r>
            <a:r>
              <a:rPr lang="en-US" sz="1800" dirty="0">
                <a:solidFill>
                  <a:srgbClr val="7494A4"/>
                </a:solidFill>
              </a:rPr>
              <a:t> je </a:t>
            </a:r>
            <a:r>
              <a:rPr lang="en-US" sz="1800" dirty="0" err="1">
                <a:solidFill>
                  <a:srgbClr val="7494A4"/>
                </a:solidFill>
              </a:rPr>
              <a:t>jedna</a:t>
            </a:r>
            <a:r>
              <a:rPr lang="en-US" sz="1800" dirty="0">
                <a:solidFill>
                  <a:srgbClr val="7494A4"/>
                </a:solidFill>
              </a:rPr>
              <a:t> od </a:t>
            </a:r>
            <a:r>
              <a:rPr lang="en-US" sz="1800" dirty="0" err="1">
                <a:solidFill>
                  <a:srgbClr val="7494A4"/>
                </a:solidFill>
              </a:rPr>
              <a:t>vodećih</a:t>
            </a:r>
            <a:r>
              <a:rPr lang="en-US" sz="1800" dirty="0">
                <a:solidFill>
                  <a:srgbClr val="7494A4"/>
                </a:solidFill>
              </a:rPr>
              <a:t> </a:t>
            </a:r>
            <a:r>
              <a:rPr lang="en-US" sz="1800" dirty="0" err="1">
                <a:solidFill>
                  <a:srgbClr val="7494A4"/>
                </a:solidFill>
              </a:rPr>
              <a:t>funkcija</a:t>
            </a:r>
            <a:r>
              <a:rPr lang="en-US" sz="1800" dirty="0">
                <a:solidFill>
                  <a:srgbClr val="7494A4"/>
                </a:solidFill>
              </a:rPr>
              <a:t> </a:t>
            </a:r>
            <a:r>
              <a:rPr lang="en-US" sz="1800" dirty="0" err="1">
                <a:solidFill>
                  <a:srgbClr val="7494A4"/>
                </a:solidFill>
              </a:rPr>
              <a:t>zaštita</a:t>
            </a:r>
            <a:r>
              <a:rPr lang="en-US" sz="1800" dirty="0">
                <a:solidFill>
                  <a:srgbClr val="7494A4"/>
                </a:solidFill>
              </a:rPr>
              <a:t> </a:t>
            </a:r>
            <a:r>
              <a:rPr lang="en-US" sz="1800" dirty="0" err="1">
                <a:solidFill>
                  <a:srgbClr val="7494A4"/>
                </a:solidFill>
              </a:rPr>
              <a:t>održivosti</a:t>
            </a:r>
            <a:r>
              <a:rPr lang="en-US" sz="1800" dirty="0">
                <a:solidFill>
                  <a:srgbClr val="7494A4"/>
                </a:solidFill>
              </a:rPr>
              <a:t> </a:t>
            </a:r>
            <a:r>
              <a:rPr lang="en-US" sz="1800" dirty="0" err="1">
                <a:solidFill>
                  <a:srgbClr val="7494A4"/>
                </a:solidFill>
              </a:rPr>
              <a:t>upravljanih</a:t>
            </a:r>
            <a:r>
              <a:rPr lang="en-US" sz="1800" dirty="0">
                <a:solidFill>
                  <a:srgbClr val="7494A4"/>
                </a:solidFill>
              </a:rPr>
              <a:t> </a:t>
            </a:r>
            <a:r>
              <a:rPr lang="en-US" sz="1800" dirty="0" err="1">
                <a:solidFill>
                  <a:srgbClr val="7494A4"/>
                </a:solidFill>
              </a:rPr>
              <a:t>objekata</a:t>
            </a:r>
            <a:r>
              <a:rPr lang="en-US" sz="1800" dirty="0">
                <a:solidFill>
                  <a:srgbClr val="7494A4"/>
                </a:solidFill>
              </a:rPr>
              <a:t> (</a:t>
            </a:r>
            <a:r>
              <a:rPr lang="en-US" sz="1800" dirty="0" err="1">
                <a:solidFill>
                  <a:srgbClr val="7494A4"/>
                </a:solidFill>
              </a:rPr>
              <a:t>procesa</a:t>
            </a:r>
            <a:r>
              <a:rPr lang="en-US" sz="1800" dirty="0">
                <a:solidFill>
                  <a:srgbClr val="7494A4"/>
                </a:solidFill>
              </a:rPr>
              <a:t>, </a:t>
            </a:r>
            <a:r>
              <a:rPr lang="en-US" sz="1800" dirty="0" err="1">
                <a:solidFill>
                  <a:srgbClr val="7494A4"/>
                </a:solidFill>
              </a:rPr>
              <a:t>fizičkih</a:t>
            </a:r>
            <a:r>
              <a:rPr lang="en-US" sz="1800" dirty="0">
                <a:solidFill>
                  <a:srgbClr val="7494A4"/>
                </a:solidFill>
              </a:rPr>
              <a:t> </a:t>
            </a:r>
            <a:r>
              <a:rPr lang="en-US" sz="1800" dirty="0" err="1">
                <a:solidFill>
                  <a:srgbClr val="7494A4"/>
                </a:solidFill>
              </a:rPr>
              <a:t>objekata</a:t>
            </a:r>
            <a:r>
              <a:rPr lang="en-US" sz="1800" dirty="0">
                <a:solidFill>
                  <a:srgbClr val="7494A4"/>
                </a:solidFill>
              </a:rPr>
              <a:t>, </a:t>
            </a:r>
            <a:r>
              <a:rPr lang="en-US" sz="1800" dirty="0" err="1">
                <a:solidFill>
                  <a:srgbClr val="7494A4"/>
                </a:solidFill>
              </a:rPr>
              <a:t>zajednica</a:t>
            </a:r>
            <a:r>
              <a:rPr lang="en-US" sz="1800" dirty="0">
                <a:solidFill>
                  <a:srgbClr val="7494A4"/>
                </a:solidFill>
              </a:rPr>
              <a:t> </a:t>
            </a:r>
            <a:r>
              <a:rPr lang="en-US" sz="1800" dirty="0" err="1">
                <a:solidFill>
                  <a:srgbClr val="7494A4"/>
                </a:solidFill>
              </a:rPr>
              <a:t>itd</a:t>
            </a:r>
            <a:r>
              <a:rPr lang="en-US" sz="1800" dirty="0">
                <a:solidFill>
                  <a:srgbClr val="7494A4"/>
                </a:solidFill>
              </a:rPr>
              <a:t>.). Ova je </a:t>
            </a:r>
            <a:r>
              <a:rPr lang="en-US" sz="1800" dirty="0" err="1">
                <a:solidFill>
                  <a:srgbClr val="7494A4"/>
                </a:solidFill>
              </a:rPr>
              <a:t>funkcija</a:t>
            </a:r>
            <a:r>
              <a:rPr lang="en-US" sz="1800" dirty="0">
                <a:solidFill>
                  <a:srgbClr val="7494A4"/>
                </a:solidFill>
              </a:rPr>
              <a:t> </a:t>
            </a:r>
            <a:r>
              <a:rPr lang="en-US" sz="1800" dirty="0" err="1">
                <a:solidFill>
                  <a:srgbClr val="7494A4"/>
                </a:solidFill>
              </a:rPr>
              <a:t>integracijska</a:t>
            </a:r>
            <a:r>
              <a:rPr lang="en-US" sz="1800" dirty="0">
                <a:solidFill>
                  <a:srgbClr val="7494A4"/>
                </a:solidFill>
              </a:rPr>
              <a:t> </a:t>
            </a:r>
            <a:r>
              <a:rPr lang="en-US" sz="1800" dirty="0" err="1">
                <a:solidFill>
                  <a:srgbClr val="7494A4"/>
                </a:solidFill>
              </a:rPr>
              <a:t>funkcija</a:t>
            </a:r>
            <a:r>
              <a:rPr lang="en-US" sz="1800" dirty="0">
                <a:solidFill>
                  <a:srgbClr val="7494A4"/>
                </a:solidFill>
              </a:rPr>
              <a:t> </a:t>
            </a:r>
            <a:r>
              <a:rPr lang="en-US" sz="1800" dirty="0" err="1">
                <a:solidFill>
                  <a:srgbClr val="7494A4"/>
                </a:solidFill>
              </a:rPr>
              <a:t>preko</a:t>
            </a:r>
            <a:r>
              <a:rPr lang="en-US" sz="1800" dirty="0">
                <a:solidFill>
                  <a:srgbClr val="7494A4"/>
                </a:solidFill>
              </a:rPr>
              <a:t> </a:t>
            </a:r>
            <a:r>
              <a:rPr lang="en-US" sz="1800" dirty="0" err="1">
                <a:solidFill>
                  <a:srgbClr val="7494A4"/>
                </a:solidFill>
              </a:rPr>
              <a:t>ostalih</a:t>
            </a:r>
            <a:r>
              <a:rPr lang="en-US" sz="1800" dirty="0">
                <a:solidFill>
                  <a:srgbClr val="7494A4"/>
                </a:solidFill>
              </a:rPr>
              <a:t> </a:t>
            </a:r>
            <a:r>
              <a:rPr lang="hr-HR" sz="1800" dirty="0">
                <a:solidFill>
                  <a:srgbClr val="7494A4"/>
                </a:solidFill>
              </a:rPr>
              <a:t>rukovodećih</a:t>
            </a:r>
            <a:r>
              <a:rPr lang="en-US" sz="1800" dirty="0">
                <a:solidFill>
                  <a:srgbClr val="7494A4"/>
                </a:solidFill>
              </a:rPr>
              <a:t> </a:t>
            </a:r>
            <a:r>
              <a:rPr lang="en-US" sz="1800" dirty="0" err="1">
                <a:solidFill>
                  <a:srgbClr val="7494A4"/>
                </a:solidFill>
              </a:rPr>
              <a:t>funkcija</a:t>
            </a:r>
            <a:r>
              <a:rPr lang="en-US" sz="1800" dirty="0">
                <a:solidFill>
                  <a:srgbClr val="7494A4"/>
                </a:solidFill>
              </a:rPr>
              <a:t>, </a:t>
            </a:r>
            <a:r>
              <a:rPr lang="en-US" sz="1800" dirty="0" err="1">
                <a:solidFill>
                  <a:srgbClr val="7494A4"/>
                </a:solidFill>
              </a:rPr>
              <a:t>npr</a:t>
            </a:r>
            <a:r>
              <a:rPr lang="en-US" sz="1800" dirty="0">
                <a:solidFill>
                  <a:srgbClr val="7494A4"/>
                </a:solidFill>
              </a:rPr>
              <a:t>. </a:t>
            </a:r>
            <a:r>
              <a:rPr lang="en-US" sz="1800" dirty="0" err="1">
                <a:solidFill>
                  <a:srgbClr val="7494A4"/>
                </a:solidFill>
              </a:rPr>
              <a:t>koordinacija</a:t>
            </a:r>
            <a:r>
              <a:rPr lang="en-US" sz="1800" dirty="0">
                <a:solidFill>
                  <a:srgbClr val="7494A4"/>
                </a:solidFill>
              </a:rPr>
              <a:t>, </a:t>
            </a:r>
            <a:r>
              <a:rPr lang="en-US" sz="1800" dirty="0" err="1">
                <a:solidFill>
                  <a:srgbClr val="7494A4"/>
                </a:solidFill>
              </a:rPr>
              <a:t>optimizacija</a:t>
            </a:r>
            <a:r>
              <a:rPr lang="en-US" sz="1800" dirty="0">
                <a:solidFill>
                  <a:srgbClr val="7494A4"/>
                </a:solidFill>
              </a:rPr>
              <a:t> </a:t>
            </a:r>
            <a:r>
              <a:rPr lang="en-US" sz="1800" dirty="0" err="1">
                <a:solidFill>
                  <a:srgbClr val="7494A4"/>
                </a:solidFill>
              </a:rPr>
              <a:t>procesa</a:t>
            </a:r>
            <a:r>
              <a:rPr lang="en-US" sz="1800" dirty="0">
                <a:solidFill>
                  <a:srgbClr val="7494A4"/>
                </a:solidFill>
              </a:rPr>
              <a:t>, </a:t>
            </a:r>
            <a:r>
              <a:rPr lang="en-US" sz="1800" dirty="0" err="1">
                <a:solidFill>
                  <a:srgbClr val="7494A4"/>
                </a:solidFill>
              </a:rPr>
              <a:t>minimiziranje</a:t>
            </a:r>
            <a:r>
              <a:rPr lang="en-US" sz="1800" dirty="0">
                <a:solidFill>
                  <a:srgbClr val="7494A4"/>
                </a:solidFill>
              </a:rPr>
              <a:t> </a:t>
            </a:r>
            <a:r>
              <a:rPr lang="en-US" sz="1800" dirty="0" err="1">
                <a:solidFill>
                  <a:srgbClr val="7494A4"/>
                </a:solidFill>
              </a:rPr>
              <a:t>potrošnje</a:t>
            </a:r>
            <a:r>
              <a:rPr lang="en-US" sz="1800" dirty="0">
                <a:solidFill>
                  <a:srgbClr val="7494A4"/>
                </a:solidFill>
              </a:rPr>
              <a:t> </a:t>
            </a:r>
            <a:r>
              <a:rPr lang="en-US" sz="1800" dirty="0" err="1">
                <a:solidFill>
                  <a:srgbClr val="7494A4"/>
                </a:solidFill>
              </a:rPr>
              <a:t>resursa</a:t>
            </a:r>
            <a:r>
              <a:rPr lang="en-US" sz="1800" dirty="0">
                <a:solidFill>
                  <a:srgbClr val="7494A4"/>
                </a:solidFill>
              </a:rPr>
              <a:t>, </a:t>
            </a:r>
            <a:r>
              <a:rPr lang="en-US" sz="1800" dirty="0" err="1">
                <a:solidFill>
                  <a:srgbClr val="7494A4"/>
                </a:solidFill>
              </a:rPr>
              <a:t>maksimiziranje</a:t>
            </a:r>
            <a:r>
              <a:rPr lang="en-US" sz="1800" dirty="0">
                <a:solidFill>
                  <a:srgbClr val="7494A4"/>
                </a:solidFill>
              </a:rPr>
              <a:t> </a:t>
            </a:r>
            <a:r>
              <a:rPr lang="en-US" sz="1800" dirty="0" err="1">
                <a:solidFill>
                  <a:srgbClr val="7494A4"/>
                </a:solidFill>
              </a:rPr>
              <a:t>koristi</a:t>
            </a:r>
            <a:r>
              <a:rPr lang="en-US" sz="1800" dirty="0">
                <a:solidFill>
                  <a:srgbClr val="7494A4"/>
                </a:solidFill>
              </a:rPr>
              <a:t> </a:t>
            </a:r>
            <a:r>
              <a:rPr lang="en-US" sz="1800" dirty="0" err="1">
                <a:solidFill>
                  <a:srgbClr val="7494A4"/>
                </a:solidFill>
              </a:rPr>
              <a:t>ili</a:t>
            </a:r>
            <a:r>
              <a:rPr lang="en-US" sz="1800" dirty="0">
                <a:solidFill>
                  <a:srgbClr val="7494A4"/>
                </a:solidFill>
              </a:rPr>
              <a:t> drug</a:t>
            </a:r>
            <a:r>
              <a:rPr lang="hr-HR" sz="1800" dirty="0">
                <a:solidFill>
                  <a:srgbClr val="7494A4"/>
                </a:solidFill>
              </a:rPr>
              <a:t>o</a:t>
            </a:r>
            <a:r>
              <a:rPr lang="en-US" sz="1800" dirty="0">
                <a:solidFill>
                  <a:srgbClr val="7494A4"/>
                </a:solidFill>
              </a:rPr>
              <a:t>.</a:t>
            </a:r>
            <a:endParaRPr lang="hr-HR" sz="1800" dirty="0">
              <a:solidFill>
                <a:srgbClr val="7494A4"/>
              </a:solidFill>
            </a:endParaRPr>
          </a:p>
          <a:p>
            <a:pPr algn="just"/>
            <a:endParaRPr lang="cs-CZ" sz="1600" dirty="0">
              <a:solidFill>
                <a:srgbClr val="4D4D4E"/>
              </a:solidFill>
            </a:endParaRPr>
          </a:p>
          <a:p>
            <a:endParaRPr lang="cs-CZ" sz="1600" dirty="0">
              <a:solidFill>
                <a:srgbClr val="4D4D4E"/>
              </a:solidFill>
            </a:endParaRPr>
          </a:p>
        </p:txBody>
      </p:sp>
    </p:spTree>
    <p:extLst>
      <p:ext uri="{BB962C8B-B14F-4D97-AF65-F5344CB8AC3E}">
        <p14:creationId xmlns:p14="http://schemas.microsoft.com/office/powerpoint/2010/main" val="270638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Uvod i terminologija projekta</a:t>
            </a:r>
            <a:endParaRPr lang="cs-CZ" dirty="0">
              <a:solidFill>
                <a:srgbClr val="92D050"/>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438150" y="718925"/>
            <a:ext cx="8474704" cy="5555967"/>
          </a:xfrm>
          <a:prstGeom prst="rect">
            <a:avLst/>
          </a:prstGeom>
          <a:noFill/>
        </p:spPr>
        <p:txBody>
          <a:bodyPr wrap="square" lIns="76794" tIns="38397" rIns="76794" bIns="38397" rtlCol="0">
            <a:spAutoFit/>
          </a:bodyPr>
          <a:lstStyle/>
          <a:p>
            <a:endParaRPr lang="en-GB" sz="1600" b="1" dirty="0">
              <a:solidFill>
                <a:srgbClr val="7494A4"/>
              </a:solidFill>
            </a:endParaRPr>
          </a:p>
          <a:p>
            <a:pPr algn="just"/>
            <a:r>
              <a:rPr lang="en-GB" sz="2000" b="1" u="sng" dirty="0" err="1">
                <a:solidFill>
                  <a:srgbClr val="7494A4"/>
                </a:solidFill>
              </a:rPr>
              <a:t>Donošenje</a:t>
            </a:r>
            <a:r>
              <a:rPr lang="en-GB" sz="2000" b="1" u="sng" dirty="0">
                <a:solidFill>
                  <a:srgbClr val="7494A4"/>
                </a:solidFill>
              </a:rPr>
              <a:t> </a:t>
            </a:r>
            <a:r>
              <a:rPr lang="en-GB" sz="2000" b="1" u="sng" dirty="0" err="1">
                <a:solidFill>
                  <a:srgbClr val="7494A4"/>
                </a:solidFill>
              </a:rPr>
              <a:t>odluka</a:t>
            </a:r>
            <a:r>
              <a:rPr lang="en-GB" sz="2000" b="1" dirty="0">
                <a:solidFill>
                  <a:srgbClr val="7494A4"/>
                </a:solidFill>
              </a:rPr>
              <a:t> - </a:t>
            </a:r>
            <a:r>
              <a:rPr lang="en-GB" sz="2000" dirty="0" err="1">
                <a:solidFill>
                  <a:srgbClr val="7494A4"/>
                </a:solidFill>
              </a:rPr>
              <a:t>kontinuirana</a:t>
            </a:r>
            <a:r>
              <a:rPr lang="en-GB" sz="2000" dirty="0">
                <a:solidFill>
                  <a:srgbClr val="7494A4"/>
                </a:solidFill>
              </a:rPr>
              <a:t> je </a:t>
            </a:r>
            <a:r>
              <a:rPr lang="en-GB" sz="2000" dirty="0" err="1">
                <a:solidFill>
                  <a:srgbClr val="7494A4"/>
                </a:solidFill>
              </a:rPr>
              <a:t>i</a:t>
            </a:r>
            <a:r>
              <a:rPr lang="en-GB" sz="2000" dirty="0">
                <a:solidFill>
                  <a:srgbClr val="7494A4"/>
                </a:solidFill>
              </a:rPr>
              <a:t> </a:t>
            </a:r>
            <a:r>
              <a:rPr lang="en-GB" sz="2000" dirty="0" err="1">
                <a:solidFill>
                  <a:srgbClr val="7494A4"/>
                </a:solidFill>
              </a:rPr>
              <a:t>neophodna</a:t>
            </a:r>
            <a:r>
              <a:rPr lang="en-GB" sz="2000" dirty="0">
                <a:solidFill>
                  <a:srgbClr val="7494A4"/>
                </a:solidFill>
              </a:rPr>
              <a:t> </a:t>
            </a:r>
            <a:r>
              <a:rPr lang="en-GB" sz="2000" dirty="0" err="1">
                <a:solidFill>
                  <a:srgbClr val="7494A4"/>
                </a:solidFill>
              </a:rPr>
              <a:t>komponenta</a:t>
            </a:r>
            <a:r>
              <a:rPr lang="en-GB" sz="2000" dirty="0">
                <a:solidFill>
                  <a:srgbClr val="7494A4"/>
                </a:solidFill>
              </a:rPr>
              <a:t> </a:t>
            </a:r>
            <a:r>
              <a:rPr lang="en-GB" sz="2000" dirty="0" err="1">
                <a:solidFill>
                  <a:srgbClr val="7494A4"/>
                </a:solidFill>
              </a:rPr>
              <a:t>upravljanja</a:t>
            </a:r>
            <a:r>
              <a:rPr lang="en-GB" sz="2000" dirty="0">
                <a:solidFill>
                  <a:srgbClr val="7494A4"/>
                </a:solidFill>
              </a:rPr>
              <a:t> </a:t>
            </a:r>
            <a:r>
              <a:rPr lang="en-GB" sz="2000" dirty="0" err="1">
                <a:solidFill>
                  <a:srgbClr val="7494A4"/>
                </a:solidFill>
              </a:rPr>
              <a:t>bilo</a:t>
            </a:r>
            <a:r>
              <a:rPr lang="en-GB" sz="2000" dirty="0">
                <a:solidFill>
                  <a:srgbClr val="7494A4"/>
                </a:solidFill>
              </a:rPr>
              <a:t> </a:t>
            </a:r>
            <a:r>
              <a:rPr lang="en-GB" sz="2000" dirty="0" err="1">
                <a:solidFill>
                  <a:srgbClr val="7494A4"/>
                </a:solidFill>
              </a:rPr>
              <a:t>kojom</a:t>
            </a:r>
            <a:r>
              <a:rPr lang="en-GB" sz="2000" dirty="0">
                <a:solidFill>
                  <a:srgbClr val="7494A4"/>
                </a:solidFill>
              </a:rPr>
              <a:t> </a:t>
            </a:r>
            <a:r>
              <a:rPr lang="en-GB" sz="2000" dirty="0" err="1">
                <a:solidFill>
                  <a:srgbClr val="7494A4"/>
                </a:solidFill>
              </a:rPr>
              <a:t>organizacijom</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poslovnom</a:t>
            </a:r>
            <a:r>
              <a:rPr lang="en-GB" sz="2000" dirty="0">
                <a:solidFill>
                  <a:srgbClr val="7494A4"/>
                </a:solidFill>
              </a:rPr>
              <a:t> </a:t>
            </a:r>
            <a:r>
              <a:rPr lang="en-GB" sz="2000" dirty="0" err="1">
                <a:solidFill>
                  <a:srgbClr val="7494A4"/>
                </a:solidFill>
              </a:rPr>
              <a:t>aktivnošću</a:t>
            </a:r>
            <a:r>
              <a:rPr lang="en-GB" sz="2000" dirty="0">
                <a:solidFill>
                  <a:srgbClr val="7494A4"/>
                </a:solidFill>
              </a:rPr>
              <a:t>, </a:t>
            </a:r>
            <a:r>
              <a:rPr lang="en-GB" sz="2000" dirty="0" err="1">
                <a:solidFill>
                  <a:srgbClr val="7494A4"/>
                </a:solidFill>
              </a:rPr>
              <a:t>kao</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aktivnostima</a:t>
            </a:r>
            <a:r>
              <a:rPr lang="en-GB" sz="2000" dirty="0">
                <a:solidFill>
                  <a:srgbClr val="7494A4"/>
                </a:solidFill>
              </a:rPr>
              <a:t> </a:t>
            </a:r>
            <a:r>
              <a:rPr lang="en-GB" sz="2000" dirty="0" err="1">
                <a:solidFill>
                  <a:srgbClr val="7494A4"/>
                </a:solidFill>
              </a:rPr>
              <a:t>zaštite</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valorizacije</a:t>
            </a:r>
            <a:r>
              <a:rPr lang="en-GB" sz="2000" dirty="0">
                <a:solidFill>
                  <a:srgbClr val="7494A4"/>
                </a:solidFill>
              </a:rPr>
              <a:t> </a:t>
            </a:r>
            <a:r>
              <a:rPr lang="hr-HR" sz="2000" dirty="0">
                <a:solidFill>
                  <a:srgbClr val="7494A4"/>
                </a:solidFill>
              </a:rPr>
              <a:t>PIP-ima</a:t>
            </a:r>
            <a:r>
              <a:rPr lang="en-GB" sz="2000" dirty="0">
                <a:solidFill>
                  <a:srgbClr val="7494A4"/>
                </a:solidFill>
              </a:rPr>
              <a:t>. </a:t>
            </a:r>
            <a:r>
              <a:rPr lang="en-GB" sz="2000" dirty="0" err="1">
                <a:solidFill>
                  <a:srgbClr val="7494A4"/>
                </a:solidFill>
              </a:rPr>
              <a:t>Održiva</a:t>
            </a:r>
            <a:r>
              <a:rPr lang="en-GB" sz="2000" dirty="0">
                <a:solidFill>
                  <a:srgbClr val="7494A4"/>
                </a:solidFill>
              </a:rPr>
              <a:t> </a:t>
            </a:r>
            <a:r>
              <a:rPr lang="en-GB" sz="2000" dirty="0" err="1">
                <a:solidFill>
                  <a:srgbClr val="7494A4"/>
                </a:solidFill>
              </a:rPr>
              <a:t>zaštita</a:t>
            </a:r>
            <a:r>
              <a:rPr lang="en-GB" sz="2000" dirty="0">
                <a:solidFill>
                  <a:srgbClr val="7494A4"/>
                </a:solidFill>
              </a:rPr>
              <a:t>, </a:t>
            </a:r>
            <a:r>
              <a:rPr lang="en-GB" sz="2000" dirty="0" err="1">
                <a:solidFill>
                  <a:srgbClr val="7494A4"/>
                </a:solidFill>
              </a:rPr>
              <a:t>ponovna</a:t>
            </a:r>
            <a:r>
              <a:rPr lang="en-GB" sz="2000" dirty="0">
                <a:solidFill>
                  <a:srgbClr val="7494A4"/>
                </a:solidFill>
              </a:rPr>
              <a:t> </a:t>
            </a:r>
            <a:r>
              <a:rPr lang="en-GB" sz="2000" dirty="0" err="1">
                <a:solidFill>
                  <a:srgbClr val="7494A4"/>
                </a:solidFill>
              </a:rPr>
              <a:t>upotreba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upravljanje</a:t>
            </a:r>
            <a:r>
              <a:rPr lang="en-GB" sz="2000" dirty="0">
                <a:solidFill>
                  <a:srgbClr val="7494A4"/>
                </a:solidFill>
              </a:rPr>
              <a:t> </a:t>
            </a:r>
            <a:r>
              <a:rPr lang="en-GB" sz="2000" dirty="0" err="1">
                <a:solidFill>
                  <a:srgbClr val="7494A4"/>
                </a:solidFill>
              </a:rPr>
              <a:t>nisu</a:t>
            </a:r>
            <a:r>
              <a:rPr lang="en-GB" sz="2000" dirty="0">
                <a:solidFill>
                  <a:srgbClr val="7494A4"/>
                </a:solidFill>
              </a:rPr>
              <a:t> </a:t>
            </a:r>
            <a:r>
              <a:rPr lang="en-GB" sz="2000" dirty="0" err="1">
                <a:solidFill>
                  <a:srgbClr val="7494A4"/>
                </a:solidFill>
              </a:rPr>
              <a:t>izvedivi</a:t>
            </a:r>
            <a:r>
              <a:rPr lang="en-GB" sz="2000" dirty="0">
                <a:solidFill>
                  <a:srgbClr val="7494A4"/>
                </a:solidFill>
              </a:rPr>
              <a:t> bez </a:t>
            </a:r>
            <a:r>
              <a:rPr lang="en-GB" sz="2000" dirty="0" err="1">
                <a:solidFill>
                  <a:srgbClr val="7494A4"/>
                </a:solidFill>
              </a:rPr>
              <a:t>sustavnog</a:t>
            </a:r>
            <a:r>
              <a:rPr lang="en-GB" sz="2000" dirty="0">
                <a:solidFill>
                  <a:srgbClr val="7494A4"/>
                </a:solidFill>
              </a:rPr>
              <a:t> </a:t>
            </a:r>
            <a:r>
              <a:rPr lang="en-GB" sz="2000" dirty="0" err="1">
                <a:solidFill>
                  <a:srgbClr val="7494A4"/>
                </a:solidFill>
              </a:rPr>
              <a:t>prikupljanja</a:t>
            </a:r>
            <a:r>
              <a:rPr lang="en-GB" sz="2000" dirty="0">
                <a:solidFill>
                  <a:srgbClr val="7494A4"/>
                </a:solidFill>
              </a:rPr>
              <a:t> </a:t>
            </a:r>
            <a:r>
              <a:rPr lang="en-GB" sz="2000" dirty="0" err="1">
                <a:solidFill>
                  <a:srgbClr val="7494A4"/>
                </a:solidFill>
              </a:rPr>
              <a:t>podataka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registracije</a:t>
            </a:r>
            <a:r>
              <a:rPr lang="en-GB" sz="2000" dirty="0">
                <a:solidFill>
                  <a:srgbClr val="7494A4"/>
                </a:solidFill>
              </a:rPr>
              <a:t> </a:t>
            </a:r>
            <a:r>
              <a:rPr lang="en-GB" sz="2000" dirty="0" err="1">
                <a:solidFill>
                  <a:srgbClr val="7494A4"/>
                </a:solidFill>
              </a:rPr>
              <a:t>koji</a:t>
            </a:r>
            <a:r>
              <a:rPr lang="en-GB" sz="2000" dirty="0">
                <a:solidFill>
                  <a:srgbClr val="7494A4"/>
                </a:solidFill>
              </a:rPr>
              <a:t> </a:t>
            </a:r>
            <a:r>
              <a:rPr lang="en-GB" sz="2000" dirty="0" err="1">
                <a:solidFill>
                  <a:srgbClr val="7494A4"/>
                </a:solidFill>
              </a:rPr>
              <a:t>identificiraju</a:t>
            </a:r>
            <a:r>
              <a:rPr lang="en-GB" sz="2000" dirty="0">
                <a:solidFill>
                  <a:srgbClr val="7494A4"/>
                </a:solidFill>
              </a:rPr>
              <a:t> </a:t>
            </a:r>
            <a:r>
              <a:rPr lang="en-GB" sz="2000" dirty="0" err="1">
                <a:solidFill>
                  <a:srgbClr val="7494A4"/>
                </a:solidFill>
              </a:rPr>
              <a:t>povijest</a:t>
            </a:r>
            <a:r>
              <a:rPr lang="en-GB" sz="2000" dirty="0">
                <a:solidFill>
                  <a:srgbClr val="7494A4"/>
                </a:solidFill>
              </a:rPr>
              <a:t>, </a:t>
            </a:r>
            <a:r>
              <a:rPr lang="en-GB" sz="2000" dirty="0" err="1">
                <a:solidFill>
                  <a:srgbClr val="7494A4"/>
                </a:solidFill>
              </a:rPr>
              <a:t>arhitektonske</a:t>
            </a:r>
            <a:r>
              <a:rPr lang="en-GB" sz="2000" dirty="0">
                <a:solidFill>
                  <a:srgbClr val="7494A4"/>
                </a:solidFill>
              </a:rPr>
              <a:t> </a:t>
            </a:r>
            <a:r>
              <a:rPr lang="en-GB" sz="2000" dirty="0" err="1">
                <a:solidFill>
                  <a:srgbClr val="7494A4"/>
                </a:solidFill>
              </a:rPr>
              <a:t>atribute</a:t>
            </a:r>
            <a:r>
              <a:rPr lang="en-GB" sz="2000" dirty="0">
                <a:solidFill>
                  <a:srgbClr val="7494A4"/>
                </a:solidFill>
              </a:rPr>
              <a:t>, </a:t>
            </a:r>
            <a:r>
              <a:rPr lang="en-GB" sz="2000" dirty="0" err="1">
                <a:solidFill>
                  <a:srgbClr val="7494A4"/>
                </a:solidFill>
              </a:rPr>
              <a:t>stanje</a:t>
            </a:r>
            <a:r>
              <a:rPr lang="en-GB" sz="2000" dirty="0">
                <a:solidFill>
                  <a:srgbClr val="7494A4"/>
                </a:solidFill>
              </a:rPr>
              <a:t> </a:t>
            </a:r>
            <a:r>
              <a:rPr lang="en-GB" sz="2000" dirty="0" err="1">
                <a:solidFill>
                  <a:srgbClr val="7494A4"/>
                </a:solidFill>
              </a:rPr>
              <a:t>očuvanja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moguće</a:t>
            </a:r>
            <a:r>
              <a:rPr lang="en-GB" sz="2000" dirty="0">
                <a:solidFill>
                  <a:srgbClr val="7494A4"/>
                </a:solidFill>
              </a:rPr>
              <a:t> </a:t>
            </a:r>
            <a:r>
              <a:rPr lang="en-GB" sz="2000" dirty="0" err="1">
                <a:solidFill>
                  <a:srgbClr val="7494A4"/>
                </a:solidFill>
              </a:rPr>
              <a:t>izmjene</a:t>
            </a:r>
            <a:r>
              <a:rPr lang="en-GB" sz="2000" dirty="0">
                <a:solidFill>
                  <a:srgbClr val="7494A4"/>
                </a:solidFill>
              </a:rPr>
              <a:t> </a:t>
            </a:r>
            <a:r>
              <a:rPr lang="en-GB" sz="2000" dirty="0" err="1">
                <a:solidFill>
                  <a:srgbClr val="7494A4"/>
                </a:solidFill>
              </a:rPr>
              <a:t>tijekom</a:t>
            </a:r>
            <a:r>
              <a:rPr lang="en-GB" sz="2000" dirty="0">
                <a:solidFill>
                  <a:srgbClr val="7494A4"/>
                </a:solidFill>
              </a:rPr>
              <a:t> </a:t>
            </a:r>
            <a:r>
              <a:rPr lang="en-GB" sz="2000" dirty="0" err="1">
                <a:solidFill>
                  <a:srgbClr val="7494A4"/>
                </a:solidFill>
              </a:rPr>
              <a:t>čitavog</a:t>
            </a:r>
            <a:r>
              <a:rPr lang="en-GB" sz="2000" dirty="0">
                <a:solidFill>
                  <a:srgbClr val="7494A4"/>
                </a:solidFill>
              </a:rPr>
              <a:t> </a:t>
            </a:r>
            <a:r>
              <a:rPr lang="en-GB" sz="2000" dirty="0" err="1">
                <a:solidFill>
                  <a:srgbClr val="7494A4"/>
                </a:solidFill>
              </a:rPr>
              <a:t>životnog</a:t>
            </a:r>
            <a:r>
              <a:rPr lang="en-GB" sz="2000" dirty="0">
                <a:solidFill>
                  <a:srgbClr val="7494A4"/>
                </a:solidFill>
              </a:rPr>
              <a:t> </a:t>
            </a:r>
            <a:r>
              <a:rPr lang="en-GB" sz="2000" dirty="0" err="1">
                <a:solidFill>
                  <a:srgbClr val="7494A4"/>
                </a:solidFill>
              </a:rPr>
              <a:t>vijeka</a:t>
            </a:r>
            <a:r>
              <a:rPr lang="en-GB" sz="2000" dirty="0">
                <a:solidFill>
                  <a:srgbClr val="7494A4"/>
                </a:solidFill>
              </a:rPr>
              <a:t>. </a:t>
            </a:r>
            <a:r>
              <a:rPr lang="hr-HR" sz="2000" dirty="0">
                <a:solidFill>
                  <a:srgbClr val="7494A4"/>
                </a:solidFill>
              </a:rPr>
              <a:t>Osnova je </a:t>
            </a:r>
            <a:r>
              <a:rPr lang="en-GB" sz="2000" dirty="0">
                <a:solidFill>
                  <a:srgbClr val="7494A4"/>
                </a:solidFill>
              </a:rPr>
              <a:t>za </a:t>
            </a:r>
            <a:r>
              <a:rPr lang="en-GB" sz="2000" dirty="0" err="1">
                <a:solidFill>
                  <a:srgbClr val="7494A4"/>
                </a:solidFill>
              </a:rPr>
              <a:t>svaki</a:t>
            </a:r>
            <a:r>
              <a:rPr lang="en-GB" sz="2000" dirty="0">
                <a:solidFill>
                  <a:srgbClr val="7494A4"/>
                </a:solidFill>
              </a:rPr>
              <a:t> </a:t>
            </a:r>
            <a:r>
              <a:rPr lang="en-GB" sz="2000" dirty="0" err="1">
                <a:solidFill>
                  <a:srgbClr val="7494A4"/>
                </a:solidFill>
              </a:rPr>
              <a:t>proces</a:t>
            </a:r>
            <a:r>
              <a:rPr lang="en-GB" sz="2000" dirty="0">
                <a:solidFill>
                  <a:srgbClr val="7494A4"/>
                </a:solidFill>
              </a:rPr>
              <a:t> </a:t>
            </a:r>
            <a:r>
              <a:rPr lang="en-GB" sz="2000" dirty="0" err="1">
                <a:solidFill>
                  <a:srgbClr val="7494A4"/>
                </a:solidFill>
              </a:rPr>
              <a:t>odlučivanja</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temelju</a:t>
            </a:r>
            <a:r>
              <a:rPr lang="en-GB" sz="2000" dirty="0">
                <a:solidFill>
                  <a:srgbClr val="7494A4"/>
                </a:solidFill>
              </a:rPr>
              <a:t> </a:t>
            </a:r>
            <a:r>
              <a:rPr lang="en-GB" sz="2000" dirty="0" err="1">
                <a:solidFill>
                  <a:srgbClr val="7494A4"/>
                </a:solidFill>
              </a:rPr>
              <a:t>znanja</a:t>
            </a:r>
            <a:r>
              <a:rPr lang="en-GB" sz="2000" dirty="0">
                <a:solidFill>
                  <a:srgbClr val="7494A4"/>
                </a:solidFill>
              </a:rPr>
              <a:t> </a:t>
            </a:r>
            <a:r>
              <a:rPr lang="en-GB" sz="2000" dirty="0" err="1">
                <a:solidFill>
                  <a:srgbClr val="7494A4"/>
                </a:solidFill>
              </a:rPr>
              <a:t>radi</a:t>
            </a:r>
            <a:r>
              <a:rPr lang="en-GB" sz="2000" dirty="0">
                <a:solidFill>
                  <a:srgbClr val="7494A4"/>
                </a:solidFill>
              </a:rPr>
              <a:t> </a:t>
            </a:r>
            <a:r>
              <a:rPr lang="en-GB" sz="2000" dirty="0" err="1">
                <a:solidFill>
                  <a:srgbClr val="7494A4"/>
                </a:solidFill>
              </a:rPr>
              <a:t>utvrđivanja</a:t>
            </a:r>
            <a:r>
              <a:rPr lang="en-GB" sz="2000" dirty="0">
                <a:solidFill>
                  <a:srgbClr val="7494A4"/>
                </a:solidFill>
              </a:rPr>
              <a:t> </a:t>
            </a:r>
            <a:r>
              <a:rPr lang="en-GB" sz="2000" dirty="0" err="1">
                <a:solidFill>
                  <a:srgbClr val="7494A4"/>
                </a:solidFill>
              </a:rPr>
              <a:t>prioriteta</a:t>
            </a:r>
            <a:r>
              <a:rPr lang="en-GB" sz="2000" dirty="0">
                <a:solidFill>
                  <a:srgbClr val="7494A4"/>
                </a:solidFill>
              </a:rPr>
              <a:t> </a:t>
            </a:r>
            <a:r>
              <a:rPr lang="en-GB" sz="2000" dirty="0" err="1">
                <a:solidFill>
                  <a:srgbClr val="7494A4"/>
                </a:solidFill>
              </a:rPr>
              <a:t>zaštite</a:t>
            </a:r>
            <a:r>
              <a:rPr lang="en-GB" sz="2000" dirty="0">
                <a:solidFill>
                  <a:srgbClr val="7494A4"/>
                </a:solidFill>
              </a:rPr>
              <a:t> </a:t>
            </a:r>
            <a:r>
              <a:rPr lang="hr-HR" sz="2000" dirty="0">
                <a:solidFill>
                  <a:srgbClr val="7494A4"/>
                </a:solidFill>
              </a:rPr>
              <a:t>PIP-a.</a:t>
            </a:r>
            <a:endParaRPr lang="en-GB" sz="2000" dirty="0">
              <a:solidFill>
                <a:srgbClr val="7494A4"/>
              </a:solidFill>
            </a:endParaRPr>
          </a:p>
          <a:p>
            <a:pPr algn="just"/>
            <a:endParaRPr lang="en-GB" sz="2000" dirty="0">
              <a:solidFill>
                <a:srgbClr val="7494A4"/>
              </a:solidFill>
            </a:endParaRPr>
          </a:p>
          <a:p>
            <a:pPr algn="just"/>
            <a:r>
              <a:rPr lang="en-GB" sz="2000" dirty="0">
                <a:solidFill>
                  <a:srgbClr val="7494A4"/>
                </a:solidFill>
              </a:rPr>
              <a:t>Da bi se </a:t>
            </a:r>
            <a:r>
              <a:rPr lang="en-GB" sz="2000" dirty="0" err="1">
                <a:solidFill>
                  <a:srgbClr val="7494A4"/>
                </a:solidFill>
              </a:rPr>
              <a:t>postigla</a:t>
            </a:r>
            <a:r>
              <a:rPr lang="en-GB" sz="2000" dirty="0">
                <a:solidFill>
                  <a:srgbClr val="7494A4"/>
                </a:solidFill>
              </a:rPr>
              <a:t> </a:t>
            </a:r>
            <a:r>
              <a:rPr lang="en-GB" sz="2000" b="1" dirty="0" err="1">
                <a:solidFill>
                  <a:srgbClr val="7494A4"/>
                </a:solidFill>
              </a:rPr>
              <a:t>zajednička</a:t>
            </a:r>
            <a:r>
              <a:rPr lang="en-GB" sz="2000" b="1" dirty="0">
                <a:solidFill>
                  <a:srgbClr val="7494A4"/>
                </a:solidFill>
              </a:rPr>
              <a:t> </a:t>
            </a:r>
            <a:r>
              <a:rPr lang="en-GB" sz="2000" b="1" dirty="0" err="1">
                <a:solidFill>
                  <a:srgbClr val="7494A4"/>
                </a:solidFill>
              </a:rPr>
              <a:t>strategija</a:t>
            </a:r>
            <a:r>
              <a:rPr lang="en-GB" sz="2000" b="1" dirty="0">
                <a:solidFill>
                  <a:srgbClr val="7494A4"/>
                </a:solidFill>
              </a:rPr>
              <a:t> za </a:t>
            </a:r>
            <a:r>
              <a:rPr lang="en-GB" sz="2000" b="1" dirty="0" err="1">
                <a:solidFill>
                  <a:srgbClr val="7494A4"/>
                </a:solidFill>
              </a:rPr>
              <a:t>održivo</a:t>
            </a:r>
            <a:r>
              <a:rPr lang="en-GB" sz="2000" b="1" dirty="0">
                <a:solidFill>
                  <a:srgbClr val="7494A4"/>
                </a:solidFill>
              </a:rPr>
              <a:t> </a:t>
            </a:r>
            <a:r>
              <a:rPr lang="en-GB" sz="2000" b="1" dirty="0" err="1">
                <a:solidFill>
                  <a:srgbClr val="7494A4"/>
                </a:solidFill>
              </a:rPr>
              <a:t>upravljanje</a:t>
            </a:r>
            <a:r>
              <a:rPr lang="en-GB" sz="2000" b="1" dirty="0">
                <a:solidFill>
                  <a:srgbClr val="7494A4"/>
                </a:solidFill>
              </a:rPr>
              <a:t> i </a:t>
            </a:r>
            <a:r>
              <a:rPr lang="hr-HR" sz="2000" b="1" dirty="0">
                <a:solidFill>
                  <a:srgbClr val="7494A4"/>
                </a:solidFill>
              </a:rPr>
              <a:t>rukovođenje</a:t>
            </a:r>
            <a:r>
              <a:rPr lang="en-GB" sz="2000" b="1" dirty="0">
                <a:solidFill>
                  <a:srgbClr val="7494A4"/>
                </a:solidFill>
              </a:rPr>
              <a:t> </a:t>
            </a:r>
            <a:r>
              <a:rPr lang="hr-HR" sz="2000" b="1" dirty="0">
                <a:solidFill>
                  <a:srgbClr val="7494A4"/>
                </a:solidFill>
              </a:rPr>
              <a:t>PIP</a:t>
            </a:r>
            <a:r>
              <a:rPr lang="en-GB" sz="2000" b="1" dirty="0">
                <a:solidFill>
                  <a:srgbClr val="7494A4"/>
                </a:solidFill>
              </a:rPr>
              <a:t>-</a:t>
            </a:r>
            <a:r>
              <a:rPr lang="en-GB" sz="2000" b="1" dirty="0" err="1">
                <a:solidFill>
                  <a:srgbClr val="7494A4"/>
                </a:solidFill>
              </a:rPr>
              <a:t>ima</a:t>
            </a:r>
            <a:r>
              <a:rPr lang="en-GB" sz="2000" dirty="0">
                <a:solidFill>
                  <a:srgbClr val="7494A4"/>
                </a:solidFill>
              </a:rPr>
              <a:t> CE-a, </a:t>
            </a:r>
            <a:r>
              <a:rPr lang="en-GB" sz="2000" dirty="0" err="1">
                <a:solidFill>
                  <a:srgbClr val="7494A4"/>
                </a:solidFill>
              </a:rPr>
              <a:t>razvijen</a:t>
            </a:r>
            <a:r>
              <a:rPr lang="en-GB" sz="2000" dirty="0">
                <a:solidFill>
                  <a:srgbClr val="7494A4"/>
                </a:solidFill>
              </a:rPr>
              <a:t> je put </a:t>
            </a:r>
            <a:r>
              <a:rPr lang="en-GB" sz="2000" dirty="0" err="1">
                <a:solidFill>
                  <a:srgbClr val="7494A4"/>
                </a:solidFill>
              </a:rPr>
              <a:t>koji</a:t>
            </a:r>
            <a:r>
              <a:rPr lang="en-GB" sz="2000" dirty="0">
                <a:solidFill>
                  <a:srgbClr val="7494A4"/>
                </a:solidFill>
              </a:rPr>
              <a:t> se </a:t>
            </a:r>
            <a:r>
              <a:rPr lang="en-GB" sz="2000" dirty="0" err="1">
                <a:solidFill>
                  <a:srgbClr val="7494A4"/>
                </a:solidFill>
              </a:rPr>
              <a:t>sastoji</a:t>
            </a:r>
            <a:r>
              <a:rPr lang="en-GB" sz="2000" dirty="0">
                <a:solidFill>
                  <a:srgbClr val="7494A4"/>
                </a:solidFill>
              </a:rPr>
              <a:t> od </a:t>
            </a:r>
            <a:r>
              <a:rPr lang="en-GB" sz="2000" dirty="0" err="1">
                <a:solidFill>
                  <a:srgbClr val="7494A4"/>
                </a:solidFill>
              </a:rPr>
              <a:t>analiza</a:t>
            </a:r>
            <a:r>
              <a:rPr lang="en-GB" sz="2000" dirty="0">
                <a:solidFill>
                  <a:srgbClr val="7494A4"/>
                </a:solidFill>
              </a:rPr>
              <a:t>, </a:t>
            </a:r>
            <a:r>
              <a:rPr lang="en-GB" sz="2000" dirty="0" err="1">
                <a:solidFill>
                  <a:srgbClr val="7494A4"/>
                </a:solidFill>
              </a:rPr>
              <a:t>sastanaka</a:t>
            </a:r>
            <a:r>
              <a:rPr lang="en-GB" sz="2000" dirty="0">
                <a:solidFill>
                  <a:srgbClr val="7494A4"/>
                </a:solidFill>
              </a:rPr>
              <a:t>, </a:t>
            </a:r>
            <a:r>
              <a:rPr lang="en-GB" sz="2000" dirty="0" err="1">
                <a:solidFill>
                  <a:srgbClr val="7494A4"/>
                </a:solidFill>
              </a:rPr>
              <a:t>posjeta</a:t>
            </a:r>
            <a:r>
              <a:rPr lang="hr-HR" sz="2000" dirty="0">
                <a:solidFill>
                  <a:srgbClr val="7494A4"/>
                </a:solidFill>
              </a:rPr>
              <a:t>,</a:t>
            </a:r>
            <a:r>
              <a:rPr lang="en-GB" sz="2000" dirty="0">
                <a:solidFill>
                  <a:srgbClr val="7494A4"/>
                </a:solidFill>
              </a:rPr>
              <a:t> </a:t>
            </a:r>
            <a:r>
              <a:rPr lang="en-GB" sz="2000" dirty="0" err="1">
                <a:solidFill>
                  <a:srgbClr val="7494A4"/>
                </a:solidFill>
              </a:rPr>
              <a:t>ciljanih</a:t>
            </a:r>
            <a:r>
              <a:rPr lang="en-GB" sz="2000" dirty="0">
                <a:solidFill>
                  <a:srgbClr val="7494A4"/>
                </a:solidFill>
              </a:rPr>
              <a:t> </a:t>
            </a:r>
            <a:r>
              <a:rPr lang="en-GB" sz="2000" dirty="0" err="1">
                <a:solidFill>
                  <a:srgbClr val="7494A4"/>
                </a:solidFill>
              </a:rPr>
              <a:t>radionica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obuka</a:t>
            </a:r>
            <a:r>
              <a:rPr lang="en-GB" sz="2000" dirty="0">
                <a:solidFill>
                  <a:srgbClr val="7494A4"/>
                </a:solidFill>
              </a:rPr>
              <a:t>. S </a:t>
            </a:r>
            <a:r>
              <a:rPr lang="en-GB" sz="2000" dirty="0" err="1">
                <a:solidFill>
                  <a:srgbClr val="7494A4"/>
                </a:solidFill>
              </a:rPr>
              <a:t>općom</a:t>
            </a:r>
            <a:r>
              <a:rPr lang="en-GB" sz="2000" dirty="0">
                <a:solidFill>
                  <a:srgbClr val="7494A4"/>
                </a:solidFill>
              </a:rPr>
              <a:t> </a:t>
            </a:r>
            <a:r>
              <a:rPr lang="en-GB" sz="2000" dirty="0" err="1">
                <a:solidFill>
                  <a:srgbClr val="7494A4"/>
                </a:solidFill>
              </a:rPr>
              <a:t>definicijom</a:t>
            </a:r>
            <a:r>
              <a:rPr lang="en-GB" sz="2000" dirty="0">
                <a:solidFill>
                  <a:srgbClr val="7494A4"/>
                </a:solidFill>
              </a:rPr>
              <a:t>, </a:t>
            </a:r>
            <a:r>
              <a:rPr lang="en-GB" sz="2000" dirty="0" err="1">
                <a:solidFill>
                  <a:srgbClr val="7494A4"/>
                </a:solidFill>
              </a:rPr>
              <a:t>strategija</a:t>
            </a:r>
            <a:r>
              <a:rPr lang="en-GB" sz="2000" dirty="0">
                <a:solidFill>
                  <a:srgbClr val="7494A4"/>
                </a:solidFill>
              </a:rPr>
              <a:t> se </a:t>
            </a:r>
            <a:r>
              <a:rPr lang="en-GB" sz="2000" dirty="0" err="1">
                <a:solidFill>
                  <a:srgbClr val="7494A4"/>
                </a:solidFill>
              </a:rPr>
              <a:t>može</a:t>
            </a:r>
            <a:r>
              <a:rPr lang="en-GB" sz="2000" dirty="0">
                <a:solidFill>
                  <a:srgbClr val="7494A4"/>
                </a:solidFill>
              </a:rPr>
              <a:t> </a:t>
            </a:r>
            <a:r>
              <a:rPr lang="en-GB" sz="2000" dirty="0" err="1">
                <a:solidFill>
                  <a:srgbClr val="7494A4"/>
                </a:solidFill>
              </a:rPr>
              <a:t>smatrati</a:t>
            </a:r>
            <a:r>
              <a:rPr lang="en-GB" sz="2000" dirty="0">
                <a:solidFill>
                  <a:srgbClr val="7494A4"/>
                </a:solidFill>
              </a:rPr>
              <a:t> </a:t>
            </a:r>
            <a:r>
              <a:rPr lang="en-GB" sz="2000" dirty="0" err="1">
                <a:solidFill>
                  <a:srgbClr val="7494A4"/>
                </a:solidFill>
              </a:rPr>
              <a:t>akcijskim</a:t>
            </a:r>
            <a:r>
              <a:rPr lang="en-GB" sz="2000" dirty="0">
                <a:solidFill>
                  <a:srgbClr val="7494A4"/>
                </a:solidFill>
              </a:rPr>
              <a:t> </a:t>
            </a:r>
            <a:r>
              <a:rPr lang="en-GB" sz="2000" dirty="0" err="1">
                <a:solidFill>
                  <a:srgbClr val="7494A4"/>
                </a:solidFill>
              </a:rPr>
              <a:t>planom</a:t>
            </a:r>
            <a:r>
              <a:rPr lang="en-GB" sz="2000" dirty="0">
                <a:solidFill>
                  <a:srgbClr val="7494A4"/>
                </a:solidFill>
              </a:rPr>
              <a:t> </a:t>
            </a:r>
            <a:r>
              <a:rPr lang="en-GB" sz="2000" dirty="0" err="1">
                <a:solidFill>
                  <a:srgbClr val="7494A4"/>
                </a:solidFill>
              </a:rPr>
              <a:t>osmišljenim</a:t>
            </a:r>
            <a:r>
              <a:rPr lang="en-GB" sz="2000" dirty="0">
                <a:solidFill>
                  <a:srgbClr val="7494A4"/>
                </a:solidFill>
              </a:rPr>
              <a:t> za </a:t>
            </a:r>
            <a:r>
              <a:rPr lang="en-GB" sz="2000" dirty="0" err="1">
                <a:solidFill>
                  <a:srgbClr val="7494A4"/>
                </a:solidFill>
              </a:rPr>
              <a:t>postizanje</a:t>
            </a:r>
            <a:r>
              <a:rPr lang="en-GB" sz="2000" dirty="0">
                <a:solidFill>
                  <a:srgbClr val="7494A4"/>
                </a:solidFill>
              </a:rPr>
              <a:t> </a:t>
            </a:r>
            <a:r>
              <a:rPr lang="en-GB" sz="2000" dirty="0" err="1">
                <a:solidFill>
                  <a:srgbClr val="7494A4"/>
                </a:solidFill>
              </a:rPr>
              <a:t>dugoročnog</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općeg</a:t>
            </a:r>
            <a:r>
              <a:rPr lang="en-GB" sz="2000" dirty="0">
                <a:solidFill>
                  <a:srgbClr val="7494A4"/>
                </a:solidFill>
              </a:rPr>
              <a:t> </a:t>
            </a:r>
            <a:r>
              <a:rPr lang="en-GB" sz="2000" dirty="0" err="1">
                <a:solidFill>
                  <a:srgbClr val="7494A4"/>
                </a:solidFill>
              </a:rPr>
              <a:t>cilja</a:t>
            </a:r>
            <a:r>
              <a:rPr lang="en-GB" sz="2000" dirty="0">
                <a:solidFill>
                  <a:srgbClr val="7494A4"/>
                </a:solidFill>
              </a:rPr>
              <a:t>.</a:t>
            </a:r>
            <a:r>
              <a:rPr lang="hr-HR" sz="2000" dirty="0">
                <a:solidFill>
                  <a:srgbClr val="7494A4"/>
                </a:solidFill>
              </a:rPr>
              <a:t> U</a:t>
            </a:r>
            <a:r>
              <a:rPr lang="en-GB" sz="2000" dirty="0" err="1">
                <a:solidFill>
                  <a:srgbClr val="7494A4"/>
                </a:solidFill>
              </a:rPr>
              <a:t>prav</a:t>
            </a:r>
            <a:r>
              <a:rPr lang="hr-HR" sz="2000" dirty="0">
                <a:solidFill>
                  <a:srgbClr val="7494A4"/>
                </a:solidFill>
              </a:rPr>
              <a:t>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dionici</a:t>
            </a:r>
            <a:r>
              <a:rPr lang="en-GB" sz="2000" dirty="0">
                <a:solidFill>
                  <a:srgbClr val="7494A4"/>
                </a:solidFill>
              </a:rPr>
              <a:t> </a:t>
            </a:r>
            <a:r>
              <a:rPr lang="hr-HR" sz="2000" dirty="0">
                <a:solidFill>
                  <a:srgbClr val="7494A4"/>
                </a:solidFill>
              </a:rPr>
              <a:t>PIP-a </a:t>
            </a:r>
            <a:r>
              <a:rPr lang="en-GB" sz="2000" dirty="0" err="1">
                <a:solidFill>
                  <a:srgbClr val="7494A4"/>
                </a:solidFill>
              </a:rPr>
              <a:t>trebaju</a:t>
            </a:r>
            <a:r>
              <a:rPr lang="en-GB" sz="2000" dirty="0">
                <a:solidFill>
                  <a:srgbClr val="7494A4"/>
                </a:solidFill>
              </a:rPr>
              <a:t> </a:t>
            </a:r>
            <a:r>
              <a:rPr lang="en-GB" sz="2000" dirty="0" err="1">
                <a:solidFill>
                  <a:srgbClr val="7494A4"/>
                </a:solidFill>
              </a:rPr>
              <a:t>kontinuirano</a:t>
            </a:r>
            <a:r>
              <a:rPr lang="en-GB" sz="2000" dirty="0">
                <a:solidFill>
                  <a:srgbClr val="7494A4"/>
                </a:solidFill>
              </a:rPr>
              <a:t> </a:t>
            </a:r>
            <a:r>
              <a:rPr lang="en-GB" sz="2000" dirty="0" err="1">
                <a:solidFill>
                  <a:srgbClr val="7494A4"/>
                </a:solidFill>
              </a:rPr>
              <a:t>poboljšavati</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nadograđivati</a:t>
            </a:r>
            <a:r>
              <a:rPr lang="en-GB" sz="2000" dirty="0">
                <a:solidFill>
                  <a:srgbClr val="7494A4"/>
                </a:solidFill>
              </a:rPr>
              <a:t> ​​</a:t>
            </a:r>
            <a:r>
              <a:rPr lang="en-GB" sz="2000" dirty="0" err="1">
                <a:solidFill>
                  <a:srgbClr val="7494A4"/>
                </a:solidFill>
              </a:rPr>
              <a:t>znanje</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vještine</a:t>
            </a:r>
            <a:r>
              <a:rPr lang="en-GB" sz="2000" dirty="0">
                <a:solidFill>
                  <a:srgbClr val="7494A4"/>
                </a:solidFill>
              </a:rPr>
              <a:t> </a:t>
            </a:r>
            <a:r>
              <a:rPr lang="en-GB" sz="2000" dirty="0" err="1">
                <a:solidFill>
                  <a:srgbClr val="7494A4"/>
                </a:solidFill>
              </a:rPr>
              <a:t>kako</a:t>
            </a:r>
            <a:r>
              <a:rPr lang="en-GB" sz="2000" dirty="0">
                <a:solidFill>
                  <a:srgbClr val="7494A4"/>
                </a:solidFill>
              </a:rPr>
              <a:t> bi </a:t>
            </a:r>
            <a:r>
              <a:rPr lang="hr-HR" sz="2000" dirty="0">
                <a:solidFill>
                  <a:srgbClr val="7494A4"/>
                </a:solidFill>
              </a:rPr>
              <a:t>mogli </a:t>
            </a:r>
            <a:r>
              <a:rPr lang="en-GB" sz="2000" dirty="0" err="1">
                <a:solidFill>
                  <a:srgbClr val="7494A4"/>
                </a:solidFill>
              </a:rPr>
              <a:t>razv</a:t>
            </a:r>
            <a:r>
              <a:rPr lang="hr-HR" sz="2000" dirty="0">
                <a:solidFill>
                  <a:srgbClr val="7494A4"/>
                </a:solidFill>
              </a:rPr>
              <a:t>iti</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izvršiti </a:t>
            </a:r>
            <a:r>
              <a:rPr lang="en-GB" sz="2000" dirty="0" err="1">
                <a:solidFill>
                  <a:srgbClr val="7494A4"/>
                </a:solidFill>
              </a:rPr>
              <a:t>provedbu</a:t>
            </a:r>
            <a:r>
              <a:rPr lang="en-GB" sz="2000" dirty="0">
                <a:solidFill>
                  <a:srgbClr val="7494A4"/>
                </a:solidFill>
              </a:rPr>
              <a:t> </a:t>
            </a:r>
            <a:r>
              <a:rPr lang="en-GB" sz="2000" dirty="0" err="1">
                <a:solidFill>
                  <a:srgbClr val="7494A4"/>
                </a:solidFill>
              </a:rPr>
              <a:t>održivih</a:t>
            </a:r>
            <a:r>
              <a:rPr lang="hr-HR" sz="2000" dirty="0">
                <a:solidFill>
                  <a:srgbClr val="7494A4"/>
                </a:solidFill>
              </a:rPr>
              <a:t> </a:t>
            </a:r>
            <a:r>
              <a:rPr lang="en-GB" sz="2000" dirty="0" err="1">
                <a:solidFill>
                  <a:srgbClr val="7494A4"/>
                </a:solidFill>
              </a:rPr>
              <a:t>integriranih</a:t>
            </a:r>
            <a:r>
              <a:rPr lang="en-GB" sz="2000" dirty="0">
                <a:solidFill>
                  <a:srgbClr val="7494A4"/>
                </a:solidFill>
              </a:rPr>
              <a:t> </a:t>
            </a:r>
            <a:r>
              <a:rPr lang="en-GB" sz="2000" dirty="0" err="1">
                <a:solidFill>
                  <a:srgbClr val="7494A4"/>
                </a:solidFill>
              </a:rPr>
              <a:t>strategija</a:t>
            </a:r>
            <a:r>
              <a:rPr lang="en-GB" sz="2000" dirty="0">
                <a:solidFill>
                  <a:srgbClr val="7494A4"/>
                </a:solidFill>
              </a:rPr>
              <a:t> </a:t>
            </a:r>
            <a:r>
              <a:rPr lang="hr-HR" sz="2000" dirty="0">
                <a:solidFill>
                  <a:srgbClr val="7494A4"/>
                </a:solidFill>
              </a:rPr>
              <a:t>PIP-a </a:t>
            </a:r>
            <a:r>
              <a:rPr lang="en-GB" sz="2000" dirty="0">
                <a:solidFill>
                  <a:srgbClr val="7494A4"/>
                </a:solidFill>
              </a:rPr>
              <a:t>k</a:t>
            </a:r>
            <a:r>
              <a:rPr lang="hr-HR" sz="2000" dirty="0">
                <a:solidFill>
                  <a:srgbClr val="7494A4"/>
                </a:solidFill>
              </a:rPr>
              <a:t>oje </a:t>
            </a:r>
            <a:r>
              <a:rPr lang="en-GB" sz="2000" dirty="0" err="1">
                <a:solidFill>
                  <a:srgbClr val="7494A4"/>
                </a:solidFill>
              </a:rPr>
              <a:t>odgov</a:t>
            </a:r>
            <a:r>
              <a:rPr lang="hr-HR" sz="2000" dirty="0">
                <a:solidFill>
                  <a:srgbClr val="7494A4"/>
                </a:solidFill>
              </a:rPr>
              <a:t>araju</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brojne</a:t>
            </a:r>
            <a:r>
              <a:rPr lang="en-GB" sz="2000" dirty="0">
                <a:solidFill>
                  <a:srgbClr val="7494A4"/>
                </a:solidFill>
              </a:rPr>
              <a:t> </a:t>
            </a:r>
            <a:r>
              <a:rPr lang="en-GB" sz="2000" dirty="0" err="1">
                <a:solidFill>
                  <a:srgbClr val="7494A4"/>
                </a:solidFill>
              </a:rPr>
              <a:t>izazove</a:t>
            </a:r>
            <a:r>
              <a:rPr lang="en-GB" sz="2000" dirty="0">
                <a:solidFill>
                  <a:srgbClr val="7494A4"/>
                </a:solidFill>
              </a:rPr>
              <a:t> s </a:t>
            </a:r>
            <a:r>
              <a:rPr lang="en-GB" sz="2000" dirty="0" err="1">
                <a:solidFill>
                  <a:srgbClr val="7494A4"/>
                </a:solidFill>
              </a:rPr>
              <a:t>kojima</a:t>
            </a:r>
            <a:r>
              <a:rPr lang="en-GB" sz="2000" dirty="0">
                <a:solidFill>
                  <a:srgbClr val="7494A4"/>
                </a:solidFill>
              </a:rPr>
              <a:t> </a:t>
            </a:r>
            <a:r>
              <a:rPr lang="en-GB" sz="2000" dirty="0" err="1">
                <a:solidFill>
                  <a:srgbClr val="7494A4"/>
                </a:solidFill>
              </a:rPr>
              <a:t>su</a:t>
            </a:r>
            <a:r>
              <a:rPr lang="en-GB" sz="2000" dirty="0">
                <a:solidFill>
                  <a:srgbClr val="7494A4"/>
                </a:solidFill>
              </a:rPr>
              <a:t> </a:t>
            </a:r>
            <a:r>
              <a:rPr lang="en-GB" sz="2000" dirty="0" err="1">
                <a:solidFill>
                  <a:srgbClr val="7494A4"/>
                </a:solidFill>
              </a:rPr>
              <a:t>suočeni</a:t>
            </a:r>
            <a:r>
              <a:rPr lang="en-GB" sz="2000" dirty="0">
                <a:solidFill>
                  <a:srgbClr val="7494A4"/>
                </a:solidFill>
              </a:rPr>
              <a:t>.</a:t>
            </a:r>
            <a:endParaRPr lang="cs-CZ" sz="2000" dirty="0">
              <a:solidFill>
                <a:srgbClr val="7494A4"/>
              </a:solidFill>
            </a:endParaRPr>
          </a:p>
        </p:txBody>
      </p:sp>
    </p:spTree>
    <p:extLst>
      <p:ext uri="{BB962C8B-B14F-4D97-AF65-F5344CB8AC3E}">
        <p14:creationId xmlns:p14="http://schemas.microsoft.com/office/powerpoint/2010/main" val="230120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200" dirty="0">
                <a:solidFill>
                  <a:srgbClr val="77726B"/>
                </a:solidFill>
                <a:cs typeface="Raleway"/>
              </a:rPr>
              <a:t>     </a:t>
            </a:r>
            <a:r>
              <a:rPr lang="cs-CZ" dirty="0">
                <a:solidFill>
                  <a:srgbClr val="77726B"/>
                </a:solidFill>
                <a:cs typeface="Raleway"/>
              </a:rPr>
              <a:t>Uvod u strategiju</a:t>
            </a:r>
            <a:endParaRPr lang="cs-CZ" sz="2200" dirty="0">
              <a:solidFill>
                <a:srgbClr val="77726B"/>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Immagine 1">
            <a:extLst>
              <a:ext uri="{FF2B5EF4-FFF2-40B4-BE49-F238E27FC236}">
                <a16:creationId xmlns:a16="http://schemas.microsoft.com/office/drawing/2014/main" id="{9C784B2C-2D18-444D-90BF-F5283032F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86" y="2069347"/>
            <a:ext cx="8959714" cy="3744000"/>
          </a:xfrm>
          <a:prstGeom prst="rect">
            <a:avLst/>
          </a:prstGeom>
        </p:spPr>
      </p:pic>
      <p:sp>
        <p:nvSpPr>
          <p:cNvPr id="4" name="Obdélník 3">
            <a:extLst>
              <a:ext uri="{FF2B5EF4-FFF2-40B4-BE49-F238E27FC236}">
                <a16:creationId xmlns:a16="http://schemas.microsoft.com/office/drawing/2014/main" id="{7EFE4428-C2AA-4AB6-854F-083216127CF7}"/>
              </a:ext>
            </a:extLst>
          </p:cNvPr>
          <p:cNvSpPr/>
          <p:nvPr/>
        </p:nvSpPr>
        <p:spPr>
          <a:xfrm>
            <a:off x="184286" y="5685627"/>
            <a:ext cx="7429523" cy="584775"/>
          </a:xfrm>
          <a:prstGeom prst="rect">
            <a:avLst/>
          </a:prstGeom>
        </p:spPr>
        <p:txBody>
          <a:bodyPr wrap="square">
            <a:spAutoFit/>
          </a:bodyPr>
          <a:lstStyle/>
          <a:p>
            <a:pPr marL="0" marR="0" lvl="0" indent="0" algn="ctr" defTabSz="767942" rtl="0" eaLnBrk="1" fontAlgn="auto" latinLnBrk="0" hangingPunct="1">
              <a:lnSpc>
                <a:spcPct val="100000"/>
              </a:lnSpc>
              <a:spcBef>
                <a:spcPts val="0"/>
              </a:spcBef>
              <a:spcAft>
                <a:spcPts val="0"/>
              </a:spcAft>
              <a:buClrTx/>
              <a:buSzTx/>
              <a:buFontTx/>
              <a:buNone/>
              <a:tabLst/>
              <a:defRPr/>
            </a:pPr>
            <a:r>
              <a:rPr kumimoji="0" lang="hr-HR"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G</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rafički</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i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shematski</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prikaz</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različitih</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koraka</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strategije</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i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procesa</a:t>
            </a:r>
            <a:endParaRPr kumimoji="0" lang="hr-HR"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endParaRPr>
          </a:p>
          <a:p>
            <a:pPr marL="0" marR="0" lvl="0" indent="0" algn="ctr" defTabSz="767942"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upravljanja</a:t>
            </a:r>
            <a:endParaRPr kumimoji="0" lang="cs-CZ" sz="1400" b="0" i="0" u="none" strike="noStrike" kern="1200" cap="none" spc="0" normalizeH="0" baseline="0" noProof="0" dirty="0">
              <a:ln>
                <a:noFill/>
              </a:ln>
              <a:solidFill>
                <a:srgbClr val="4D4D4E"/>
              </a:solidFill>
              <a:effectLst/>
              <a:uLnTx/>
              <a:uFillTx/>
              <a:latin typeface="Trebuchet MS"/>
              <a:ea typeface="+mn-ea"/>
              <a:cs typeface="+mn-cs"/>
            </a:endParaRPr>
          </a:p>
        </p:txBody>
      </p:sp>
      <p:sp>
        <p:nvSpPr>
          <p:cNvPr id="12" name="Text Box 52"/>
          <p:cNvSpPr txBox="1">
            <a:spLocks noChangeArrowheads="1"/>
          </p:cNvSpPr>
          <p:nvPr/>
        </p:nvSpPr>
        <p:spPr bwMode="auto">
          <a:xfrm>
            <a:off x="184286" y="2610854"/>
            <a:ext cx="1776861" cy="1570372"/>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ANALIZA</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imamo?</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trebamo?</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želimo?</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17" name="Text Box 53"/>
          <p:cNvSpPr txBox="1">
            <a:spLocks noChangeArrowheads="1"/>
          </p:cNvSpPr>
          <p:nvPr/>
        </p:nvSpPr>
        <p:spPr bwMode="auto">
          <a:xfrm>
            <a:off x="2369218" y="2610855"/>
            <a:ext cx="1853866" cy="1570371"/>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STRATEGIJA</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trebamo napraviti?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želimo napraviti?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ćemo učiniti?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18" name="Text Box 54"/>
          <p:cNvSpPr txBox="1">
            <a:spLocks noChangeArrowheads="1"/>
          </p:cNvSpPr>
          <p:nvPr/>
        </p:nvSpPr>
        <p:spPr bwMode="auto">
          <a:xfrm>
            <a:off x="4486776" y="2610855"/>
            <a:ext cx="1793707" cy="1570371"/>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SMJERNICE</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Kako ćemo to napraviti?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Kako možemo nastaviti?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19" name="Text Box 55"/>
          <p:cNvSpPr txBox="1">
            <a:spLocks noChangeArrowheads="1"/>
          </p:cNvSpPr>
          <p:nvPr/>
        </p:nvSpPr>
        <p:spPr bwMode="auto">
          <a:xfrm>
            <a:off x="6592187" y="2610855"/>
            <a:ext cx="1781792" cy="1570371"/>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AKCIJSKI PLAN</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Tko? Kada? Kako ćemo uspjeti? Koju vrstu resursa možemo aktivirati?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21" name="Text Box 55"/>
          <p:cNvSpPr txBox="1"/>
          <p:nvPr/>
        </p:nvSpPr>
        <p:spPr>
          <a:xfrm>
            <a:off x="4486775" y="2069347"/>
            <a:ext cx="1793707" cy="526017"/>
          </a:xfrm>
          <a:prstGeom prst="rect">
            <a:avLst/>
          </a:prstGeom>
          <a:solidFill>
            <a:srgbClr val="00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0" cap="none" spc="0" normalizeH="0" baseline="0" noProof="0" dirty="0">
                <a:ln>
                  <a:noFill/>
                </a:ln>
                <a:solidFill>
                  <a:sysClr val="windowText" lastClr="000000"/>
                </a:solidFill>
                <a:effectLst/>
                <a:uLnTx/>
                <a:uFillTx/>
                <a:latin typeface="Calibri"/>
                <a:ea typeface="Times New Roman"/>
                <a:cs typeface="Times New Roman"/>
              </a:rPr>
              <a:t>Struktura rukovođenja</a:t>
            </a:r>
            <a:endParaRPr kumimoji="0" lang="en-US" sz="15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2" name="Text Box 59"/>
          <p:cNvSpPr txBox="1"/>
          <p:nvPr/>
        </p:nvSpPr>
        <p:spPr>
          <a:xfrm>
            <a:off x="2369218" y="2069347"/>
            <a:ext cx="1853866" cy="526017"/>
          </a:xfrm>
          <a:prstGeom prst="rect">
            <a:avLst/>
          </a:prstGeom>
          <a:solidFill>
            <a:srgbClr val="00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000000"/>
                </a:solidFill>
                <a:effectLst/>
                <a:uLnTx/>
                <a:uFillTx/>
                <a:latin typeface="Calibri"/>
                <a:ea typeface="Times New Roman"/>
                <a:cs typeface="Times New Roman"/>
              </a:rPr>
              <a:t>Struktura upravljanja</a:t>
            </a:r>
            <a:endParaRPr kumimoji="0" lang="en-US" sz="1500" b="0" i="0" u="none" strike="noStrike" kern="1200" cap="none" spc="0" normalizeH="0" baseline="0" noProof="0" dirty="0">
              <a:ln>
                <a:noFill/>
              </a:ln>
              <a:solidFill>
                <a:srgbClr val="000000"/>
              </a:solidFill>
              <a:effectLst/>
              <a:uLnTx/>
              <a:uFillTx/>
              <a:latin typeface="Calibri"/>
              <a:ea typeface="Times New Roman"/>
              <a:cs typeface="Times New Roman"/>
            </a:endParaRPr>
          </a:p>
        </p:txBody>
      </p:sp>
      <p:sp>
        <p:nvSpPr>
          <p:cNvPr id="23" name="Text Box 57"/>
          <p:cNvSpPr txBox="1"/>
          <p:nvPr/>
        </p:nvSpPr>
        <p:spPr>
          <a:xfrm>
            <a:off x="6592187" y="2069347"/>
            <a:ext cx="1781792" cy="526017"/>
          </a:xfrm>
          <a:prstGeom prst="rect">
            <a:avLst/>
          </a:prstGeom>
          <a:solidFill>
            <a:srgbClr val="00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1200"/>
              </a:spcBef>
              <a:spcAft>
                <a:spcPts val="1000"/>
              </a:spcAft>
              <a:buClrTx/>
              <a:buSzTx/>
              <a:buFontTx/>
              <a:buNone/>
              <a:tabLst/>
              <a:defRPr/>
            </a:pPr>
            <a:r>
              <a:rPr kumimoji="0" lang="hr-HR" sz="1500" b="0" i="0" u="none" strike="noStrike" kern="0" cap="none" spc="0" normalizeH="0" baseline="0" noProof="0" dirty="0">
                <a:ln>
                  <a:noFill/>
                </a:ln>
                <a:solidFill>
                  <a:sysClr val="windowText" lastClr="000000"/>
                </a:solidFill>
                <a:effectLst/>
                <a:uLnTx/>
                <a:uFillTx/>
                <a:latin typeface="Calibri"/>
                <a:ea typeface="Times New Roman"/>
                <a:cs typeface="Times New Roman"/>
              </a:rPr>
              <a:t>Upravljački tim</a:t>
            </a:r>
            <a:endParaRPr kumimoji="0" lang="en-US" sz="15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4" name="Text Box 60"/>
          <p:cNvSpPr txBox="1"/>
          <p:nvPr/>
        </p:nvSpPr>
        <p:spPr>
          <a:xfrm>
            <a:off x="184286" y="4442109"/>
            <a:ext cx="5073514" cy="307777"/>
          </a:xfrm>
          <a:prstGeom prst="rect">
            <a:avLst/>
          </a:prstGeom>
          <a:solidFill>
            <a:srgbClr val="1F497D">
              <a:lumMod val="20000"/>
              <a:lumOff val="80000"/>
            </a:srgb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solidFill>
                  <a:srgbClr val="212121"/>
                </a:solidFill>
                <a:effectLst/>
                <a:uLnTx/>
                <a:uFillTx/>
                <a:latin typeface="Calibri"/>
                <a:ea typeface="+mn-ea"/>
                <a:cs typeface="+mn-cs"/>
              </a:rPr>
              <a:t>	</a:t>
            </a:r>
            <a:r>
              <a:rPr kumimoji="0" lang="hr-HR" sz="1400" b="1" i="0" u="none" strike="noStrike" kern="0" cap="none" spc="0" normalizeH="0" baseline="0" noProof="0" dirty="0">
                <a:ln>
                  <a:noFill/>
                </a:ln>
                <a:solidFill>
                  <a:srgbClr val="212121"/>
                </a:solidFill>
                <a:effectLst/>
                <a:uLnTx/>
                <a:uFillTx/>
                <a:latin typeface="Calibri"/>
                <a:ea typeface="+mn-ea"/>
                <a:cs typeface="+mn-cs"/>
              </a:rPr>
              <a:t>DONOŠENJE POLITIKA</a:t>
            </a:r>
            <a:r>
              <a:rPr kumimoji="0" lang="en-US" sz="1400" b="1" i="0" u="none" strike="noStrike" kern="0" cap="none" spc="0" normalizeH="0" baseline="0" noProof="0" dirty="0">
                <a:ln>
                  <a:noFill/>
                </a:ln>
                <a:solidFill>
                  <a:sysClr val="windowText" lastClr="000000"/>
                </a:solidFill>
                <a:effectLst/>
                <a:uLnTx/>
                <a:uFillTx/>
                <a:latin typeface="Trebuchet MS"/>
                <a:ea typeface="+mn-ea"/>
                <a:cs typeface="+mn-cs"/>
              </a:rPr>
              <a:t> </a:t>
            </a:r>
          </a:p>
        </p:txBody>
      </p:sp>
      <p:sp>
        <p:nvSpPr>
          <p:cNvPr id="25" name="Text Box 60"/>
          <p:cNvSpPr txBox="1"/>
          <p:nvPr/>
        </p:nvSpPr>
        <p:spPr>
          <a:xfrm>
            <a:off x="4486776" y="4749886"/>
            <a:ext cx="2996308" cy="307777"/>
          </a:xfrm>
          <a:prstGeom prst="rect">
            <a:avLst/>
          </a:prstGeom>
          <a:solidFill>
            <a:srgbClr val="1F497D">
              <a:lumMod val="40000"/>
              <a:lumOff val="60000"/>
            </a:srgb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srgbClr val="212121"/>
                </a:solidFill>
                <a:effectLst/>
                <a:uLnTx/>
                <a:uFillTx/>
                <a:latin typeface="Calibri"/>
                <a:ea typeface="+mn-ea"/>
                <a:cs typeface="+mn-cs"/>
              </a:rPr>
              <a:t>PLANIRANJE</a:t>
            </a:r>
            <a:r>
              <a:rPr kumimoji="0" lang="en-US" sz="1400" b="1" i="0" u="none" strike="noStrike" kern="0" cap="none" spc="0" normalizeH="0" baseline="0" noProof="0" dirty="0">
                <a:ln>
                  <a:noFill/>
                </a:ln>
                <a:solidFill>
                  <a:sysClr val="windowText" lastClr="000000"/>
                </a:solidFill>
                <a:effectLst/>
                <a:uLnTx/>
                <a:uFillTx/>
                <a:latin typeface="Trebuchet MS"/>
                <a:ea typeface="+mn-ea"/>
                <a:cs typeface="+mn-cs"/>
              </a:rPr>
              <a:t> </a:t>
            </a:r>
          </a:p>
        </p:txBody>
      </p:sp>
      <p:sp>
        <p:nvSpPr>
          <p:cNvPr id="26" name="Text Box 60"/>
          <p:cNvSpPr txBox="1"/>
          <p:nvPr/>
        </p:nvSpPr>
        <p:spPr>
          <a:xfrm>
            <a:off x="6592188" y="5095232"/>
            <a:ext cx="2551812" cy="369332"/>
          </a:xfrm>
          <a:prstGeom prst="rect">
            <a:avLst/>
          </a:prstGeom>
          <a:solidFill>
            <a:schemeClr val="accent6">
              <a:lumMod val="20000"/>
              <a:lumOff val="80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srgbClr val="212121"/>
                </a:solidFill>
                <a:effectLst/>
                <a:uLnTx/>
                <a:uFillTx/>
                <a:latin typeface="Calibri"/>
                <a:ea typeface="+mn-ea"/>
                <a:cs typeface="+mn-cs"/>
              </a:rPr>
              <a:t>UPRAVLJANJE</a:t>
            </a:r>
            <a:r>
              <a:rPr kumimoji="0" lang="en-US" sz="1800" b="0" i="0" u="none" strike="noStrike" kern="0" cap="none" spc="0" normalizeH="0" baseline="0" noProof="0" dirty="0">
                <a:ln>
                  <a:noFill/>
                </a:ln>
                <a:solidFill>
                  <a:sysClr val="windowText" lastClr="000000"/>
                </a:solidFill>
                <a:effectLst/>
                <a:uLnTx/>
                <a:uFillTx/>
                <a:latin typeface="Trebuchet MS"/>
                <a:ea typeface="+mn-ea"/>
                <a:cs typeface="+mn-cs"/>
              </a:rPr>
              <a:t> </a:t>
            </a:r>
          </a:p>
        </p:txBody>
      </p:sp>
      <p:sp>
        <p:nvSpPr>
          <p:cNvPr id="27" name="Text Box 60"/>
          <p:cNvSpPr txBox="1"/>
          <p:nvPr/>
        </p:nvSpPr>
        <p:spPr>
          <a:xfrm>
            <a:off x="7077116" y="5483734"/>
            <a:ext cx="2066884" cy="307777"/>
          </a:xfrm>
          <a:prstGeom prst="rect">
            <a:avLst/>
          </a:prstGeom>
          <a:solidFill>
            <a:schemeClr val="accent6">
              <a:lumMod val="40000"/>
              <a:lumOff val="60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srgbClr val="212121"/>
                </a:solidFill>
                <a:effectLst/>
                <a:uLnTx/>
                <a:uFillTx/>
                <a:latin typeface="Calibri"/>
                <a:ea typeface="+mn-ea"/>
                <a:cs typeface="+mn-cs"/>
              </a:rPr>
              <a:t>PROVEDBA</a:t>
            </a:r>
            <a:r>
              <a:rPr kumimoji="0" lang="en-US" sz="1400" b="1" i="0" u="none" strike="noStrike" kern="0" cap="none" spc="0" normalizeH="0" baseline="0" noProof="0" dirty="0">
                <a:ln>
                  <a:noFill/>
                </a:ln>
                <a:solidFill>
                  <a:sysClr val="windowText" lastClr="000000"/>
                </a:solidFill>
                <a:effectLst/>
                <a:uLnTx/>
                <a:uFillTx/>
                <a:latin typeface="Trebuchet MS"/>
                <a:ea typeface="+mn-ea"/>
                <a:cs typeface="+mn-cs"/>
              </a:rPr>
              <a:t> </a:t>
            </a:r>
          </a:p>
        </p:txBody>
      </p:sp>
    </p:spTree>
    <p:extLst>
      <p:ext uri="{BB962C8B-B14F-4D97-AF65-F5344CB8AC3E}">
        <p14:creationId xmlns:p14="http://schemas.microsoft.com/office/powerpoint/2010/main" val="406754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25835"/>
            <a:ext cx="6596948" cy="819365"/>
          </a:xfrm>
        </p:spPr>
        <p:txBody>
          <a:bodyPr>
            <a:noAutofit/>
          </a:bodyPr>
          <a:lstStyle/>
          <a:p>
            <a:pPr algn="ctr"/>
            <a:r>
              <a:rPr lang="hr-HR" sz="2000" dirty="0">
                <a:solidFill>
                  <a:srgbClr val="77726B"/>
                </a:solidFill>
              </a:rPr>
              <a:t>„S</a:t>
            </a:r>
            <a:r>
              <a:rPr lang="vi-VN" sz="2000" dirty="0">
                <a:solidFill>
                  <a:srgbClr val="77726B"/>
                </a:solidFill>
              </a:rPr>
              <a:t>trategij</a:t>
            </a:r>
            <a:r>
              <a:rPr lang="hr-HR" sz="2000" dirty="0">
                <a:solidFill>
                  <a:srgbClr val="77726B"/>
                </a:solidFill>
              </a:rPr>
              <a:t>A </a:t>
            </a:r>
            <a:r>
              <a:rPr lang="vi-VN" sz="2000" dirty="0">
                <a:solidFill>
                  <a:srgbClr val="77726B"/>
                </a:solidFill>
              </a:rPr>
              <a:t>upravljanja </a:t>
            </a:r>
            <a:r>
              <a:rPr lang="hr-HR" sz="2000" dirty="0">
                <a:solidFill>
                  <a:srgbClr val="77726B"/>
                </a:solidFill>
              </a:rPr>
              <a:t>Povijesno izgrađenim područjem (HBA)</a:t>
            </a:r>
            <a:r>
              <a:rPr lang="vi-VN" sz="2000" dirty="0">
                <a:solidFill>
                  <a:srgbClr val="77726B"/>
                </a:solidFill>
              </a:rPr>
              <a:t> središnje </a:t>
            </a:r>
            <a:r>
              <a:rPr lang="hr-HR" sz="2000" dirty="0">
                <a:solidFill>
                  <a:srgbClr val="77726B"/>
                </a:solidFill>
              </a:rPr>
              <a:t>EU”</a:t>
            </a:r>
            <a:endParaRPr lang="en-GB" sz="2000" dirty="0">
              <a:solidFill>
                <a:srgbClr val="77726B"/>
              </a:solidFill>
            </a:endParaRPr>
          </a:p>
        </p:txBody>
      </p:sp>
      <p:sp>
        <p:nvSpPr>
          <p:cNvPr id="3" name="Textplatzhalter 2"/>
          <p:cNvSpPr>
            <a:spLocks noGrp="1"/>
          </p:cNvSpPr>
          <p:nvPr>
            <p:ph type="body" sz="quarter" idx="10"/>
          </p:nvPr>
        </p:nvSpPr>
        <p:spPr>
          <a:xfrm>
            <a:off x="352338" y="1157681"/>
            <a:ext cx="8246378" cy="4597167"/>
          </a:xfrm>
        </p:spPr>
        <p:txBody>
          <a:bodyPr/>
          <a:lstStyle/>
          <a:p>
            <a:pPr marL="342900" indent="-342900" algn="just">
              <a:buFont typeface="Arial" panose="020B0604020202020204" pitchFamily="34" charset="0"/>
              <a:buChar char="•"/>
            </a:pPr>
            <a:endParaRPr lang="hr-HR" sz="1600" dirty="0"/>
          </a:p>
          <a:p>
            <a:pPr algn="just"/>
            <a:r>
              <a:rPr lang="hr-HR" sz="1600" dirty="0">
                <a:solidFill>
                  <a:srgbClr val="7494A4"/>
                </a:solidFill>
              </a:rPr>
              <a:t>…zajedničku okvirnu strategiju za održivo upravljanje povijesno izgrađenih područja, zajednički su tijekom projekta BhENEFIT izradili PP sa područja Srednje Europe</a:t>
            </a:r>
          </a:p>
          <a:p>
            <a:pPr algn="just"/>
            <a:endParaRPr lang="hr-HR" sz="1600" dirty="0">
              <a:solidFill>
                <a:srgbClr val="7494A4"/>
              </a:solidFill>
            </a:endParaRPr>
          </a:p>
          <a:p>
            <a:pPr algn="just"/>
            <a:r>
              <a:rPr lang="hr-HR" sz="1600" dirty="0">
                <a:solidFill>
                  <a:srgbClr val="7494A4"/>
                </a:solidFill>
              </a:rPr>
              <a:t>3 dijela: </a:t>
            </a:r>
          </a:p>
          <a:p>
            <a:pPr algn="just">
              <a:spcBef>
                <a:spcPts val="0"/>
              </a:spcBef>
              <a:buClr>
                <a:schemeClr val="tx1">
                  <a:lumMod val="75000"/>
                </a:schemeClr>
              </a:buClr>
            </a:pPr>
            <a:r>
              <a:rPr lang="hr-HR" sz="1600" dirty="0">
                <a:solidFill>
                  <a:srgbClr val="7494A4"/>
                </a:solidFill>
              </a:rPr>
              <a:t>  </a:t>
            </a:r>
            <a:r>
              <a:rPr lang="hr-HR" sz="2400" b="1" dirty="0">
                <a:solidFill>
                  <a:srgbClr val="7494A4"/>
                </a:solidFill>
              </a:rPr>
              <a:t>» </a:t>
            </a:r>
            <a:r>
              <a:rPr lang="hr-HR" sz="1600" dirty="0">
                <a:solidFill>
                  <a:srgbClr val="7494A4"/>
                </a:solidFill>
              </a:rPr>
              <a:t>postavlja temelje davanjem metodološkog predgovora kako bi se bolje razumjela  </a:t>
            </a:r>
          </a:p>
          <a:p>
            <a:pPr algn="just">
              <a:spcBef>
                <a:spcPts val="0"/>
              </a:spcBef>
              <a:buClr>
                <a:schemeClr val="tx1">
                  <a:lumMod val="75000"/>
                </a:schemeClr>
              </a:buClr>
            </a:pPr>
            <a:r>
              <a:rPr lang="hr-HR" sz="1600" dirty="0">
                <a:solidFill>
                  <a:srgbClr val="7494A4"/>
                </a:solidFill>
              </a:rPr>
              <a:t>      terminologija, kontekst i opći ciljevi relevantni za Srednju Europu u skladu s  </a:t>
            </a:r>
          </a:p>
          <a:p>
            <a:pPr algn="just">
              <a:spcBef>
                <a:spcPts val="0"/>
              </a:spcBef>
              <a:buClr>
                <a:schemeClr val="tx1">
                  <a:lumMod val="75000"/>
                </a:schemeClr>
              </a:buClr>
            </a:pPr>
            <a:r>
              <a:rPr lang="hr-HR" sz="1600" dirty="0">
                <a:solidFill>
                  <a:srgbClr val="7494A4"/>
                </a:solidFill>
              </a:rPr>
              <a:t>      ciljevima BhENEFIT projekta</a:t>
            </a:r>
          </a:p>
          <a:p>
            <a:pPr marL="342900" indent="-342900" algn="just">
              <a:buClr>
                <a:schemeClr val="tx1">
                  <a:lumMod val="75000"/>
                </a:schemeClr>
              </a:buClr>
              <a:buFont typeface="+mj-lt"/>
              <a:buAutoNum type="arabicPeriod"/>
            </a:pPr>
            <a:endParaRPr lang="hr-HR" sz="1600" dirty="0">
              <a:solidFill>
                <a:srgbClr val="7494A4"/>
              </a:solidFill>
            </a:endParaRPr>
          </a:p>
          <a:p>
            <a:pPr algn="just">
              <a:spcBef>
                <a:spcPts val="0"/>
              </a:spcBef>
              <a:buClr>
                <a:schemeClr val="tx1">
                  <a:lumMod val="75000"/>
                </a:schemeClr>
              </a:buClr>
            </a:pPr>
            <a:r>
              <a:rPr lang="hr-HR" sz="1600" b="1" dirty="0">
                <a:solidFill>
                  <a:srgbClr val="7494A4"/>
                </a:solidFill>
              </a:rPr>
              <a:t>  </a:t>
            </a:r>
            <a:r>
              <a:rPr lang="hr-HR" sz="2400" b="1" dirty="0">
                <a:solidFill>
                  <a:srgbClr val="7494A4"/>
                </a:solidFill>
              </a:rPr>
              <a:t>» </a:t>
            </a:r>
            <a:r>
              <a:rPr lang="hr-HR" sz="1600" dirty="0">
                <a:solidFill>
                  <a:srgbClr val="7494A4"/>
                </a:solidFill>
              </a:rPr>
              <a:t>analizira procese upravljanja i rukovođenja kulturnim dobrom, uključujući prostorno  </a:t>
            </a:r>
          </a:p>
          <a:p>
            <a:pPr algn="just">
              <a:spcBef>
                <a:spcPts val="0"/>
              </a:spcBef>
              <a:buClr>
                <a:schemeClr val="tx1">
                  <a:lumMod val="75000"/>
                </a:schemeClr>
              </a:buClr>
            </a:pPr>
            <a:r>
              <a:rPr lang="hr-HR" sz="1600" dirty="0">
                <a:solidFill>
                  <a:srgbClr val="7494A4"/>
                </a:solidFill>
              </a:rPr>
              <a:t>      planiranje i donosi zaključke o mogućim propisima za povijesno izgrađena područja</a:t>
            </a:r>
          </a:p>
          <a:p>
            <a:pPr marL="342900" indent="-342900" algn="just">
              <a:buClr>
                <a:schemeClr val="tx1">
                  <a:lumMod val="75000"/>
                </a:schemeClr>
              </a:buClr>
              <a:buFont typeface="+mj-lt"/>
              <a:buAutoNum type="arabicPeriod"/>
            </a:pPr>
            <a:endParaRPr lang="hr-HR" sz="1600" dirty="0">
              <a:solidFill>
                <a:srgbClr val="7494A4"/>
              </a:solidFill>
            </a:endParaRPr>
          </a:p>
          <a:p>
            <a:pPr algn="just">
              <a:buClr>
                <a:schemeClr val="tx1">
                  <a:lumMod val="75000"/>
                </a:schemeClr>
              </a:buClr>
            </a:pPr>
            <a:r>
              <a:rPr lang="hr-HR" sz="2400" dirty="0">
                <a:solidFill>
                  <a:srgbClr val="7494A4"/>
                </a:solidFill>
              </a:rPr>
              <a:t>  </a:t>
            </a:r>
            <a:r>
              <a:rPr lang="hr-HR" sz="2400" b="1" dirty="0">
                <a:solidFill>
                  <a:srgbClr val="7494A4"/>
                </a:solidFill>
              </a:rPr>
              <a:t>»</a:t>
            </a:r>
            <a:r>
              <a:rPr lang="hr-HR" sz="2400" dirty="0">
                <a:solidFill>
                  <a:srgbClr val="7494A4"/>
                </a:solidFill>
              </a:rPr>
              <a:t> </a:t>
            </a:r>
            <a:r>
              <a:rPr lang="hr-HR" sz="1600" dirty="0">
                <a:solidFill>
                  <a:srgbClr val="7494A4"/>
                </a:solidFill>
              </a:rPr>
              <a:t>fokus na upravljanje povijesno izgrađenim područjima</a:t>
            </a:r>
            <a:endParaRPr lang="hr-HR" sz="600"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Picture 4">
            <a:extLst>
              <a:ext uri="{FF2B5EF4-FFF2-40B4-BE49-F238E27FC236}">
                <a16:creationId xmlns:a16="http://schemas.microsoft.com/office/drawing/2014/main" id="{C00BCC0F-8D9F-42B0-8FEC-765C7D6C8702}"/>
              </a:ext>
            </a:extLst>
          </p:cNvPr>
          <p:cNvPicPr>
            <a:picLocks noChangeAspect="1"/>
          </p:cNvPicPr>
          <p:nvPr/>
        </p:nvPicPr>
        <p:blipFill>
          <a:blip r:embed="rId3" cstate="print"/>
          <a:stretch>
            <a:fillRect/>
          </a:stretch>
        </p:blipFill>
        <p:spPr>
          <a:xfrm>
            <a:off x="1077703" y="5120041"/>
            <a:ext cx="2752408" cy="1612124"/>
          </a:xfrm>
          <a:prstGeom prst="rect">
            <a:avLst/>
          </a:prstGeom>
        </p:spPr>
      </p:pic>
    </p:spTree>
    <p:extLst>
      <p:ext uri="{BB962C8B-B14F-4D97-AF65-F5344CB8AC3E}">
        <p14:creationId xmlns:p14="http://schemas.microsoft.com/office/powerpoint/2010/main" val="341828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2FF0-82E7-4462-9A7B-9B70D75B6287}"/>
              </a:ext>
            </a:extLst>
          </p:cNvPr>
          <p:cNvSpPr>
            <a:spLocks noGrp="1"/>
          </p:cNvSpPr>
          <p:nvPr>
            <p:ph type="title"/>
          </p:nvPr>
        </p:nvSpPr>
        <p:spPr/>
        <p:txBody>
          <a:bodyPr/>
          <a:lstStyle/>
          <a:p>
            <a:pPr algn="ctr"/>
            <a:r>
              <a:rPr lang="hr-HR" dirty="0"/>
              <a:t>AGENDA</a:t>
            </a:r>
          </a:p>
        </p:txBody>
      </p:sp>
      <p:sp>
        <p:nvSpPr>
          <p:cNvPr id="3" name="Text Placeholder 2">
            <a:extLst>
              <a:ext uri="{FF2B5EF4-FFF2-40B4-BE49-F238E27FC236}">
                <a16:creationId xmlns:a16="http://schemas.microsoft.com/office/drawing/2014/main" id="{F85C67F8-C480-4B54-AE86-B3F9048A7AA2}"/>
              </a:ext>
            </a:extLst>
          </p:cNvPr>
          <p:cNvSpPr>
            <a:spLocks noGrp="1"/>
          </p:cNvSpPr>
          <p:nvPr>
            <p:ph type="body" sz="quarter" idx="11"/>
          </p:nvPr>
        </p:nvSpPr>
        <p:spPr>
          <a:xfrm>
            <a:off x="110503" y="1076457"/>
            <a:ext cx="1976216" cy="1974365"/>
          </a:xfrm>
        </p:spPr>
        <p:txBody>
          <a:bodyPr/>
          <a:lstStyle/>
          <a:p>
            <a:pPr algn="ctr">
              <a:spcBef>
                <a:spcPts val="1200"/>
              </a:spcBef>
            </a:pPr>
            <a:endParaRPr lang="hr-HR" dirty="0"/>
          </a:p>
          <a:p>
            <a:pPr algn="ctr">
              <a:spcBef>
                <a:spcPts val="1200"/>
              </a:spcBef>
            </a:pPr>
            <a:r>
              <a:rPr lang="hr-HR" dirty="0"/>
              <a:t>Općenito o </a:t>
            </a:r>
          </a:p>
          <a:p>
            <a:pPr algn="ctr">
              <a:spcBef>
                <a:spcPts val="0"/>
              </a:spcBef>
            </a:pPr>
            <a:r>
              <a:rPr lang="hr-HR" dirty="0"/>
              <a:t>projektu BhENEFIT</a:t>
            </a:r>
          </a:p>
          <a:p>
            <a:endParaRPr lang="hr-HR" dirty="0"/>
          </a:p>
        </p:txBody>
      </p:sp>
      <p:sp>
        <p:nvSpPr>
          <p:cNvPr id="4" name="Text Placeholder 3">
            <a:extLst>
              <a:ext uri="{FF2B5EF4-FFF2-40B4-BE49-F238E27FC236}">
                <a16:creationId xmlns:a16="http://schemas.microsoft.com/office/drawing/2014/main" id="{0C585BFA-6CB9-4898-8634-A46411CD9E93}"/>
              </a:ext>
            </a:extLst>
          </p:cNvPr>
          <p:cNvSpPr>
            <a:spLocks noGrp="1"/>
          </p:cNvSpPr>
          <p:nvPr>
            <p:ph type="body" sz="quarter" idx="12"/>
          </p:nvPr>
        </p:nvSpPr>
        <p:spPr>
          <a:xfrm>
            <a:off x="2283703" y="1947326"/>
            <a:ext cx="1976216" cy="1974365"/>
          </a:xfrm>
        </p:spPr>
        <p:txBody>
          <a:bodyPr/>
          <a:lstStyle/>
          <a:p>
            <a:pPr algn="ctr"/>
            <a:endParaRPr lang="pl-PL" dirty="0"/>
          </a:p>
          <a:p>
            <a:pPr algn="ctr"/>
            <a:r>
              <a:rPr lang="pl-PL" dirty="0"/>
              <a:t>Ciljevi radionice</a:t>
            </a:r>
          </a:p>
          <a:p>
            <a:pPr algn="ctr"/>
            <a:r>
              <a:rPr lang="pl-PL" dirty="0"/>
              <a:t>Terminologija projekta</a:t>
            </a:r>
          </a:p>
          <a:p>
            <a:r>
              <a:rPr lang="pl-PL" dirty="0"/>
              <a:t> </a:t>
            </a:r>
            <a:endParaRPr lang="hr-HR" dirty="0"/>
          </a:p>
        </p:txBody>
      </p:sp>
      <p:sp>
        <p:nvSpPr>
          <p:cNvPr id="5" name="Text Placeholder 4">
            <a:extLst>
              <a:ext uri="{FF2B5EF4-FFF2-40B4-BE49-F238E27FC236}">
                <a16:creationId xmlns:a16="http://schemas.microsoft.com/office/drawing/2014/main" id="{2DD01460-9C65-4762-BF2D-80DF91723606}"/>
              </a:ext>
            </a:extLst>
          </p:cNvPr>
          <p:cNvSpPr>
            <a:spLocks noGrp="1"/>
          </p:cNvSpPr>
          <p:nvPr>
            <p:ph type="body" sz="quarter" idx="13"/>
          </p:nvPr>
        </p:nvSpPr>
        <p:spPr>
          <a:xfrm>
            <a:off x="6718877" y="4198517"/>
            <a:ext cx="1976216" cy="1974365"/>
          </a:xfrm>
        </p:spPr>
        <p:txBody>
          <a:bodyPr/>
          <a:lstStyle/>
          <a:p>
            <a:pPr algn="ctr"/>
            <a:endParaRPr lang="hr-HR" dirty="0"/>
          </a:p>
          <a:p>
            <a:pPr algn="ctr"/>
            <a:r>
              <a:rPr lang="hr-HR" dirty="0"/>
              <a:t>GIS i</a:t>
            </a:r>
          </a:p>
          <a:p>
            <a:pPr algn="ctr"/>
            <a:r>
              <a:rPr lang="hr-HR" dirty="0"/>
              <a:t>BIM modeli</a:t>
            </a:r>
          </a:p>
        </p:txBody>
      </p:sp>
      <p:sp>
        <p:nvSpPr>
          <p:cNvPr id="6" name="Text Placeholder 3">
            <a:extLst>
              <a:ext uri="{FF2B5EF4-FFF2-40B4-BE49-F238E27FC236}">
                <a16:creationId xmlns:a16="http://schemas.microsoft.com/office/drawing/2014/main" id="{4A1C2A70-9A2C-4769-B08D-9EBA1F1DAE2A}"/>
              </a:ext>
            </a:extLst>
          </p:cNvPr>
          <p:cNvSpPr txBox="1">
            <a:spLocks/>
          </p:cNvSpPr>
          <p:nvPr/>
        </p:nvSpPr>
        <p:spPr>
          <a:xfrm>
            <a:off x="4493143" y="2773351"/>
            <a:ext cx="1976216" cy="2557407"/>
          </a:xfrm>
          <a:prstGeom prst="rect">
            <a:avLst/>
          </a:prstGeom>
          <a:solidFill>
            <a:schemeClr val="accent4"/>
          </a:solidFill>
        </p:spPr>
        <p:txBody>
          <a:bodyPr vert="horz" wrap="square" lIns="108000" tIns="72000" rIns="108000" bIns="108000" rtlCol="0">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a:t>„Strategija upravljanja povijesno izgrađenim područjima (HBA) središnje EU”</a:t>
            </a:r>
          </a:p>
        </p:txBody>
      </p:sp>
      <p:pic>
        <p:nvPicPr>
          <p:cNvPr id="7"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14638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vi-VN" sz="2000" dirty="0">
                <a:solidFill>
                  <a:srgbClr val="77726B"/>
                </a:solidFill>
              </a:rPr>
              <a:t>„StrategijA upravljanja Povijesno izgrađenim područjem (HBA) središnje EU”</a:t>
            </a:r>
            <a:endParaRPr lang="en-GB" dirty="0">
              <a:solidFill>
                <a:srgbClr val="77726B"/>
              </a:solidFill>
            </a:endParaRPr>
          </a:p>
        </p:txBody>
      </p:sp>
      <p:sp>
        <p:nvSpPr>
          <p:cNvPr id="3" name="Textplatzhalter 2"/>
          <p:cNvSpPr>
            <a:spLocks noGrp="1"/>
          </p:cNvSpPr>
          <p:nvPr>
            <p:ph type="body" sz="quarter" idx="10"/>
          </p:nvPr>
        </p:nvSpPr>
        <p:spPr>
          <a:xfrm>
            <a:off x="296864" y="945199"/>
            <a:ext cx="8562974" cy="5303449"/>
          </a:xfrm>
        </p:spPr>
        <p:txBody>
          <a:bodyPr/>
          <a:lstStyle/>
          <a:p>
            <a:pPr algn="just">
              <a:spcBef>
                <a:spcPts val="0"/>
              </a:spcBef>
            </a:pPr>
            <a:endParaRPr lang="hr-HR" b="1" dirty="0">
              <a:solidFill>
                <a:srgbClr val="7494A4"/>
              </a:solidFill>
            </a:endParaRPr>
          </a:p>
          <a:p>
            <a:pPr algn="just">
              <a:spcBef>
                <a:spcPts val="0"/>
              </a:spcBef>
            </a:pPr>
            <a:r>
              <a:rPr lang="hr-HR" b="1" dirty="0">
                <a:solidFill>
                  <a:srgbClr val="7494A4"/>
                </a:solidFill>
              </a:rPr>
              <a:t>G</a:t>
            </a:r>
            <a:r>
              <a:rPr lang="en-US" b="1" dirty="0">
                <a:solidFill>
                  <a:srgbClr val="7494A4"/>
                </a:solidFill>
              </a:rPr>
              <a:t>LAVNI CILJ</a:t>
            </a:r>
            <a:r>
              <a:rPr lang="hr-HR" b="1" dirty="0">
                <a:solidFill>
                  <a:srgbClr val="7494A4"/>
                </a:solidFill>
              </a:rPr>
              <a:t>:</a:t>
            </a:r>
            <a:endParaRPr lang="hr-HR" dirty="0">
              <a:solidFill>
                <a:srgbClr val="7494A4"/>
              </a:solidFill>
            </a:endParaRPr>
          </a:p>
          <a:p>
            <a:pPr algn="just"/>
            <a:r>
              <a:rPr lang="hr-HR" dirty="0">
                <a:solidFill>
                  <a:srgbClr val="7494A4"/>
                </a:solidFill>
              </a:rPr>
              <a:t>Postići zajedničku okvirnu strategiju za održivo upravljanje i rukovođenje PIP-ovima SE.</a:t>
            </a:r>
          </a:p>
          <a:p>
            <a:pPr algn="just"/>
            <a:endParaRPr lang="hr-HR" dirty="0">
              <a:solidFill>
                <a:srgbClr val="7494A4"/>
              </a:solidFill>
            </a:endParaRPr>
          </a:p>
          <a:p>
            <a:pPr algn="just">
              <a:spcBef>
                <a:spcPts val="0"/>
              </a:spcBef>
            </a:pPr>
            <a:r>
              <a:rPr lang="hr-HR" dirty="0">
                <a:solidFill>
                  <a:srgbClr val="7494A4"/>
                </a:solidFill>
              </a:rPr>
              <a:t>3 glavna cilja kao temelj fokusa strategije: </a:t>
            </a:r>
          </a:p>
          <a:p>
            <a:pPr algn="just">
              <a:spcBef>
                <a:spcPts val="0"/>
              </a:spcBef>
            </a:pPr>
            <a:r>
              <a:rPr lang="hr-HR" dirty="0">
                <a:solidFill>
                  <a:srgbClr val="7494A4"/>
                </a:solidFill>
              </a:rPr>
              <a:t>    * načelo partnerstva, </a:t>
            </a:r>
          </a:p>
          <a:p>
            <a:pPr algn="just">
              <a:spcBef>
                <a:spcPts val="0"/>
              </a:spcBef>
            </a:pPr>
            <a:r>
              <a:rPr lang="hr-HR" dirty="0">
                <a:solidFill>
                  <a:srgbClr val="7494A4"/>
                </a:solidFill>
              </a:rPr>
              <a:t>    * objedinjavanje i optimizacija resursa te </a:t>
            </a:r>
          </a:p>
          <a:p>
            <a:pPr algn="just">
              <a:spcBef>
                <a:spcPts val="0"/>
              </a:spcBef>
            </a:pPr>
            <a:r>
              <a:rPr lang="hr-HR" dirty="0">
                <a:solidFill>
                  <a:srgbClr val="7494A4"/>
                </a:solidFill>
              </a:rPr>
              <a:t>    * usvajanje mehanizama kompromisa.</a:t>
            </a:r>
          </a:p>
          <a:p>
            <a:pPr algn="just"/>
            <a:endParaRPr lang="hr-HR" dirty="0">
              <a:solidFill>
                <a:srgbClr val="7494A4"/>
              </a:solidFill>
            </a:endParaRPr>
          </a:p>
          <a:p>
            <a:pPr algn="just">
              <a:spcBef>
                <a:spcPts val="0"/>
              </a:spcBef>
            </a:pPr>
            <a:r>
              <a:rPr lang="hr-HR" dirty="0">
                <a:solidFill>
                  <a:srgbClr val="7494A4"/>
                </a:solidFill>
              </a:rPr>
              <a:t>IZAZOVI: </a:t>
            </a:r>
            <a:r>
              <a:rPr lang="hr-HR" sz="2000" dirty="0">
                <a:solidFill>
                  <a:srgbClr val="7494A4"/>
                </a:solidFill>
              </a:rPr>
              <a:t>treći dio strategije usmjeren je na izazove upravljanja PIP-om,  </a:t>
            </a:r>
          </a:p>
          <a:p>
            <a:pPr algn="just">
              <a:spcBef>
                <a:spcPts val="0"/>
              </a:spcBef>
            </a:pPr>
            <a:r>
              <a:rPr lang="hr-HR" sz="2000" dirty="0">
                <a:solidFill>
                  <a:srgbClr val="7494A4"/>
                </a:solidFill>
              </a:rPr>
              <a:t>               ciljevima i potencijalnim aktivnostima u rješavanju  zajedničkih  </a:t>
            </a:r>
          </a:p>
          <a:p>
            <a:pPr algn="just">
              <a:spcBef>
                <a:spcPts val="0"/>
              </a:spcBef>
            </a:pPr>
            <a:r>
              <a:rPr lang="hr-HR" sz="2000" dirty="0">
                <a:solidFill>
                  <a:srgbClr val="7494A4"/>
                </a:solidFill>
              </a:rPr>
              <a:t>               problema.</a:t>
            </a:r>
          </a:p>
          <a:p>
            <a:pPr algn="just">
              <a:spcBef>
                <a:spcPts val="0"/>
              </a:spcBef>
            </a:pPr>
            <a:endParaRPr lang="hr-HR" sz="2000" dirty="0">
              <a:solidFill>
                <a:srgbClr val="7494A4"/>
              </a:solidFill>
            </a:endParaRPr>
          </a:p>
          <a:p>
            <a:pPr>
              <a:spcBef>
                <a:spcPts val="0"/>
              </a:spcBef>
            </a:pPr>
            <a:r>
              <a:rPr lang="hr-HR" sz="1400" dirty="0">
                <a:solidFill>
                  <a:srgbClr val="7494A4"/>
                </a:solidFill>
              </a:rPr>
              <a:t>Različiti pristupi i smjernice koji se mogu primijeniti u Srednjoj Europi mogu biti široki, ali moraju početi od zajedničkog temelja pozivajući na održiv razvoj PIP-a.</a:t>
            </a:r>
            <a:endParaRPr lang="hr-HR" dirty="0">
              <a:solidFill>
                <a:srgbClr val="7494A4"/>
              </a:solidFill>
            </a:endParaRPr>
          </a:p>
          <a:p>
            <a:pPr algn="just"/>
            <a:r>
              <a:rPr lang="hr-HR" sz="2000" dirty="0"/>
              <a:t> </a:t>
            </a:r>
            <a:endParaRPr lang="en-GB"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Tree>
    <p:extLst>
      <p:ext uri="{BB962C8B-B14F-4D97-AF65-F5344CB8AC3E}">
        <p14:creationId xmlns:p14="http://schemas.microsoft.com/office/powerpoint/2010/main" val="44006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08F5-304E-45AA-9B08-84A1C64AE802}"/>
              </a:ext>
            </a:extLst>
          </p:cNvPr>
          <p:cNvSpPr>
            <a:spLocks noGrp="1"/>
          </p:cNvSpPr>
          <p:nvPr>
            <p:ph type="title"/>
          </p:nvPr>
        </p:nvSpPr>
        <p:spPr>
          <a:xfrm>
            <a:off x="-72856" y="149225"/>
            <a:ext cx="6979493" cy="686006"/>
          </a:xfrm>
        </p:spPr>
        <p:txBody>
          <a:bodyPr>
            <a:noAutofit/>
          </a:bodyPr>
          <a:lstStyle/>
          <a:p>
            <a:pPr algn="ctr"/>
            <a:r>
              <a:rPr lang="hr-HR" sz="2000" dirty="0">
                <a:solidFill>
                  <a:srgbClr val="77726B"/>
                </a:solidFill>
              </a:rPr>
              <a:t>1. DIO: </a:t>
            </a:r>
            <a:r>
              <a:rPr lang="en-US" sz="2000" dirty="0">
                <a:solidFill>
                  <a:srgbClr val="77726B"/>
                </a:solidFill>
              </a:rPr>
              <a:t>STRATEGIJA SUSTAVA UPRAVLJANJA PIP-</a:t>
            </a:r>
            <a:r>
              <a:rPr lang="en-US" sz="2000" dirty="0" err="1">
                <a:solidFill>
                  <a:srgbClr val="77726B"/>
                </a:solidFill>
              </a:rPr>
              <a:t>ovima</a:t>
            </a:r>
            <a:r>
              <a:rPr lang="en-US" sz="2000" dirty="0">
                <a:solidFill>
                  <a:srgbClr val="77726B"/>
                </a:solidFill>
              </a:rPr>
              <a:t>: </a:t>
            </a:r>
            <a:r>
              <a:rPr lang="hr-HR" sz="2000" dirty="0">
                <a:solidFill>
                  <a:srgbClr val="77726B"/>
                </a:solidFill>
              </a:rPr>
              <a:t> </a:t>
            </a:r>
            <a:br>
              <a:rPr lang="hr-HR" sz="2000" dirty="0">
                <a:solidFill>
                  <a:srgbClr val="77726B"/>
                </a:solidFill>
              </a:rPr>
            </a:br>
            <a:r>
              <a:rPr lang="hr-HR" sz="2000" dirty="0">
                <a:solidFill>
                  <a:srgbClr val="77726B"/>
                </a:solidFill>
              </a:rPr>
              <a:t>            </a:t>
            </a:r>
            <a:r>
              <a:rPr lang="en-US" sz="2000" dirty="0">
                <a:solidFill>
                  <a:srgbClr val="77726B"/>
                </a:solidFill>
              </a:rPr>
              <a:t>METODOLOŠKI PREDGOVOR</a:t>
            </a:r>
            <a:endParaRPr lang="hr-HR" sz="2000" dirty="0">
              <a:solidFill>
                <a:srgbClr val="77726B"/>
              </a:solidFill>
            </a:endParaRPr>
          </a:p>
        </p:txBody>
      </p:sp>
      <p:sp>
        <p:nvSpPr>
          <p:cNvPr id="3" name="Text Placeholder 2">
            <a:extLst>
              <a:ext uri="{FF2B5EF4-FFF2-40B4-BE49-F238E27FC236}">
                <a16:creationId xmlns:a16="http://schemas.microsoft.com/office/drawing/2014/main" id="{906D52E1-DB00-47B8-95AA-9F5DE187CE8D}"/>
              </a:ext>
            </a:extLst>
          </p:cNvPr>
          <p:cNvSpPr>
            <a:spLocks noGrp="1"/>
          </p:cNvSpPr>
          <p:nvPr>
            <p:ph type="body" sz="quarter" idx="10"/>
          </p:nvPr>
        </p:nvSpPr>
        <p:spPr>
          <a:xfrm>
            <a:off x="306346" y="2048350"/>
            <a:ext cx="8562974" cy="4412609"/>
          </a:xfrm>
        </p:spPr>
        <p:txBody>
          <a:bodyPr/>
          <a:lstStyle/>
          <a:p>
            <a:pPr algn="just"/>
            <a:r>
              <a:rPr lang="hr-HR" sz="2000" dirty="0">
                <a:solidFill>
                  <a:srgbClr val="7494A4"/>
                </a:solidFill>
              </a:rPr>
              <a:t>Zemlje srednje Europe pokazuju različite pristupe upravljanju kulturnom baštinom (stilski pristup, pristup preinake, očuvanje, rekonstrukcija), ali su usklađene za provedbu strategija za održivo upravljanje i za razvoj zajedničke strategije za integrirano upravljanje PIP-om. Upravljanje PIP-om je sve zahtjevnije i istodobno su očekivani rezultati i ishodi procesa upravljanja sve veći.</a:t>
            </a:r>
          </a:p>
          <a:p>
            <a:pPr algn="just"/>
            <a:endParaRPr lang="hr-HR" sz="2000" dirty="0">
              <a:solidFill>
                <a:srgbClr val="7494A4"/>
              </a:solidFill>
            </a:endParaRPr>
          </a:p>
          <a:p>
            <a:pPr algn="just"/>
            <a:r>
              <a:rPr lang="hr-HR" sz="2000" b="1" dirty="0">
                <a:solidFill>
                  <a:srgbClr val="7494A4"/>
                </a:solidFill>
              </a:rPr>
              <a:t>Strategija prilagodbe upravljanja PIP-om proizlazi izravno iz uravnoteženog upravljanja</a:t>
            </a:r>
            <a:r>
              <a:rPr lang="hr-HR" sz="2000" dirty="0">
                <a:solidFill>
                  <a:srgbClr val="7494A4"/>
                </a:solidFill>
              </a:rPr>
              <a:t> i mora biti u stanju usporediti i obuhvatiti različite parametre koji se moraju uzeti u obzir u </a:t>
            </a:r>
            <a:r>
              <a:rPr lang="hr-HR" sz="2000" b="1" dirty="0">
                <a:solidFill>
                  <a:srgbClr val="7494A4"/>
                </a:solidFill>
              </a:rPr>
              <a:t>integriranom, prilagodljivom i holističkom pristupu</a:t>
            </a:r>
            <a:r>
              <a:rPr lang="hr-HR" sz="2000" dirty="0">
                <a:solidFill>
                  <a:srgbClr val="7494A4"/>
                </a:solidFill>
              </a:rPr>
              <a:t>. Polazeći od uravnoteženog upravljanja možemo definirati neka područja zahvata.</a:t>
            </a:r>
          </a:p>
          <a:p>
            <a:endParaRPr lang="hr-HR" dirty="0"/>
          </a:p>
        </p:txBody>
      </p:sp>
      <p:sp>
        <p:nvSpPr>
          <p:cNvPr id="4" name="Text Placeholder 3">
            <a:extLst>
              <a:ext uri="{FF2B5EF4-FFF2-40B4-BE49-F238E27FC236}">
                <a16:creationId xmlns:a16="http://schemas.microsoft.com/office/drawing/2014/main" id="{101E8BFE-95BA-4576-B511-3634F0C8D99A}"/>
              </a:ext>
            </a:extLst>
          </p:cNvPr>
          <p:cNvSpPr>
            <a:spLocks noGrp="1"/>
          </p:cNvSpPr>
          <p:nvPr>
            <p:ph type="body" sz="quarter" idx="13"/>
          </p:nvPr>
        </p:nvSpPr>
        <p:spPr>
          <a:xfrm>
            <a:off x="296864" y="1078434"/>
            <a:ext cx="8562975" cy="376137"/>
          </a:xfrm>
        </p:spPr>
        <p:txBody>
          <a:bodyPr/>
          <a:lstStyle/>
          <a:p>
            <a:endParaRPr lang="hr-HR" dirty="0"/>
          </a:p>
          <a:p>
            <a:r>
              <a:rPr lang="en-US" dirty="0"/>
              <a:t>RUKOVOĐENJE PIP-</a:t>
            </a:r>
            <a:r>
              <a:rPr lang="en-US" dirty="0" err="1"/>
              <a:t>ovima</a:t>
            </a:r>
            <a:r>
              <a:rPr lang="en-US" dirty="0"/>
              <a:t>: </a:t>
            </a:r>
            <a:r>
              <a:rPr lang="en-US" b="1" dirty="0"/>
              <a:t>STRATEGIJA PRILAGODBE</a:t>
            </a:r>
            <a:endParaRPr lang="hr-HR" b="1" dirty="0"/>
          </a:p>
          <a:p>
            <a:endParaRPr lang="hr-HR" dirty="0"/>
          </a:p>
        </p:txBody>
      </p:sp>
      <p:pic>
        <p:nvPicPr>
          <p:cNvPr id="5"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1683735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Upravljanje i rukovođenje Pip-ima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52425" y="1135196"/>
            <a:ext cx="8474704" cy="2847533"/>
          </a:xfrm>
          <a:prstGeom prst="rect">
            <a:avLst/>
          </a:prstGeom>
          <a:noFill/>
        </p:spPr>
        <p:txBody>
          <a:bodyPr wrap="square" lIns="76794" tIns="38397" rIns="76794" bIns="38397" rtlCol="0">
            <a:spAutoFit/>
          </a:bodyPr>
          <a:lstStyle/>
          <a:p>
            <a:pPr algn="just"/>
            <a:r>
              <a:rPr lang="en-GB" sz="2000" dirty="0">
                <a:solidFill>
                  <a:srgbClr val="7494A4"/>
                </a:solidFill>
              </a:rPr>
              <a:t>Da </a:t>
            </a:r>
            <a:r>
              <a:rPr lang="en-GB" sz="2000" dirty="0" err="1">
                <a:solidFill>
                  <a:srgbClr val="7494A4"/>
                </a:solidFill>
              </a:rPr>
              <a:t>bismo</a:t>
            </a:r>
            <a:r>
              <a:rPr lang="en-GB" sz="2000" dirty="0">
                <a:solidFill>
                  <a:srgbClr val="7494A4"/>
                </a:solidFill>
              </a:rPr>
              <a:t> </a:t>
            </a:r>
            <a:r>
              <a:rPr lang="en-GB" sz="2000" dirty="0" err="1">
                <a:solidFill>
                  <a:srgbClr val="7494A4"/>
                </a:solidFill>
              </a:rPr>
              <a:t>razumjeli</a:t>
            </a:r>
            <a:r>
              <a:rPr lang="en-GB" sz="2000" dirty="0">
                <a:solidFill>
                  <a:srgbClr val="7494A4"/>
                </a:solidFill>
              </a:rPr>
              <a:t> </a:t>
            </a:r>
            <a:r>
              <a:rPr lang="en-GB" sz="2000" dirty="0" err="1">
                <a:solidFill>
                  <a:srgbClr val="7494A4"/>
                </a:solidFill>
              </a:rPr>
              <a:t>složenost</a:t>
            </a:r>
            <a:r>
              <a:rPr lang="en-GB" sz="2000" dirty="0">
                <a:solidFill>
                  <a:srgbClr val="7494A4"/>
                </a:solidFill>
              </a:rPr>
              <a:t> </a:t>
            </a:r>
            <a:r>
              <a:rPr lang="en-GB" sz="2000" dirty="0" err="1">
                <a:solidFill>
                  <a:srgbClr val="7494A4"/>
                </a:solidFill>
              </a:rPr>
              <a:t>upravljanja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rukovođenja PIP-ima</a:t>
            </a:r>
            <a:r>
              <a:rPr lang="en-GB" sz="2000" dirty="0">
                <a:solidFill>
                  <a:srgbClr val="7494A4"/>
                </a:solidFill>
              </a:rPr>
              <a:t>, </a:t>
            </a:r>
            <a:r>
              <a:rPr lang="en-GB" sz="2000" dirty="0" err="1">
                <a:solidFill>
                  <a:srgbClr val="7494A4"/>
                </a:solidFill>
              </a:rPr>
              <a:t>prvi</a:t>
            </a:r>
            <a:r>
              <a:rPr lang="en-GB" sz="2000" dirty="0">
                <a:solidFill>
                  <a:srgbClr val="7494A4"/>
                </a:solidFill>
              </a:rPr>
              <a:t> je </a:t>
            </a:r>
            <a:r>
              <a:rPr lang="en-GB" sz="2000" dirty="0" err="1">
                <a:solidFill>
                  <a:srgbClr val="7494A4"/>
                </a:solidFill>
              </a:rPr>
              <a:t>korak</a:t>
            </a:r>
            <a:r>
              <a:rPr lang="en-GB" sz="2000" dirty="0">
                <a:solidFill>
                  <a:srgbClr val="7494A4"/>
                </a:solidFill>
              </a:rPr>
              <a:t> </a:t>
            </a:r>
            <a:r>
              <a:rPr lang="en-GB" sz="2000" dirty="0" err="1">
                <a:solidFill>
                  <a:srgbClr val="7494A4"/>
                </a:solidFill>
              </a:rPr>
              <a:t>usvajanje</a:t>
            </a:r>
            <a:r>
              <a:rPr lang="en-GB" sz="2000" dirty="0">
                <a:solidFill>
                  <a:srgbClr val="7494A4"/>
                </a:solidFill>
              </a:rPr>
              <a:t> </a:t>
            </a:r>
            <a:r>
              <a:rPr lang="en-GB" sz="2000" dirty="0" err="1">
                <a:solidFill>
                  <a:srgbClr val="7494A4"/>
                </a:solidFill>
              </a:rPr>
              <a:t>spomenute</a:t>
            </a:r>
            <a:r>
              <a:rPr lang="en-GB" sz="2000" dirty="0">
                <a:solidFill>
                  <a:srgbClr val="7494A4"/>
                </a:solidFill>
              </a:rPr>
              <a:t> </a:t>
            </a:r>
            <a:r>
              <a:rPr lang="en-GB" sz="2000" dirty="0" err="1">
                <a:solidFill>
                  <a:srgbClr val="7494A4"/>
                </a:solidFill>
              </a:rPr>
              <a:t>definicije</a:t>
            </a:r>
            <a:r>
              <a:rPr lang="en-GB" sz="2000" dirty="0">
                <a:solidFill>
                  <a:srgbClr val="7494A4"/>
                </a:solidFill>
              </a:rPr>
              <a:t> </a:t>
            </a:r>
            <a:r>
              <a:rPr lang="hr-HR" sz="2000" dirty="0">
                <a:solidFill>
                  <a:srgbClr val="7494A4"/>
                </a:solidFill>
              </a:rPr>
              <a:t>PIP</a:t>
            </a:r>
            <a:r>
              <a:rPr lang="en-GB" sz="2000" dirty="0">
                <a:solidFill>
                  <a:srgbClr val="7494A4"/>
                </a:solidFill>
              </a:rPr>
              <a:t>-a. </a:t>
            </a:r>
            <a:r>
              <a:rPr lang="en-GB" sz="2000" dirty="0" err="1">
                <a:solidFill>
                  <a:srgbClr val="7494A4"/>
                </a:solidFill>
              </a:rPr>
              <a:t>Kad</a:t>
            </a:r>
            <a:r>
              <a:rPr lang="en-GB" sz="2000" dirty="0">
                <a:solidFill>
                  <a:srgbClr val="7494A4"/>
                </a:solidFill>
              </a:rPr>
              <a:t> </a:t>
            </a:r>
            <a:r>
              <a:rPr lang="en-GB" sz="2000" dirty="0" err="1">
                <a:solidFill>
                  <a:srgbClr val="7494A4"/>
                </a:solidFill>
              </a:rPr>
              <a:t>shvatimo</a:t>
            </a:r>
            <a:r>
              <a:rPr lang="en-GB" sz="2000" dirty="0">
                <a:solidFill>
                  <a:srgbClr val="7494A4"/>
                </a:solidFill>
              </a:rPr>
              <a:t> da</a:t>
            </a:r>
            <a:r>
              <a:rPr lang="hr-HR" sz="2000" dirty="0">
                <a:solidFill>
                  <a:srgbClr val="7494A4"/>
                </a:solidFill>
              </a:rPr>
              <a:t> PIP-a</a:t>
            </a:r>
            <a:r>
              <a:rPr lang="en-GB" sz="2000" dirty="0">
                <a:solidFill>
                  <a:srgbClr val="7494A4"/>
                </a:solidFill>
              </a:rPr>
              <a:t> </a:t>
            </a:r>
            <a:r>
              <a:rPr lang="en-GB" sz="2000" dirty="0" err="1">
                <a:solidFill>
                  <a:srgbClr val="7494A4"/>
                </a:solidFill>
              </a:rPr>
              <a:t>utječu</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različite</a:t>
            </a:r>
            <a:r>
              <a:rPr lang="en-GB" sz="2000" dirty="0">
                <a:solidFill>
                  <a:srgbClr val="7494A4"/>
                </a:solidFill>
              </a:rPr>
              <a:t> </a:t>
            </a:r>
            <a:r>
              <a:rPr lang="en-GB" sz="2000" dirty="0" err="1">
                <a:solidFill>
                  <a:srgbClr val="7494A4"/>
                </a:solidFill>
              </a:rPr>
              <a:t>aspekte</a:t>
            </a:r>
            <a:r>
              <a:rPr lang="en-GB" sz="2000" dirty="0">
                <a:solidFill>
                  <a:srgbClr val="7494A4"/>
                </a:solidFill>
              </a:rPr>
              <a:t> </a:t>
            </a:r>
            <a:r>
              <a:rPr lang="en-GB" sz="2000" dirty="0" err="1">
                <a:solidFill>
                  <a:srgbClr val="7494A4"/>
                </a:solidFill>
              </a:rPr>
              <a:t>društva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života</a:t>
            </a:r>
            <a:r>
              <a:rPr lang="en-GB" sz="2000" dirty="0">
                <a:solidFill>
                  <a:srgbClr val="7494A4"/>
                </a:solidFill>
              </a:rPr>
              <a:t>, </a:t>
            </a:r>
            <a:r>
              <a:rPr lang="en-GB" sz="2000" dirty="0" err="1">
                <a:solidFill>
                  <a:srgbClr val="7494A4"/>
                </a:solidFill>
              </a:rPr>
              <a:t>trebalo</a:t>
            </a:r>
            <a:r>
              <a:rPr lang="en-GB" sz="2000" dirty="0">
                <a:solidFill>
                  <a:srgbClr val="7494A4"/>
                </a:solidFill>
              </a:rPr>
              <a:t> bi </a:t>
            </a:r>
            <a:r>
              <a:rPr lang="en-GB" sz="2000" dirty="0" err="1">
                <a:solidFill>
                  <a:srgbClr val="7494A4"/>
                </a:solidFill>
              </a:rPr>
              <a:t>biti</a:t>
            </a:r>
            <a:r>
              <a:rPr lang="en-GB" sz="2000" dirty="0">
                <a:solidFill>
                  <a:srgbClr val="7494A4"/>
                </a:solidFill>
              </a:rPr>
              <a:t> </a:t>
            </a:r>
            <a:r>
              <a:rPr lang="en-GB" sz="2000" dirty="0" err="1">
                <a:solidFill>
                  <a:srgbClr val="7494A4"/>
                </a:solidFill>
              </a:rPr>
              <a:t>očito</a:t>
            </a:r>
            <a:r>
              <a:rPr lang="en-GB" sz="2000" dirty="0">
                <a:solidFill>
                  <a:srgbClr val="7494A4"/>
                </a:solidFill>
              </a:rPr>
              <a:t> da je </a:t>
            </a:r>
            <a:r>
              <a:rPr lang="en-GB" sz="2000" dirty="0" err="1">
                <a:solidFill>
                  <a:srgbClr val="7494A4"/>
                </a:solidFill>
              </a:rPr>
              <a:t>trošenje</a:t>
            </a:r>
            <a:r>
              <a:rPr lang="en-GB" sz="2000" dirty="0">
                <a:solidFill>
                  <a:srgbClr val="7494A4"/>
                </a:solidFill>
              </a:rPr>
              <a:t> </a:t>
            </a:r>
            <a:r>
              <a:rPr lang="en-GB" sz="2000" dirty="0" err="1">
                <a:solidFill>
                  <a:srgbClr val="7494A4"/>
                </a:solidFill>
              </a:rPr>
              <a:t>vremena</a:t>
            </a:r>
            <a:r>
              <a:rPr lang="en-GB" sz="2000" dirty="0">
                <a:solidFill>
                  <a:srgbClr val="7494A4"/>
                </a:solidFill>
              </a:rPr>
              <a:t> za </a:t>
            </a:r>
            <a:r>
              <a:rPr lang="en-GB" sz="2000" dirty="0" err="1">
                <a:solidFill>
                  <a:srgbClr val="7494A4"/>
                </a:solidFill>
              </a:rPr>
              <a:t>izgradnju</a:t>
            </a:r>
            <a:r>
              <a:rPr lang="en-GB" sz="2000" dirty="0">
                <a:solidFill>
                  <a:srgbClr val="7494A4"/>
                </a:solidFill>
              </a:rPr>
              <a:t> </a:t>
            </a:r>
            <a:r>
              <a:rPr lang="en-GB" sz="2000" dirty="0" err="1">
                <a:solidFill>
                  <a:srgbClr val="7494A4"/>
                </a:solidFill>
              </a:rPr>
              <a:t>učinkovitog</a:t>
            </a:r>
            <a:r>
              <a:rPr lang="en-GB" sz="2000" dirty="0">
                <a:solidFill>
                  <a:srgbClr val="7494A4"/>
                </a:solidFill>
              </a:rPr>
              <a:t> </a:t>
            </a:r>
            <a:r>
              <a:rPr lang="en-GB" sz="2000" dirty="0" err="1">
                <a:solidFill>
                  <a:srgbClr val="7494A4"/>
                </a:solidFill>
              </a:rPr>
              <a:t>znanja</a:t>
            </a:r>
            <a:r>
              <a:rPr lang="en-GB" sz="2000" dirty="0">
                <a:solidFill>
                  <a:srgbClr val="7494A4"/>
                </a:solidFill>
              </a:rPr>
              <a:t> </a:t>
            </a:r>
            <a:r>
              <a:rPr lang="en-GB" sz="2000" dirty="0" err="1">
                <a:solidFill>
                  <a:srgbClr val="7494A4"/>
                </a:solidFill>
              </a:rPr>
              <a:t>pravi</a:t>
            </a:r>
            <a:r>
              <a:rPr lang="en-GB" sz="2000" dirty="0">
                <a:solidFill>
                  <a:srgbClr val="7494A4"/>
                </a:solidFill>
              </a:rPr>
              <a:t> </a:t>
            </a:r>
            <a:r>
              <a:rPr lang="en-GB" sz="2000" dirty="0" err="1">
                <a:solidFill>
                  <a:srgbClr val="7494A4"/>
                </a:solidFill>
              </a:rPr>
              <a:t>smjer</a:t>
            </a:r>
            <a:r>
              <a:rPr lang="en-GB" sz="2000" dirty="0">
                <a:solidFill>
                  <a:srgbClr val="7494A4"/>
                </a:solidFill>
              </a:rPr>
              <a:t>. </a:t>
            </a:r>
            <a:r>
              <a:rPr lang="en-GB" sz="2000" dirty="0" err="1">
                <a:solidFill>
                  <a:srgbClr val="7494A4"/>
                </a:solidFill>
              </a:rPr>
              <a:t>Strategija</a:t>
            </a:r>
            <a:r>
              <a:rPr lang="en-GB" sz="2000" dirty="0">
                <a:solidFill>
                  <a:srgbClr val="7494A4"/>
                </a:solidFill>
              </a:rPr>
              <a:t> za </a:t>
            </a:r>
            <a:r>
              <a:rPr lang="en-GB" sz="2000" dirty="0" err="1">
                <a:solidFill>
                  <a:srgbClr val="7494A4"/>
                </a:solidFill>
              </a:rPr>
              <a:t>unapređenje</a:t>
            </a:r>
            <a:r>
              <a:rPr lang="en-GB" sz="2000" dirty="0">
                <a:solidFill>
                  <a:srgbClr val="7494A4"/>
                </a:solidFill>
              </a:rPr>
              <a:t> </a:t>
            </a:r>
            <a:r>
              <a:rPr lang="hr-HR" sz="2000" dirty="0">
                <a:solidFill>
                  <a:srgbClr val="7494A4"/>
                </a:solidFill>
              </a:rPr>
              <a:t>PIP-a</a:t>
            </a:r>
            <a:r>
              <a:rPr lang="en-GB" sz="2000" dirty="0">
                <a:solidFill>
                  <a:srgbClr val="7494A4"/>
                </a:solidFill>
              </a:rPr>
              <a:t> mora </a:t>
            </a:r>
            <a:r>
              <a:rPr lang="en-GB" sz="2000" dirty="0" err="1">
                <a:solidFill>
                  <a:srgbClr val="7494A4"/>
                </a:solidFill>
              </a:rPr>
              <a:t>početi</a:t>
            </a:r>
            <a:r>
              <a:rPr lang="en-GB" sz="2000" dirty="0">
                <a:solidFill>
                  <a:srgbClr val="7494A4"/>
                </a:solidFill>
              </a:rPr>
              <a:t> od </a:t>
            </a:r>
            <a:r>
              <a:rPr lang="en-GB" sz="2000" dirty="0" err="1">
                <a:solidFill>
                  <a:srgbClr val="7494A4"/>
                </a:solidFill>
              </a:rPr>
              <a:t>obrazovanja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svijesti</a:t>
            </a:r>
            <a:r>
              <a:rPr lang="en-GB" sz="2000" dirty="0">
                <a:solidFill>
                  <a:srgbClr val="7494A4"/>
                </a:solidFill>
              </a:rPr>
              <a:t>, od </a:t>
            </a:r>
            <a:r>
              <a:rPr lang="en-GB" sz="2000" dirty="0" err="1">
                <a:solidFill>
                  <a:srgbClr val="7494A4"/>
                </a:solidFill>
              </a:rPr>
              <a:t>informacija</a:t>
            </a:r>
            <a:r>
              <a:rPr lang="en-GB" sz="2000" dirty="0">
                <a:solidFill>
                  <a:srgbClr val="7494A4"/>
                </a:solidFill>
              </a:rPr>
              <a:t> (</a:t>
            </a:r>
            <a:r>
              <a:rPr lang="en-GB" sz="2000" dirty="0" err="1">
                <a:solidFill>
                  <a:srgbClr val="7494A4"/>
                </a:solidFill>
              </a:rPr>
              <a:t>tj</a:t>
            </a:r>
            <a:r>
              <a:rPr lang="en-GB" sz="2000" dirty="0">
                <a:solidFill>
                  <a:srgbClr val="7494A4"/>
                </a:solidFill>
              </a:rPr>
              <a:t>. </a:t>
            </a:r>
            <a:r>
              <a:rPr lang="hr-HR" sz="2000" dirty="0">
                <a:solidFill>
                  <a:srgbClr val="7494A4"/>
                </a:solidFill>
              </a:rPr>
              <a:t>t</a:t>
            </a:r>
            <a:r>
              <a:rPr lang="en-GB" sz="2000" dirty="0" err="1">
                <a:solidFill>
                  <a:srgbClr val="7494A4"/>
                </a:solidFill>
              </a:rPr>
              <a:t>urizma</a:t>
            </a:r>
            <a:r>
              <a:rPr lang="en-GB" sz="2000" dirty="0">
                <a:solidFill>
                  <a:srgbClr val="7494A4"/>
                </a:solidFill>
              </a:rPr>
              <a:t>), </a:t>
            </a:r>
            <a:r>
              <a:rPr lang="en-GB" sz="2000" dirty="0" err="1">
                <a:solidFill>
                  <a:srgbClr val="7494A4"/>
                </a:solidFill>
              </a:rPr>
              <a:t>upravljanja</a:t>
            </a:r>
            <a:r>
              <a:rPr lang="en-GB" sz="2000" dirty="0">
                <a:solidFill>
                  <a:srgbClr val="7494A4"/>
                </a:solidFill>
              </a:rPr>
              <a:t> </a:t>
            </a:r>
            <a:r>
              <a:rPr lang="en-GB" sz="2000" dirty="0" err="1">
                <a:solidFill>
                  <a:srgbClr val="7494A4"/>
                </a:solidFill>
              </a:rPr>
              <a:t>podacima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interoperabilnosti</a:t>
            </a:r>
            <a:r>
              <a:rPr lang="en-GB" sz="2000" dirty="0">
                <a:solidFill>
                  <a:srgbClr val="7494A4"/>
                </a:solidFill>
              </a:rPr>
              <a:t>. </a:t>
            </a:r>
            <a:r>
              <a:rPr lang="en-GB" sz="2000" dirty="0" err="1">
                <a:solidFill>
                  <a:srgbClr val="7494A4"/>
                </a:solidFill>
              </a:rPr>
              <a:t>Odluke</a:t>
            </a:r>
            <a:r>
              <a:rPr lang="en-GB" sz="2000" dirty="0">
                <a:solidFill>
                  <a:srgbClr val="7494A4"/>
                </a:solidFill>
              </a:rPr>
              <a:t> o </a:t>
            </a:r>
            <a:r>
              <a:rPr lang="en-GB" sz="2000" dirty="0" err="1">
                <a:solidFill>
                  <a:srgbClr val="7494A4"/>
                </a:solidFill>
              </a:rPr>
              <a:t>upravljanju</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rukovođenju PIP-em</a:t>
            </a:r>
            <a:r>
              <a:rPr lang="en-GB" sz="2000" dirty="0">
                <a:solidFill>
                  <a:srgbClr val="7494A4"/>
                </a:solidFill>
              </a:rPr>
              <a:t>, </a:t>
            </a:r>
            <a:r>
              <a:rPr lang="en-GB" sz="2000" dirty="0" err="1">
                <a:solidFill>
                  <a:srgbClr val="7494A4"/>
                </a:solidFill>
              </a:rPr>
              <a:t>programiranjem</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raspodjelom</a:t>
            </a:r>
            <a:r>
              <a:rPr lang="en-GB" sz="2000" dirty="0">
                <a:solidFill>
                  <a:srgbClr val="7494A4"/>
                </a:solidFill>
              </a:rPr>
              <a:t> </a:t>
            </a:r>
            <a:r>
              <a:rPr lang="en-GB" sz="2000" dirty="0" err="1">
                <a:solidFill>
                  <a:srgbClr val="7494A4"/>
                </a:solidFill>
              </a:rPr>
              <a:t>resursa</a:t>
            </a:r>
            <a:r>
              <a:rPr lang="en-GB" sz="2000" dirty="0">
                <a:solidFill>
                  <a:srgbClr val="7494A4"/>
                </a:solidFill>
              </a:rPr>
              <a:t> </a:t>
            </a:r>
            <a:r>
              <a:rPr lang="en-GB" sz="2000" dirty="0" err="1">
                <a:solidFill>
                  <a:srgbClr val="7494A4"/>
                </a:solidFill>
              </a:rPr>
              <a:t>temelje</a:t>
            </a:r>
            <a:r>
              <a:rPr lang="en-GB" sz="2000" dirty="0">
                <a:solidFill>
                  <a:srgbClr val="7494A4"/>
                </a:solidFill>
              </a:rPr>
              <a:t> se </a:t>
            </a:r>
            <a:r>
              <a:rPr lang="en-GB" sz="2000" dirty="0" err="1">
                <a:solidFill>
                  <a:srgbClr val="7494A4"/>
                </a:solidFill>
              </a:rPr>
              <a:t>na</a:t>
            </a:r>
            <a:r>
              <a:rPr lang="en-GB" sz="2000" dirty="0">
                <a:solidFill>
                  <a:srgbClr val="7494A4"/>
                </a:solidFill>
              </a:rPr>
              <a:t> </a:t>
            </a:r>
            <a:r>
              <a:rPr lang="en-GB" sz="2000" dirty="0" err="1">
                <a:solidFill>
                  <a:srgbClr val="7494A4"/>
                </a:solidFill>
              </a:rPr>
              <a:t>učinkovitom</a:t>
            </a:r>
            <a:r>
              <a:rPr lang="en-GB" sz="2000" dirty="0">
                <a:solidFill>
                  <a:srgbClr val="7494A4"/>
                </a:solidFill>
              </a:rPr>
              <a:t> </a:t>
            </a:r>
            <a:r>
              <a:rPr lang="en-GB" sz="2000" dirty="0" err="1">
                <a:solidFill>
                  <a:srgbClr val="7494A4"/>
                </a:solidFill>
              </a:rPr>
              <a:t>teritorijalnom</a:t>
            </a:r>
            <a:r>
              <a:rPr lang="en-GB" sz="2000" dirty="0">
                <a:solidFill>
                  <a:srgbClr val="7494A4"/>
                </a:solidFill>
              </a:rPr>
              <a:t> </a:t>
            </a:r>
            <a:r>
              <a:rPr lang="en-GB" sz="2000" dirty="0" err="1">
                <a:solidFill>
                  <a:srgbClr val="7494A4"/>
                </a:solidFill>
              </a:rPr>
              <a:t>razumijevanju</a:t>
            </a:r>
            <a:r>
              <a:rPr lang="en-GB" sz="2000" dirty="0">
                <a:solidFill>
                  <a:srgbClr val="7494A4"/>
                </a:solidFill>
              </a:rPr>
              <a:t> </a:t>
            </a:r>
            <a:r>
              <a:rPr lang="en-GB" sz="2000" dirty="0" err="1">
                <a:solidFill>
                  <a:srgbClr val="7494A4"/>
                </a:solidFill>
              </a:rPr>
              <a:t>koje</a:t>
            </a:r>
            <a:r>
              <a:rPr lang="en-GB" sz="2000" dirty="0">
                <a:solidFill>
                  <a:srgbClr val="7494A4"/>
                </a:solidFill>
              </a:rPr>
              <a:t> </a:t>
            </a:r>
            <a:r>
              <a:rPr lang="en-GB" sz="2000" dirty="0" err="1">
                <a:solidFill>
                  <a:srgbClr val="7494A4"/>
                </a:solidFill>
              </a:rPr>
              <a:t>pomaže</a:t>
            </a:r>
            <a:r>
              <a:rPr lang="en-GB" sz="2000" dirty="0">
                <a:solidFill>
                  <a:srgbClr val="7494A4"/>
                </a:solidFill>
              </a:rPr>
              <a:t> </a:t>
            </a:r>
            <a:r>
              <a:rPr lang="en-GB" sz="2000" dirty="0" err="1">
                <a:solidFill>
                  <a:srgbClr val="7494A4"/>
                </a:solidFill>
              </a:rPr>
              <a:t>opisati</a:t>
            </a:r>
            <a:r>
              <a:rPr lang="en-GB" sz="2000" dirty="0">
                <a:solidFill>
                  <a:srgbClr val="7494A4"/>
                </a:solidFill>
              </a:rPr>
              <a:t> </a:t>
            </a:r>
            <a:r>
              <a:rPr lang="en-GB" sz="2000" dirty="0" err="1">
                <a:solidFill>
                  <a:srgbClr val="7494A4"/>
                </a:solidFill>
              </a:rPr>
              <a:t>cjelokupni</a:t>
            </a:r>
            <a:r>
              <a:rPr lang="en-GB" sz="2000" dirty="0">
                <a:solidFill>
                  <a:srgbClr val="7494A4"/>
                </a:solidFill>
              </a:rPr>
              <a:t> </a:t>
            </a:r>
            <a:r>
              <a:rPr lang="en-GB" sz="2000" dirty="0" err="1">
                <a:solidFill>
                  <a:srgbClr val="7494A4"/>
                </a:solidFill>
              </a:rPr>
              <a:t>kontekst</a:t>
            </a:r>
            <a:r>
              <a:rPr lang="en-GB" sz="2000" dirty="0">
                <a:solidFill>
                  <a:srgbClr val="7494A4"/>
                </a:solidFill>
              </a:rPr>
              <a:t> </a:t>
            </a:r>
            <a:r>
              <a:rPr lang="hr-HR" sz="2000" dirty="0">
                <a:solidFill>
                  <a:srgbClr val="7494A4"/>
                </a:solidFill>
              </a:rPr>
              <a:t>PIP-a</a:t>
            </a:r>
            <a:r>
              <a:rPr lang="en-GB" sz="2000" dirty="0">
                <a:solidFill>
                  <a:srgbClr val="7494A4"/>
                </a:solidFill>
              </a:rPr>
              <a:t>.</a:t>
            </a:r>
            <a:endParaRPr lang="cs-CZ" sz="2000" dirty="0">
              <a:solidFill>
                <a:srgbClr val="7494A4"/>
              </a:solidFill>
            </a:endParaRPr>
          </a:p>
        </p:txBody>
      </p:sp>
      <p:pic>
        <p:nvPicPr>
          <p:cNvPr id="5" name="Immagine 2">
            <a:extLst>
              <a:ext uri="{FF2B5EF4-FFF2-40B4-BE49-F238E27FC236}">
                <a16:creationId xmlns:a16="http://schemas.microsoft.com/office/drawing/2014/main" id="{B6D84A85-CC1C-4794-819C-6898823C3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03" y="4202044"/>
            <a:ext cx="7524000" cy="1858689"/>
          </a:xfrm>
          <a:prstGeom prst="rect">
            <a:avLst/>
          </a:prstGeom>
        </p:spPr>
      </p:pic>
    </p:spTree>
    <p:extLst>
      <p:ext uri="{BB962C8B-B14F-4D97-AF65-F5344CB8AC3E}">
        <p14:creationId xmlns:p14="http://schemas.microsoft.com/office/powerpoint/2010/main" val="92620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65" y="1029421"/>
            <a:ext cx="7069562" cy="51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Autofit/>
          </a:bodyPr>
          <a:lstStyle/>
          <a:p>
            <a:pPr algn="ctr"/>
            <a:r>
              <a:rPr lang="cs-CZ" sz="2400" dirty="0">
                <a:solidFill>
                  <a:srgbClr val="77726B"/>
                </a:solidFill>
                <a:cs typeface="Raleway"/>
              </a:rPr>
              <a:t>Upravljanje i rukovođenje Pip-ima</a:t>
            </a:r>
            <a:endParaRPr lang="cs-CZ" sz="2400" dirty="0">
              <a:solidFill>
                <a:srgbClr val="92D050"/>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4" name="TextovéPole 3">
            <a:extLst>
              <a:ext uri="{FF2B5EF4-FFF2-40B4-BE49-F238E27FC236}">
                <a16:creationId xmlns:a16="http://schemas.microsoft.com/office/drawing/2014/main" id="{DBFEB527-3C57-4D2B-AF65-A6FB8C02A2E4}"/>
              </a:ext>
            </a:extLst>
          </p:cNvPr>
          <p:cNvSpPr txBox="1"/>
          <p:nvPr/>
        </p:nvSpPr>
        <p:spPr>
          <a:xfrm>
            <a:off x="846591" y="6026094"/>
            <a:ext cx="3768257" cy="308376"/>
          </a:xfrm>
          <a:prstGeom prst="rect">
            <a:avLst/>
          </a:prstGeom>
          <a:noFill/>
        </p:spPr>
        <p:txBody>
          <a:bodyPr wrap="none" lIns="76794" tIns="38397" rIns="76794" bIns="38397" rtlCol="0">
            <a:spAutoFit/>
          </a:bodyPr>
          <a:lstStyle/>
          <a:p>
            <a:pPr algn="ctr"/>
            <a:r>
              <a:rPr lang="hr-HR" i="1" dirty="0">
                <a:solidFill>
                  <a:srgbClr val="4D4D4E"/>
                </a:solidFill>
              </a:rPr>
              <a:t>S</a:t>
            </a:r>
            <a:r>
              <a:rPr lang="en-GB" i="1" dirty="0" err="1">
                <a:solidFill>
                  <a:srgbClr val="4D4D4E"/>
                </a:solidFill>
              </a:rPr>
              <a:t>loženost</a:t>
            </a:r>
            <a:r>
              <a:rPr lang="en-GB" i="1" dirty="0">
                <a:solidFill>
                  <a:srgbClr val="4D4D4E"/>
                </a:solidFill>
              </a:rPr>
              <a:t> </a:t>
            </a:r>
            <a:r>
              <a:rPr lang="en-GB" i="1" dirty="0" err="1">
                <a:solidFill>
                  <a:srgbClr val="4D4D4E"/>
                </a:solidFill>
              </a:rPr>
              <a:t>upravljanja</a:t>
            </a:r>
            <a:r>
              <a:rPr lang="en-GB" i="1" dirty="0">
                <a:solidFill>
                  <a:srgbClr val="4D4D4E"/>
                </a:solidFill>
              </a:rPr>
              <a:t> </a:t>
            </a:r>
            <a:r>
              <a:rPr lang="hr-HR" i="1" dirty="0">
                <a:solidFill>
                  <a:srgbClr val="4D4D4E"/>
                </a:solidFill>
              </a:rPr>
              <a:t>i rukovođenja PIP-a</a:t>
            </a:r>
            <a:endParaRPr lang="cs-CZ" sz="2200" b="1" dirty="0">
              <a:solidFill>
                <a:srgbClr val="7E93A5"/>
              </a:solidFill>
              <a:cs typeface="Raleway"/>
            </a:endParaRPr>
          </a:p>
        </p:txBody>
      </p:sp>
    </p:spTree>
    <p:extLst>
      <p:ext uri="{BB962C8B-B14F-4D97-AF65-F5344CB8AC3E}">
        <p14:creationId xmlns:p14="http://schemas.microsoft.com/office/powerpoint/2010/main" val="224183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9F93-1C0F-4F9F-9219-9E27DB442A14}"/>
              </a:ext>
            </a:extLst>
          </p:cNvPr>
          <p:cNvSpPr>
            <a:spLocks noGrp="1"/>
          </p:cNvSpPr>
          <p:nvPr>
            <p:ph type="title"/>
          </p:nvPr>
        </p:nvSpPr>
        <p:spPr>
          <a:xfrm>
            <a:off x="-150676" y="167376"/>
            <a:ext cx="7125408" cy="686006"/>
          </a:xfrm>
        </p:spPr>
        <p:txBody>
          <a:bodyPr>
            <a:noAutofit/>
          </a:bodyPr>
          <a:lstStyle/>
          <a:p>
            <a:pPr algn="ctr"/>
            <a:r>
              <a:rPr lang="hr-HR" sz="2000" dirty="0">
                <a:solidFill>
                  <a:srgbClr val="77726B"/>
                </a:solidFill>
              </a:rPr>
              <a:t>1. DIO: </a:t>
            </a:r>
            <a:r>
              <a:rPr lang="en-US" sz="2000" dirty="0">
                <a:solidFill>
                  <a:srgbClr val="77726B"/>
                </a:solidFill>
              </a:rPr>
              <a:t>STRATEGIJA SUSTAVA UPRAVLJANJA PIP-</a:t>
            </a:r>
            <a:r>
              <a:rPr lang="en-US" sz="2000" dirty="0" err="1">
                <a:solidFill>
                  <a:srgbClr val="77726B"/>
                </a:solidFill>
              </a:rPr>
              <a:t>ovima</a:t>
            </a:r>
            <a:r>
              <a:rPr lang="en-US" sz="2000" dirty="0">
                <a:solidFill>
                  <a:srgbClr val="77726B"/>
                </a:solidFill>
              </a:rPr>
              <a:t>: METODOLOŠKI PREDGOVOR</a:t>
            </a:r>
            <a:endParaRPr lang="hr-HR" sz="2000" dirty="0">
              <a:solidFill>
                <a:srgbClr val="77726B"/>
              </a:solidFill>
            </a:endParaRPr>
          </a:p>
        </p:txBody>
      </p:sp>
      <p:sp>
        <p:nvSpPr>
          <p:cNvPr id="3" name="Text Placeholder 2">
            <a:extLst>
              <a:ext uri="{FF2B5EF4-FFF2-40B4-BE49-F238E27FC236}">
                <a16:creationId xmlns:a16="http://schemas.microsoft.com/office/drawing/2014/main" id="{3D3A5A8E-8349-4EB6-A7F9-0646CF8D58EA}"/>
              </a:ext>
            </a:extLst>
          </p:cNvPr>
          <p:cNvSpPr>
            <a:spLocks noGrp="1"/>
          </p:cNvSpPr>
          <p:nvPr>
            <p:ph type="body" sz="quarter" idx="10"/>
          </p:nvPr>
        </p:nvSpPr>
        <p:spPr>
          <a:xfrm>
            <a:off x="290512" y="2163879"/>
            <a:ext cx="8562974" cy="4530055"/>
          </a:xfrm>
        </p:spPr>
        <p:txBody>
          <a:bodyPr/>
          <a:lstStyle/>
          <a:p>
            <a:pPr algn="just"/>
            <a:r>
              <a:rPr lang="hr-HR" dirty="0">
                <a:solidFill>
                  <a:srgbClr val="7494A4"/>
                </a:solidFill>
              </a:rPr>
              <a:t>Ne postoji jedini i jedinstveni model upravljanja i rukovođenja PIP-ovima, zbog toga, strategija analizira procese upravljanja i rukovođenja za kulturna dobra i prostorno planiranje, a onda donosi zaključke o PIP-ovima. Kada govorimo o PIP-u, ključna riječ je “ravnoteža“. “Ravnoteža” između različitih područja, s posebnim osvrtom na one čimbenike koji bi mogli igrati ključnu ulogu u određivanju aktivnosti među različitim dionicima je presudna.</a:t>
            </a:r>
          </a:p>
          <a:p>
            <a:pPr algn="just"/>
            <a:endParaRPr lang="hr-HR" dirty="0">
              <a:solidFill>
                <a:srgbClr val="7494A4"/>
              </a:solidFill>
            </a:endParaRPr>
          </a:p>
          <a:p>
            <a:pPr marL="285750" indent="-285750" algn="just">
              <a:buFont typeface="Arial" panose="020B0604020202020204" pitchFamily="34" charset="0"/>
              <a:buChar char="•"/>
            </a:pPr>
            <a:r>
              <a:rPr lang="hr-HR" sz="1600" dirty="0">
                <a:solidFill>
                  <a:srgbClr val="7494A4"/>
                </a:solidFill>
              </a:rPr>
              <a:t>Proces upravljanja se kreće prema inkluzivnom i holističkom pristupu, urbanističkom planiranju i očuvanju baštine s ciljem stvaranja jače osnove za održivi razvoj gradova u budućnosti i osiguravanja najbolje moguće uporabe ljudskog staništa i okoliša.</a:t>
            </a:r>
          </a:p>
        </p:txBody>
      </p:sp>
      <p:sp>
        <p:nvSpPr>
          <p:cNvPr id="4" name="Text Placeholder 3">
            <a:extLst>
              <a:ext uri="{FF2B5EF4-FFF2-40B4-BE49-F238E27FC236}">
                <a16:creationId xmlns:a16="http://schemas.microsoft.com/office/drawing/2014/main" id="{695ADAAE-D583-4B8C-B769-26AA68F6060D}"/>
              </a:ext>
            </a:extLst>
          </p:cNvPr>
          <p:cNvSpPr>
            <a:spLocks noGrp="1"/>
          </p:cNvSpPr>
          <p:nvPr>
            <p:ph type="body" sz="quarter" idx="13"/>
          </p:nvPr>
        </p:nvSpPr>
        <p:spPr>
          <a:xfrm>
            <a:off x="290511" y="1083787"/>
            <a:ext cx="8562975" cy="499246"/>
          </a:xfrm>
        </p:spPr>
        <p:txBody>
          <a:bodyPr/>
          <a:lstStyle/>
          <a:p>
            <a:endParaRPr lang="hr-HR" dirty="0"/>
          </a:p>
          <a:p>
            <a:r>
              <a:rPr lang="en-US" dirty="0"/>
              <a:t>UPRAVLJANJE PIP-</a:t>
            </a:r>
            <a:r>
              <a:rPr lang="en-US" dirty="0" err="1"/>
              <a:t>ovima</a:t>
            </a:r>
            <a:r>
              <a:rPr lang="en-US" dirty="0"/>
              <a:t>: </a:t>
            </a:r>
            <a:r>
              <a:rPr lang="en-US" b="1" dirty="0"/>
              <a:t>ODRŽAVANJE RAVNOTEŽE</a:t>
            </a:r>
            <a:endParaRPr lang="hr-HR" b="1" dirty="0"/>
          </a:p>
          <a:p>
            <a:endParaRPr lang="hr-HR" dirty="0"/>
          </a:p>
          <a:p>
            <a:endParaRPr lang="hr-HR" dirty="0"/>
          </a:p>
          <a:p>
            <a:endParaRPr lang="hr-HR" dirty="0"/>
          </a:p>
        </p:txBody>
      </p:sp>
      <p:pic>
        <p:nvPicPr>
          <p:cNvPr id="5"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214999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održivost</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1611852"/>
            <a:ext cx="8474704" cy="4263305"/>
          </a:xfrm>
          <a:prstGeom prst="rect">
            <a:avLst/>
          </a:prstGeom>
          <a:noFill/>
        </p:spPr>
        <p:txBody>
          <a:bodyPr wrap="square" lIns="76794" tIns="38397" rIns="76794" bIns="38397" rtlCol="0">
            <a:spAutoFit/>
          </a:bodyPr>
          <a:lstStyle/>
          <a:p>
            <a:pPr algn="just"/>
            <a:r>
              <a:rPr lang="en-GB" sz="1600" dirty="0" err="1">
                <a:solidFill>
                  <a:srgbClr val="7494A4"/>
                </a:solidFill>
              </a:rPr>
              <a:t>Odnos</a:t>
            </a:r>
            <a:r>
              <a:rPr lang="en-GB" sz="1600" dirty="0">
                <a:solidFill>
                  <a:srgbClr val="7494A4"/>
                </a:solidFill>
              </a:rPr>
              <a:t> </a:t>
            </a:r>
            <a:r>
              <a:rPr lang="en-GB" sz="1600" dirty="0" err="1">
                <a:solidFill>
                  <a:srgbClr val="7494A4"/>
                </a:solidFill>
              </a:rPr>
              <a:t>između</a:t>
            </a:r>
            <a:r>
              <a:rPr lang="en-GB" sz="1600" dirty="0">
                <a:solidFill>
                  <a:srgbClr val="7494A4"/>
                </a:solidFill>
              </a:rPr>
              <a:t> </a:t>
            </a:r>
            <a:r>
              <a:rPr lang="en-GB" sz="1600" dirty="0" err="1">
                <a:solidFill>
                  <a:srgbClr val="7494A4"/>
                </a:solidFill>
              </a:rPr>
              <a:t>očuvanja</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održivog</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može</a:t>
            </a:r>
            <a:r>
              <a:rPr lang="en-GB" sz="1600" dirty="0">
                <a:solidFill>
                  <a:srgbClr val="7494A4"/>
                </a:solidFill>
              </a:rPr>
              <a:t> se </a:t>
            </a:r>
            <a:r>
              <a:rPr lang="en-GB" sz="1600" dirty="0" err="1">
                <a:solidFill>
                  <a:srgbClr val="7494A4"/>
                </a:solidFill>
              </a:rPr>
              <a:t>shvatiti</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dva</a:t>
            </a:r>
            <a:r>
              <a:rPr lang="en-GB" sz="1600" dirty="0">
                <a:solidFill>
                  <a:srgbClr val="7494A4"/>
                </a:solidFill>
              </a:rPr>
              <a:t> </a:t>
            </a:r>
            <a:r>
              <a:rPr lang="en-GB" sz="1600" dirty="0" err="1">
                <a:solidFill>
                  <a:srgbClr val="7494A4"/>
                </a:solidFill>
              </a:rPr>
              <a:t>načina</a:t>
            </a:r>
            <a:r>
              <a:rPr lang="en-GB" sz="1600" dirty="0">
                <a:solidFill>
                  <a:srgbClr val="7494A4"/>
                </a:solidFill>
              </a:rPr>
              <a:t> (</a:t>
            </a:r>
            <a:r>
              <a:rPr lang="en-GB" sz="1600" dirty="0" err="1">
                <a:solidFill>
                  <a:srgbClr val="7494A4"/>
                </a:solidFill>
              </a:rPr>
              <a:t>kombinacija</a:t>
            </a:r>
            <a:r>
              <a:rPr lang="en-GB" sz="1600" dirty="0">
                <a:solidFill>
                  <a:srgbClr val="7494A4"/>
                </a:solidFill>
              </a:rPr>
              <a:t> </a:t>
            </a:r>
            <a:r>
              <a:rPr lang="en-GB" sz="1600" dirty="0" err="1">
                <a:solidFill>
                  <a:srgbClr val="7494A4"/>
                </a:solidFill>
              </a:rPr>
              <a:t>dva</a:t>
            </a:r>
            <a:r>
              <a:rPr lang="en-GB" sz="1600" dirty="0">
                <a:solidFill>
                  <a:srgbClr val="7494A4"/>
                </a:solidFill>
              </a:rPr>
              <a:t> </a:t>
            </a:r>
            <a:r>
              <a:rPr lang="en-GB" sz="1600" dirty="0" err="1">
                <a:solidFill>
                  <a:srgbClr val="7494A4"/>
                </a:solidFill>
              </a:rPr>
              <a:t>pristupa</a:t>
            </a:r>
            <a:r>
              <a:rPr lang="en-GB" sz="1600" dirty="0">
                <a:solidFill>
                  <a:srgbClr val="7494A4"/>
                </a:solidFill>
              </a:rPr>
              <a:t>):</a:t>
            </a:r>
            <a:endParaRPr lang="hr-HR" sz="1600" dirty="0">
              <a:solidFill>
                <a:srgbClr val="7494A4"/>
              </a:solidFill>
            </a:endParaRPr>
          </a:p>
          <a:p>
            <a:pPr algn="just"/>
            <a:r>
              <a:rPr lang="en-GB" sz="1600" dirty="0">
                <a:solidFill>
                  <a:srgbClr val="7494A4"/>
                </a:solidFill>
              </a:rPr>
              <a:t> </a:t>
            </a:r>
            <a:endParaRPr lang="cs-CZ" sz="1600" dirty="0">
              <a:solidFill>
                <a:srgbClr val="7494A4"/>
              </a:solidFill>
            </a:endParaRPr>
          </a:p>
          <a:p>
            <a:pPr marL="342900" indent="-342900" algn="just">
              <a:buFontTx/>
              <a:buAutoNum type="arabicPeriod"/>
            </a:pPr>
            <a:r>
              <a:rPr lang="en-GB" sz="1600" dirty="0">
                <a:solidFill>
                  <a:srgbClr val="7494A4"/>
                </a:solidFill>
              </a:rPr>
              <a:t>Kao </a:t>
            </a:r>
            <a:r>
              <a:rPr lang="en-GB" sz="1600" dirty="0" err="1">
                <a:solidFill>
                  <a:srgbClr val="7494A4"/>
                </a:solidFill>
              </a:rPr>
              <a:t>briga</a:t>
            </a:r>
            <a:r>
              <a:rPr lang="en-GB" sz="1600" dirty="0">
                <a:solidFill>
                  <a:srgbClr val="7494A4"/>
                </a:solidFill>
              </a:rPr>
              <a:t> za </a:t>
            </a:r>
            <a:r>
              <a:rPr lang="en-GB" sz="1600" dirty="0" err="1">
                <a:solidFill>
                  <a:srgbClr val="7494A4"/>
                </a:solidFill>
              </a:rPr>
              <a:t>održavanje</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koj</a:t>
            </a:r>
            <a:r>
              <a:rPr lang="hr-HR" sz="1600" dirty="0">
                <a:solidFill>
                  <a:srgbClr val="7494A4"/>
                </a:solidFill>
              </a:rPr>
              <a:t>a</a:t>
            </a:r>
            <a:r>
              <a:rPr lang="en-GB" sz="1600" dirty="0">
                <a:solidFill>
                  <a:srgbClr val="7494A4"/>
                </a:solidFill>
              </a:rPr>
              <a:t> se </a:t>
            </a:r>
            <a:r>
              <a:rPr lang="en-GB" sz="1600" dirty="0" err="1">
                <a:solidFill>
                  <a:srgbClr val="7494A4"/>
                </a:solidFill>
              </a:rPr>
              <a:t>smatra</a:t>
            </a:r>
            <a:r>
              <a:rPr lang="en-GB" sz="1600" dirty="0">
                <a:solidFill>
                  <a:srgbClr val="7494A4"/>
                </a:solidFill>
              </a:rPr>
              <a:t> </a:t>
            </a:r>
            <a:r>
              <a:rPr lang="en-GB" sz="1600" dirty="0" err="1">
                <a:solidFill>
                  <a:srgbClr val="7494A4"/>
                </a:solidFill>
              </a:rPr>
              <a:t>rezultatom</a:t>
            </a:r>
            <a:r>
              <a:rPr lang="en-GB" sz="1600" dirty="0">
                <a:solidFill>
                  <a:srgbClr val="7494A4"/>
                </a:solidFill>
              </a:rPr>
              <a:t> </a:t>
            </a:r>
            <a:r>
              <a:rPr lang="en-GB" sz="1600" dirty="0" err="1">
                <a:solidFill>
                  <a:srgbClr val="7494A4"/>
                </a:solidFill>
              </a:rPr>
              <a:t>sama</a:t>
            </a:r>
            <a:r>
              <a:rPr lang="en-GB" sz="1600" dirty="0">
                <a:solidFill>
                  <a:srgbClr val="7494A4"/>
                </a:solidFill>
              </a:rPr>
              <a:t> po </a:t>
            </a:r>
            <a:r>
              <a:rPr lang="en-GB" sz="1600" dirty="0" err="1">
                <a:solidFill>
                  <a:srgbClr val="7494A4"/>
                </a:solidFill>
              </a:rPr>
              <a:t>sebi</a:t>
            </a:r>
            <a:r>
              <a:rPr lang="en-GB" sz="1600" dirty="0">
                <a:solidFill>
                  <a:srgbClr val="7494A4"/>
                </a:solidFill>
              </a:rPr>
              <a:t>, </a:t>
            </a:r>
            <a:r>
              <a:rPr lang="hr-HR" sz="1600" dirty="0">
                <a:solidFill>
                  <a:srgbClr val="7494A4"/>
                </a:solidFill>
              </a:rPr>
              <a:t>te</a:t>
            </a:r>
            <a:r>
              <a:rPr lang="en-GB" sz="1600" dirty="0">
                <a:solidFill>
                  <a:srgbClr val="7494A4"/>
                </a:solidFill>
              </a:rPr>
              <a:t> </a:t>
            </a:r>
            <a:r>
              <a:rPr lang="en-GB" sz="1600" dirty="0" err="1">
                <a:solidFill>
                  <a:srgbClr val="7494A4"/>
                </a:solidFill>
              </a:rPr>
              <a:t>dio</a:t>
            </a:r>
            <a:r>
              <a:rPr lang="en-GB" sz="1600" dirty="0">
                <a:solidFill>
                  <a:srgbClr val="7494A4"/>
                </a:solidFill>
              </a:rPr>
              <a:t> </a:t>
            </a:r>
            <a:r>
              <a:rPr lang="en-GB" sz="1600" dirty="0" err="1">
                <a:solidFill>
                  <a:srgbClr val="7494A4"/>
                </a:solidFill>
              </a:rPr>
              <a:t>okolišnih</a:t>
            </a:r>
            <a:r>
              <a:rPr lang="en-GB" sz="1600" dirty="0">
                <a:solidFill>
                  <a:srgbClr val="7494A4"/>
                </a:solidFill>
              </a:rPr>
              <a:t> / </a:t>
            </a:r>
            <a:r>
              <a:rPr lang="en-GB" sz="1600" dirty="0" err="1">
                <a:solidFill>
                  <a:srgbClr val="7494A4"/>
                </a:solidFill>
              </a:rPr>
              <a:t>kulturnih</a:t>
            </a:r>
            <a:r>
              <a:rPr lang="en-GB" sz="1600" dirty="0">
                <a:solidFill>
                  <a:srgbClr val="7494A4"/>
                </a:solidFill>
              </a:rPr>
              <a:t> </a:t>
            </a:r>
            <a:r>
              <a:rPr lang="en-GB" sz="1600" dirty="0" err="1">
                <a:solidFill>
                  <a:srgbClr val="7494A4"/>
                </a:solidFill>
              </a:rPr>
              <a:t>resursa</a:t>
            </a:r>
            <a:r>
              <a:rPr lang="en-GB" sz="1600" dirty="0">
                <a:solidFill>
                  <a:srgbClr val="7494A4"/>
                </a:solidFill>
              </a:rPr>
              <a:t> </a:t>
            </a:r>
            <a:r>
              <a:rPr lang="en-GB" sz="1600" dirty="0" err="1">
                <a:solidFill>
                  <a:srgbClr val="7494A4"/>
                </a:solidFill>
              </a:rPr>
              <a:t>koje</a:t>
            </a:r>
            <a:r>
              <a:rPr lang="en-GB" sz="1600" dirty="0">
                <a:solidFill>
                  <a:srgbClr val="7494A4"/>
                </a:solidFill>
              </a:rPr>
              <a:t> </a:t>
            </a:r>
            <a:r>
              <a:rPr lang="en-GB" sz="1600" dirty="0" err="1">
                <a:solidFill>
                  <a:srgbClr val="7494A4"/>
                </a:solidFill>
              </a:rPr>
              <a:t>treba</a:t>
            </a:r>
            <a:r>
              <a:rPr lang="en-GB" sz="1600" dirty="0">
                <a:solidFill>
                  <a:srgbClr val="7494A4"/>
                </a:solidFill>
              </a:rPr>
              <a:t> </a:t>
            </a:r>
            <a:r>
              <a:rPr lang="en-GB" sz="1600" dirty="0" err="1">
                <a:solidFill>
                  <a:srgbClr val="7494A4"/>
                </a:solidFill>
              </a:rPr>
              <a:t>zaštititi</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prenijeti</a:t>
            </a:r>
            <a:r>
              <a:rPr lang="en-GB" sz="1600" dirty="0">
                <a:solidFill>
                  <a:srgbClr val="7494A4"/>
                </a:solidFill>
              </a:rPr>
              <a:t> </a:t>
            </a:r>
            <a:r>
              <a:rPr lang="en-GB" sz="1600" dirty="0" err="1">
                <a:solidFill>
                  <a:srgbClr val="7494A4"/>
                </a:solidFill>
              </a:rPr>
              <a:t>budućim</a:t>
            </a:r>
            <a:r>
              <a:rPr lang="en-GB" sz="1600" dirty="0">
                <a:solidFill>
                  <a:srgbClr val="7494A4"/>
                </a:solidFill>
              </a:rPr>
              <a:t> </a:t>
            </a:r>
            <a:r>
              <a:rPr lang="en-GB" sz="1600" dirty="0" err="1">
                <a:solidFill>
                  <a:srgbClr val="7494A4"/>
                </a:solidFill>
              </a:rPr>
              <a:t>generacijama</a:t>
            </a:r>
            <a:r>
              <a:rPr lang="en-GB" sz="1600" dirty="0">
                <a:solidFill>
                  <a:srgbClr val="7494A4"/>
                </a:solidFill>
              </a:rPr>
              <a:t> </a:t>
            </a:r>
            <a:r>
              <a:rPr lang="en-GB" sz="1600" dirty="0" err="1">
                <a:solidFill>
                  <a:srgbClr val="7494A4"/>
                </a:solidFill>
              </a:rPr>
              <a:t>kako</a:t>
            </a:r>
            <a:r>
              <a:rPr lang="en-GB" sz="1600" dirty="0">
                <a:solidFill>
                  <a:srgbClr val="7494A4"/>
                </a:solidFill>
              </a:rPr>
              <a:t> bi se </a:t>
            </a:r>
            <a:r>
              <a:rPr lang="en-GB" sz="1600" dirty="0" err="1">
                <a:solidFill>
                  <a:srgbClr val="7494A4"/>
                </a:solidFill>
              </a:rPr>
              <a:t>zajamčio</a:t>
            </a:r>
            <a:r>
              <a:rPr lang="en-GB" sz="1600" dirty="0">
                <a:solidFill>
                  <a:srgbClr val="7494A4"/>
                </a:solidFill>
              </a:rPr>
              <a:t> </a:t>
            </a:r>
            <a:r>
              <a:rPr lang="en-GB" sz="1600" dirty="0" err="1">
                <a:solidFill>
                  <a:srgbClr val="7494A4"/>
                </a:solidFill>
              </a:rPr>
              <a:t>njihov</a:t>
            </a:r>
            <a:r>
              <a:rPr lang="en-GB" sz="1600" dirty="0">
                <a:solidFill>
                  <a:srgbClr val="7494A4"/>
                </a:solidFill>
              </a:rPr>
              <a:t> </a:t>
            </a:r>
            <a:r>
              <a:rPr lang="en-GB" sz="1600" dirty="0" err="1">
                <a:solidFill>
                  <a:srgbClr val="7494A4"/>
                </a:solidFill>
              </a:rPr>
              <a:t>razvoj</a:t>
            </a:r>
            <a:r>
              <a:rPr lang="en-GB" sz="1600" dirty="0">
                <a:solidFill>
                  <a:srgbClr val="7494A4"/>
                </a:solidFill>
              </a:rPr>
              <a:t> (</a:t>
            </a:r>
            <a:r>
              <a:rPr lang="en-GB" sz="1600" dirty="0" err="1">
                <a:solidFill>
                  <a:srgbClr val="7494A4"/>
                </a:solidFill>
              </a:rPr>
              <a:t>svojstven</a:t>
            </a:r>
            <a:r>
              <a:rPr lang="hr-HR" sz="1600" dirty="0">
                <a:solidFill>
                  <a:srgbClr val="7494A4"/>
                </a:solidFill>
              </a:rPr>
              <a:t>/suštinski/unutarašnji</a:t>
            </a:r>
            <a:r>
              <a:rPr lang="en-GB" sz="1600" dirty="0">
                <a:solidFill>
                  <a:srgbClr val="7494A4"/>
                </a:solidFill>
              </a:rPr>
              <a:t>).</a:t>
            </a:r>
            <a:endParaRPr lang="hr-HR" sz="1600" dirty="0">
              <a:solidFill>
                <a:srgbClr val="7494A4"/>
              </a:solidFill>
            </a:endParaRPr>
          </a:p>
          <a:p>
            <a:pPr marL="342900" indent="-342900" algn="just">
              <a:buFontTx/>
              <a:buAutoNum type="arabicPeriod"/>
            </a:pPr>
            <a:endParaRPr lang="hr-HR" sz="1600" dirty="0">
              <a:solidFill>
                <a:srgbClr val="7494A4"/>
              </a:solidFill>
            </a:endParaRPr>
          </a:p>
          <a:p>
            <a:pPr marL="342900" indent="-342900" algn="just">
              <a:buFontTx/>
              <a:buAutoNum type="arabicPeriod" startAt="2"/>
            </a:pPr>
            <a:r>
              <a:rPr lang="en-GB" sz="1600" dirty="0">
                <a:solidFill>
                  <a:srgbClr val="7494A4"/>
                </a:solidFill>
              </a:rPr>
              <a:t>Kao </a:t>
            </a:r>
            <a:r>
              <a:rPr lang="en-GB" sz="1600" dirty="0" err="1">
                <a:solidFill>
                  <a:srgbClr val="7494A4"/>
                </a:solidFill>
              </a:rPr>
              <a:t>mogući</a:t>
            </a:r>
            <a:r>
              <a:rPr lang="en-GB" sz="1600" dirty="0">
                <a:solidFill>
                  <a:srgbClr val="7494A4"/>
                </a:solidFill>
              </a:rPr>
              <a:t> </a:t>
            </a:r>
            <a:r>
              <a:rPr lang="en-GB" sz="1600" dirty="0" err="1">
                <a:solidFill>
                  <a:srgbClr val="7494A4"/>
                </a:solidFill>
              </a:rPr>
              <a:t>doprinos</a:t>
            </a:r>
            <a:r>
              <a:rPr lang="en-GB" sz="1600" dirty="0">
                <a:solidFill>
                  <a:srgbClr val="7494A4"/>
                </a:solidFill>
              </a:rPr>
              <a:t> </a:t>
            </a:r>
            <a:r>
              <a:rPr lang="en-GB" sz="1600" dirty="0" err="1">
                <a:solidFill>
                  <a:srgbClr val="7494A4"/>
                </a:solidFill>
              </a:rPr>
              <a:t>koji</a:t>
            </a:r>
            <a:r>
              <a:rPr lang="en-GB" sz="1600" dirty="0">
                <a:solidFill>
                  <a:srgbClr val="7494A4"/>
                </a:solidFill>
              </a:rPr>
              <a:t> </a:t>
            </a:r>
            <a:r>
              <a:rPr lang="en-GB" sz="1600" dirty="0" err="1">
                <a:solidFill>
                  <a:srgbClr val="7494A4"/>
                </a:solidFill>
              </a:rPr>
              <a:t>očuvanje</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hr-HR" sz="1600" dirty="0">
                <a:solidFill>
                  <a:srgbClr val="7494A4"/>
                </a:solidFill>
              </a:rPr>
              <a:t>PIP-e</a:t>
            </a:r>
            <a:r>
              <a:rPr lang="en-GB" sz="1600" dirty="0">
                <a:solidFill>
                  <a:srgbClr val="7494A4"/>
                </a:solidFill>
              </a:rPr>
              <a:t> </a:t>
            </a:r>
            <a:r>
              <a:rPr lang="en-GB" sz="1600" dirty="0" err="1">
                <a:solidFill>
                  <a:srgbClr val="7494A4"/>
                </a:solidFill>
              </a:rPr>
              <a:t>može</a:t>
            </a:r>
            <a:r>
              <a:rPr lang="en-GB" sz="1600" dirty="0">
                <a:solidFill>
                  <a:srgbClr val="7494A4"/>
                </a:solidFill>
              </a:rPr>
              <a:t> </a:t>
            </a:r>
            <a:r>
              <a:rPr lang="en-GB" sz="1600" dirty="0" err="1">
                <a:solidFill>
                  <a:srgbClr val="7494A4"/>
                </a:solidFill>
              </a:rPr>
              <a:t>dati</a:t>
            </a:r>
            <a:r>
              <a:rPr lang="en-GB" sz="1600" dirty="0">
                <a:solidFill>
                  <a:srgbClr val="7494A4"/>
                </a:solidFill>
              </a:rPr>
              <a:t> </a:t>
            </a:r>
            <a:r>
              <a:rPr lang="en-GB" sz="1600" dirty="0" err="1">
                <a:solidFill>
                  <a:srgbClr val="7494A4"/>
                </a:solidFill>
              </a:rPr>
              <a:t>okolišnoj</a:t>
            </a:r>
            <a:r>
              <a:rPr lang="en-GB" sz="1600" dirty="0">
                <a:solidFill>
                  <a:srgbClr val="7494A4"/>
                </a:solidFill>
              </a:rPr>
              <a:t>, </a:t>
            </a:r>
            <a:r>
              <a:rPr lang="en-GB" sz="1600" dirty="0" err="1">
                <a:solidFill>
                  <a:srgbClr val="7494A4"/>
                </a:solidFill>
              </a:rPr>
              <a:t>društvenoj</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hr-HR" sz="1600" dirty="0">
                <a:solidFill>
                  <a:srgbClr val="7494A4"/>
                </a:solidFill>
              </a:rPr>
              <a:t> </a:t>
            </a:r>
          </a:p>
          <a:p>
            <a:pPr algn="just"/>
            <a:r>
              <a:rPr lang="hr-HR" sz="1600" dirty="0">
                <a:solidFill>
                  <a:srgbClr val="7494A4"/>
                </a:solidFill>
              </a:rPr>
              <a:t>     </a:t>
            </a:r>
            <a:r>
              <a:rPr lang="en-GB" sz="1600" dirty="0" err="1">
                <a:solidFill>
                  <a:srgbClr val="7494A4"/>
                </a:solidFill>
              </a:rPr>
              <a:t>ekonomskoj</a:t>
            </a:r>
            <a:r>
              <a:rPr lang="en-GB" sz="1600" dirty="0">
                <a:solidFill>
                  <a:srgbClr val="7494A4"/>
                </a:solidFill>
              </a:rPr>
              <a:t> </a:t>
            </a:r>
            <a:r>
              <a:rPr lang="en-GB" sz="1600" dirty="0" err="1">
                <a:solidFill>
                  <a:srgbClr val="7494A4"/>
                </a:solidFill>
              </a:rPr>
              <a:t>dimenziji</a:t>
            </a:r>
            <a:r>
              <a:rPr lang="en-GB" sz="1600" dirty="0">
                <a:solidFill>
                  <a:srgbClr val="7494A4"/>
                </a:solidFill>
              </a:rPr>
              <a:t> </a:t>
            </a:r>
            <a:r>
              <a:rPr lang="en-GB" sz="1600" dirty="0" err="1">
                <a:solidFill>
                  <a:srgbClr val="7494A4"/>
                </a:solidFill>
              </a:rPr>
              <a:t>održivog</a:t>
            </a:r>
            <a:r>
              <a:rPr lang="en-GB" sz="1600" dirty="0">
                <a:solidFill>
                  <a:srgbClr val="7494A4"/>
                </a:solidFill>
              </a:rPr>
              <a:t> </a:t>
            </a:r>
            <a:r>
              <a:rPr lang="en-GB" sz="1600" dirty="0" err="1">
                <a:solidFill>
                  <a:srgbClr val="7494A4"/>
                </a:solidFill>
              </a:rPr>
              <a:t>razvoja</a:t>
            </a:r>
            <a:r>
              <a:rPr lang="en-GB" sz="1600" dirty="0">
                <a:solidFill>
                  <a:srgbClr val="7494A4"/>
                </a:solidFill>
              </a:rPr>
              <a:t> (</a:t>
            </a:r>
            <a:r>
              <a:rPr lang="en-GB" sz="1600" dirty="0" err="1">
                <a:solidFill>
                  <a:srgbClr val="7494A4"/>
                </a:solidFill>
              </a:rPr>
              <a:t>instrumentalno</a:t>
            </a:r>
            <a:r>
              <a:rPr lang="en-GB" sz="1600" dirty="0">
                <a:solidFill>
                  <a:srgbClr val="7494A4"/>
                </a:solidFill>
              </a:rPr>
              <a:t>).</a:t>
            </a:r>
            <a:endParaRPr lang="hr-HR" sz="1600" dirty="0">
              <a:solidFill>
                <a:srgbClr val="7494A4"/>
              </a:solidFill>
            </a:endParaRPr>
          </a:p>
          <a:p>
            <a:pPr algn="just"/>
            <a:r>
              <a:rPr lang="en-GB" sz="1600" dirty="0">
                <a:solidFill>
                  <a:srgbClr val="7494A4"/>
                </a:solidFill>
              </a:rPr>
              <a:t> </a:t>
            </a:r>
            <a:endParaRPr lang="cs-CZ" sz="1600" dirty="0">
              <a:solidFill>
                <a:srgbClr val="7494A4"/>
              </a:solidFill>
            </a:endParaRPr>
          </a:p>
          <a:p>
            <a:pPr algn="just"/>
            <a:r>
              <a:rPr lang="en-GB" sz="1600" dirty="0" err="1">
                <a:solidFill>
                  <a:srgbClr val="7494A4"/>
                </a:solidFill>
              </a:rPr>
              <a:t>Nužnost</a:t>
            </a:r>
            <a:r>
              <a:rPr lang="en-GB" sz="1600" dirty="0">
                <a:solidFill>
                  <a:srgbClr val="7494A4"/>
                </a:solidFill>
              </a:rPr>
              <a:t> </a:t>
            </a:r>
            <a:r>
              <a:rPr lang="en-GB" sz="1600" dirty="0" err="1">
                <a:solidFill>
                  <a:srgbClr val="7494A4"/>
                </a:solidFill>
              </a:rPr>
              <a:t>poboljšanja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održivosti</a:t>
            </a:r>
            <a:r>
              <a:rPr lang="en-GB" sz="1600" dirty="0">
                <a:solidFill>
                  <a:srgbClr val="7494A4"/>
                </a:solidFill>
              </a:rPr>
              <a:t> </a:t>
            </a:r>
            <a:r>
              <a:rPr lang="en-GB" sz="1600" dirty="0" err="1">
                <a:solidFill>
                  <a:srgbClr val="7494A4"/>
                </a:solidFill>
              </a:rPr>
              <a:t>zgrada</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središnje</a:t>
            </a:r>
            <a:r>
              <a:rPr lang="en-GB" sz="1600" dirty="0">
                <a:solidFill>
                  <a:srgbClr val="7494A4"/>
                </a:solidFill>
              </a:rPr>
              <a:t> </a:t>
            </a:r>
            <a:r>
              <a:rPr lang="hr-HR" sz="1600" dirty="0">
                <a:solidFill>
                  <a:srgbClr val="7494A4"/>
                </a:solidFill>
              </a:rPr>
              <a:t>je europsko pitanje. </a:t>
            </a:r>
            <a:r>
              <a:rPr lang="fi-FI" sz="1600" dirty="0">
                <a:solidFill>
                  <a:srgbClr val="7494A4"/>
                </a:solidFill>
              </a:rPr>
              <a:t>Kako se </a:t>
            </a:r>
            <a:r>
              <a:rPr lang="hr-HR" sz="1600" dirty="0">
                <a:solidFill>
                  <a:srgbClr val="7494A4"/>
                </a:solidFill>
              </a:rPr>
              <a:t>PIP-em</a:t>
            </a:r>
            <a:r>
              <a:rPr lang="fi-FI" sz="1600" dirty="0">
                <a:solidFill>
                  <a:srgbClr val="7494A4"/>
                </a:solidFill>
              </a:rPr>
              <a:t> može učinkovito</a:t>
            </a:r>
            <a:r>
              <a:rPr lang="hr-HR" sz="1600" dirty="0">
                <a:solidFill>
                  <a:srgbClr val="7494A4"/>
                </a:solidFill>
              </a:rPr>
              <a:t> upravljati i</a:t>
            </a:r>
            <a:r>
              <a:rPr lang="fi-FI" sz="1600" dirty="0">
                <a:solidFill>
                  <a:srgbClr val="7494A4"/>
                </a:solidFill>
              </a:rPr>
              <a:t> </a:t>
            </a:r>
            <a:r>
              <a:rPr lang="hr-HR" sz="1600" dirty="0">
                <a:solidFill>
                  <a:srgbClr val="7494A4"/>
                </a:solidFill>
              </a:rPr>
              <a:t>njime </a:t>
            </a:r>
            <a:r>
              <a:rPr lang="fi-FI" sz="1600" dirty="0">
                <a:solidFill>
                  <a:srgbClr val="7494A4"/>
                </a:solidFill>
              </a:rPr>
              <a:t>koristiti?</a:t>
            </a:r>
            <a:r>
              <a:rPr lang="en-GB" sz="1600" dirty="0">
                <a:solidFill>
                  <a:srgbClr val="7494A4"/>
                </a:solidFill>
              </a:rPr>
              <a:t> </a:t>
            </a:r>
            <a:r>
              <a:rPr lang="en-GB" sz="1600" dirty="0" err="1">
                <a:solidFill>
                  <a:srgbClr val="7494A4"/>
                </a:solidFill>
              </a:rPr>
              <a:t>Kako</a:t>
            </a:r>
            <a:r>
              <a:rPr lang="en-GB" sz="1600" dirty="0">
                <a:solidFill>
                  <a:srgbClr val="7494A4"/>
                </a:solidFill>
              </a:rPr>
              <a:t> u</a:t>
            </a:r>
            <a:r>
              <a:rPr lang="hr-HR" sz="1600" dirty="0">
                <a:solidFill>
                  <a:srgbClr val="7494A4"/>
                </a:solidFill>
              </a:rPr>
              <a:t>pravljanje PIP-em</a:t>
            </a:r>
            <a:r>
              <a:rPr lang="en-GB" sz="1600" dirty="0">
                <a:solidFill>
                  <a:srgbClr val="7494A4"/>
                </a:solidFill>
              </a:rPr>
              <a:t> </a:t>
            </a:r>
            <a:r>
              <a:rPr lang="en-GB" sz="1600" dirty="0" err="1">
                <a:solidFill>
                  <a:srgbClr val="7494A4"/>
                </a:solidFill>
              </a:rPr>
              <a:t>može</a:t>
            </a:r>
            <a:r>
              <a:rPr lang="en-GB" sz="1600" dirty="0">
                <a:solidFill>
                  <a:srgbClr val="7494A4"/>
                </a:solidFill>
              </a:rPr>
              <a:t> </a:t>
            </a:r>
            <a:r>
              <a:rPr lang="en-GB" sz="1600" dirty="0" err="1">
                <a:solidFill>
                  <a:srgbClr val="7494A4"/>
                </a:solidFill>
              </a:rPr>
              <a:t>iskoristiti</a:t>
            </a:r>
            <a:r>
              <a:rPr lang="en-GB" sz="1600" dirty="0">
                <a:solidFill>
                  <a:srgbClr val="7494A4"/>
                </a:solidFill>
              </a:rPr>
              <a:t> </a:t>
            </a:r>
            <a:r>
              <a:rPr lang="en-GB" sz="1600" dirty="0" err="1">
                <a:solidFill>
                  <a:srgbClr val="7494A4"/>
                </a:solidFill>
              </a:rPr>
              <a:t>potencijal</a:t>
            </a:r>
            <a:r>
              <a:rPr lang="en-GB" sz="1600" dirty="0">
                <a:solidFill>
                  <a:srgbClr val="7494A4"/>
                </a:solidFill>
              </a:rPr>
              <a:t> </a:t>
            </a:r>
            <a:r>
              <a:rPr lang="en-GB" sz="1600" dirty="0" err="1">
                <a:solidFill>
                  <a:srgbClr val="7494A4"/>
                </a:solidFill>
              </a:rPr>
              <a:t>ekoloških</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društvenih</a:t>
            </a:r>
            <a:r>
              <a:rPr lang="en-GB" sz="1600" dirty="0">
                <a:solidFill>
                  <a:srgbClr val="7494A4"/>
                </a:solidFill>
              </a:rPr>
              <a:t> </a:t>
            </a:r>
            <a:r>
              <a:rPr lang="en-GB" sz="1600" dirty="0" err="1">
                <a:solidFill>
                  <a:srgbClr val="7494A4"/>
                </a:solidFill>
              </a:rPr>
              <a:t>inovacija</a:t>
            </a:r>
            <a:r>
              <a:rPr lang="en-GB" sz="1600" dirty="0">
                <a:solidFill>
                  <a:srgbClr val="7494A4"/>
                </a:solidFill>
              </a:rPr>
              <a:t> za </a:t>
            </a:r>
            <a:r>
              <a:rPr lang="en-GB" sz="1600" dirty="0" err="1">
                <a:solidFill>
                  <a:srgbClr val="7494A4"/>
                </a:solidFill>
              </a:rPr>
              <a:t>osiguranje</a:t>
            </a:r>
            <a:r>
              <a:rPr lang="en-GB" sz="1600" dirty="0">
                <a:solidFill>
                  <a:srgbClr val="7494A4"/>
                </a:solidFill>
              </a:rPr>
              <a:t> </a:t>
            </a:r>
            <a:r>
              <a:rPr lang="en-GB" sz="1600" dirty="0" err="1">
                <a:solidFill>
                  <a:srgbClr val="7494A4"/>
                </a:solidFill>
              </a:rPr>
              <a:t>očuvanja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valorizacije</a:t>
            </a:r>
            <a:r>
              <a:rPr lang="en-GB" sz="1600" dirty="0">
                <a:solidFill>
                  <a:srgbClr val="7494A4"/>
                </a:solidFill>
              </a:rPr>
              <a:t>?</a:t>
            </a:r>
            <a:endParaRPr lang="hr-HR" sz="1600" dirty="0">
              <a:solidFill>
                <a:srgbClr val="7494A4"/>
              </a:solidFill>
            </a:endParaRPr>
          </a:p>
          <a:p>
            <a:pPr algn="just"/>
            <a:endParaRPr lang="hr-HR" sz="1600" dirty="0">
              <a:solidFill>
                <a:srgbClr val="7494A4"/>
              </a:solidFill>
            </a:endParaRPr>
          </a:p>
          <a:p>
            <a:pPr algn="just"/>
            <a:r>
              <a:rPr lang="hr-HR" sz="1600" b="1" dirty="0">
                <a:solidFill>
                  <a:srgbClr val="7494A4"/>
                </a:solidFill>
              </a:rPr>
              <a:t>Potreba je </a:t>
            </a:r>
            <a:r>
              <a:rPr lang="en-GB" sz="1600" b="1" dirty="0" err="1">
                <a:solidFill>
                  <a:srgbClr val="7494A4"/>
                </a:solidFill>
              </a:rPr>
              <a:t>osigurati</a:t>
            </a:r>
            <a:r>
              <a:rPr lang="en-GB" sz="1600" b="1" dirty="0">
                <a:solidFill>
                  <a:srgbClr val="7494A4"/>
                </a:solidFill>
              </a:rPr>
              <a:t> da se</a:t>
            </a:r>
            <a:r>
              <a:rPr lang="hr-HR" sz="1600" b="1" dirty="0">
                <a:solidFill>
                  <a:srgbClr val="7494A4"/>
                </a:solidFill>
              </a:rPr>
              <a:t> PIP-e</a:t>
            </a:r>
            <a:r>
              <a:rPr lang="en-GB" sz="1600" b="1" dirty="0">
                <a:solidFill>
                  <a:srgbClr val="7494A4"/>
                </a:solidFill>
              </a:rPr>
              <a:t> </a:t>
            </a:r>
            <a:r>
              <a:rPr lang="en-GB" sz="1600" b="1" dirty="0" err="1">
                <a:solidFill>
                  <a:srgbClr val="7494A4"/>
                </a:solidFill>
              </a:rPr>
              <a:t>zaštiti</a:t>
            </a:r>
            <a:r>
              <a:rPr lang="en-GB" sz="1600" b="1" dirty="0">
                <a:solidFill>
                  <a:srgbClr val="7494A4"/>
                </a:solidFill>
              </a:rPr>
              <a:t> </a:t>
            </a:r>
            <a:r>
              <a:rPr lang="en-GB" sz="1600" b="1" dirty="0" err="1">
                <a:solidFill>
                  <a:srgbClr val="7494A4"/>
                </a:solidFill>
              </a:rPr>
              <a:t>na</a:t>
            </a:r>
            <a:r>
              <a:rPr lang="en-GB" sz="1600" b="1" dirty="0">
                <a:solidFill>
                  <a:srgbClr val="7494A4"/>
                </a:solidFill>
              </a:rPr>
              <a:t> </a:t>
            </a:r>
            <a:r>
              <a:rPr lang="en-GB" sz="1600" b="1" dirty="0" err="1">
                <a:solidFill>
                  <a:srgbClr val="7494A4"/>
                </a:solidFill>
              </a:rPr>
              <a:t>dinamičan</a:t>
            </a:r>
            <a:r>
              <a:rPr lang="en-GB" sz="1600" b="1" dirty="0">
                <a:solidFill>
                  <a:srgbClr val="7494A4"/>
                </a:solidFill>
              </a:rPr>
              <a:t> </a:t>
            </a:r>
            <a:r>
              <a:rPr lang="en-GB" sz="1600" b="1" dirty="0" err="1">
                <a:solidFill>
                  <a:srgbClr val="7494A4"/>
                </a:solidFill>
              </a:rPr>
              <a:t>način</a:t>
            </a:r>
            <a:r>
              <a:rPr lang="en-GB" sz="1600" b="1" dirty="0">
                <a:solidFill>
                  <a:srgbClr val="7494A4"/>
                </a:solidFill>
              </a:rPr>
              <a:t> </a:t>
            </a:r>
            <a:r>
              <a:rPr lang="en-GB" sz="1600" b="1" dirty="0" err="1">
                <a:solidFill>
                  <a:srgbClr val="7494A4"/>
                </a:solidFill>
              </a:rPr>
              <a:t>kroz</a:t>
            </a:r>
            <a:r>
              <a:rPr lang="en-GB" sz="1600" b="1" dirty="0">
                <a:solidFill>
                  <a:srgbClr val="7494A4"/>
                </a:solidFill>
              </a:rPr>
              <a:t> </a:t>
            </a:r>
            <a:r>
              <a:rPr lang="en-GB" sz="1600" b="1" dirty="0" err="1">
                <a:solidFill>
                  <a:srgbClr val="7494A4"/>
                </a:solidFill>
              </a:rPr>
              <a:t>učinkovit</a:t>
            </a:r>
            <a:r>
              <a:rPr lang="en-GB" sz="1600" b="1" dirty="0">
                <a:solidFill>
                  <a:srgbClr val="7494A4"/>
                </a:solidFill>
              </a:rPr>
              <a:t>, </a:t>
            </a:r>
            <a:r>
              <a:rPr lang="en-GB" sz="1600" b="1" dirty="0" err="1">
                <a:solidFill>
                  <a:srgbClr val="7494A4"/>
                </a:solidFill>
              </a:rPr>
              <a:t>sveobuhvatan</a:t>
            </a:r>
            <a:r>
              <a:rPr lang="en-GB" sz="1600" b="1" dirty="0">
                <a:solidFill>
                  <a:srgbClr val="7494A4"/>
                </a:solidFill>
              </a:rPr>
              <a:t> </a:t>
            </a:r>
            <a:r>
              <a:rPr lang="en-GB" sz="1600" b="1" dirty="0" err="1">
                <a:solidFill>
                  <a:srgbClr val="7494A4"/>
                </a:solidFill>
              </a:rPr>
              <a:t>i</a:t>
            </a:r>
            <a:r>
              <a:rPr lang="en-GB" sz="1600" b="1" dirty="0">
                <a:solidFill>
                  <a:srgbClr val="7494A4"/>
                </a:solidFill>
              </a:rPr>
              <a:t> </a:t>
            </a:r>
            <a:r>
              <a:rPr lang="en-GB" sz="1600" b="1" dirty="0" err="1">
                <a:solidFill>
                  <a:srgbClr val="7494A4"/>
                </a:solidFill>
              </a:rPr>
              <a:t>održiv</a:t>
            </a:r>
            <a:r>
              <a:rPr lang="en-GB" sz="1600" b="1" dirty="0">
                <a:solidFill>
                  <a:srgbClr val="7494A4"/>
                </a:solidFill>
              </a:rPr>
              <a:t> </a:t>
            </a:r>
            <a:r>
              <a:rPr lang="en-GB" sz="1600" b="1" dirty="0" err="1">
                <a:solidFill>
                  <a:srgbClr val="7494A4"/>
                </a:solidFill>
              </a:rPr>
              <a:t>sustav</a:t>
            </a:r>
            <a:r>
              <a:rPr lang="en-GB" sz="1600" b="1" dirty="0">
                <a:solidFill>
                  <a:srgbClr val="7494A4"/>
                </a:solidFill>
              </a:rPr>
              <a:t> </a:t>
            </a:r>
            <a:r>
              <a:rPr lang="en-GB" sz="1600" b="1" dirty="0" err="1">
                <a:solidFill>
                  <a:srgbClr val="7494A4"/>
                </a:solidFill>
              </a:rPr>
              <a:t>upravljanja</a:t>
            </a:r>
            <a:r>
              <a:rPr lang="en-GB" sz="1600" b="1" dirty="0">
                <a:solidFill>
                  <a:srgbClr val="7494A4"/>
                </a:solidFill>
              </a:rPr>
              <a:t>, </a:t>
            </a:r>
            <a:r>
              <a:rPr lang="en-GB" sz="1600" b="1" dirty="0" err="1">
                <a:solidFill>
                  <a:srgbClr val="7494A4"/>
                </a:solidFill>
              </a:rPr>
              <a:t>ojačan</a:t>
            </a:r>
            <a:r>
              <a:rPr lang="en-GB" sz="1600" b="1" dirty="0">
                <a:solidFill>
                  <a:srgbClr val="7494A4"/>
                </a:solidFill>
              </a:rPr>
              <a:t> </a:t>
            </a:r>
            <a:r>
              <a:rPr lang="en-GB" sz="1600" b="1" dirty="0" err="1">
                <a:solidFill>
                  <a:srgbClr val="7494A4"/>
                </a:solidFill>
              </a:rPr>
              <a:t>učinkovitom</a:t>
            </a:r>
            <a:r>
              <a:rPr lang="en-GB" sz="1600" b="1" dirty="0">
                <a:solidFill>
                  <a:srgbClr val="7494A4"/>
                </a:solidFill>
              </a:rPr>
              <a:t> </a:t>
            </a:r>
            <a:r>
              <a:rPr lang="en-GB" sz="1600" b="1" dirty="0" err="1">
                <a:solidFill>
                  <a:srgbClr val="7494A4"/>
                </a:solidFill>
              </a:rPr>
              <a:t>koordinacijom</a:t>
            </a:r>
            <a:r>
              <a:rPr lang="en-GB" sz="1600" b="1" dirty="0">
                <a:solidFill>
                  <a:srgbClr val="7494A4"/>
                </a:solidFill>
              </a:rPr>
              <a:t> </a:t>
            </a:r>
            <a:r>
              <a:rPr lang="en-GB" sz="1600" b="1" dirty="0" err="1">
                <a:solidFill>
                  <a:srgbClr val="7494A4"/>
                </a:solidFill>
              </a:rPr>
              <a:t>između</a:t>
            </a:r>
            <a:r>
              <a:rPr lang="en-GB" sz="1600" b="1" dirty="0">
                <a:solidFill>
                  <a:srgbClr val="7494A4"/>
                </a:solidFill>
              </a:rPr>
              <a:t> </a:t>
            </a:r>
            <a:r>
              <a:rPr lang="en-GB" sz="1600" b="1" dirty="0" err="1">
                <a:solidFill>
                  <a:srgbClr val="7494A4"/>
                </a:solidFill>
              </a:rPr>
              <a:t>različitih</a:t>
            </a:r>
            <a:r>
              <a:rPr lang="en-GB" sz="1600" b="1" dirty="0">
                <a:solidFill>
                  <a:srgbClr val="7494A4"/>
                </a:solidFill>
              </a:rPr>
              <a:t> </a:t>
            </a:r>
            <a:r>
              <a:rPr lang="en-GB" sz="1600" b="1" dirty="0" err="1">
                <a:solidFill>
                  <a:srgbClr val="7494A4"/>
                </a:solidFill>
              </a:rPr>
              <a:t>uključenih</a:t>
            </a:r>
            <a:r>
              <a:rPr lang="en-GB" sz="1600" b="1" dirty="0">
                <a:solidFill>
                  <a:srgbClr val="7494A4"/>
                </a:solidFill>
              </a:rPr>
              <a:t> </a:t>
            </a:r>
            <a:r>
              <a:rPr lang="en-GB" sz="1600" b="1" dirty="0" err="1">
                <a:solidFill>
                  <a:srgbClr val="7494A4"/>
                </a:solidFill>
              </a:rPr>
              <a:t>dionika</a:t>
            </a:r>
            <a:r>
              <a:rPr lang="en-GB" sz="1600" b="1" dirty="0">
                <a:solidFill>
                  <a:srgbClr val="7494A4"/>
                </a:solidFill>
              </a:rPr>
              <a:t>.</a:t>
            </a:r>
            <a:endParaRPr lang="cs-CZ" sz="1600" dirty="0">
              <a:solidFill>
                <a:srgbClr val="7494A4"/>
              </a:solidFill>
            </a:endParaRPr>
          </a:p>
        </p:txBody>
      </p:sp>
    </p:spTree>
    <p:extLst>
      <p:ext uri="{BB962C8B-B14F-4D97-AF65-F5344CB8AC3E}">
        <p14:creationId xmlns:p14="http://schemas.microsoft.com/office/powerpoint/2010/main" val="240563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sudjelovanje</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1068719"/>
            <a:ext cx="8474704" cy="5086607"/>
          </a:xfrm>
          <a:prstGeom prst="rect">
            <a:avLst/>
          </a:prstGeom>
          <a:noFill/>
        </p:spPr>
        <p:txBody>
          <a:bodyPr wrap="square" lIns="76794" tIns="38397" rIns="76794" bIns="38397" rtlCol="0">
            <a:spAutoFit/>
          </a:bodyPr>
          <a:lstStyle/>
          <a:p>
            <a:pPr algn="just"/>
            <a:r>
              <a:rPr lang="en-GB" sz="1550" dirty="0">
                <a:solidFill>
                  <a:srgbClr val="7494A4"/>
                </a:solidFill>
              </a:rPr>
              <a:t>U </a:t>
            </a:r>
            <a:r>
              <a:rPr lang="en-GB" sz="1550" dirty="0" err="1">
                <a:solidFill>
                  <a:srgbClr val="7494A4"/>
                </a:solidFill>
              </a:rPr>
              <a:t>različitim</a:t>
            </a:r>
            <a:r>
              <a:rPr lang="en-GB" sz="1550" dirty="0">
                <a:solidFill>
                  <a:srgbClr val="7494A4"/>
                </a:solidFill>
              </a:rPr>
              <a:t> </a:t>
            </a:r>
            <a:r>
              <a:rPr lang="en-GB" sz="1550" dirty="0" err="1">
                <a:solidFill>
                  <a:srgbClr val="7494A4"/>
                </a:solidFill>
              </a:rPr>
              <a:t>oblastima</a:t>
            </a:r>
            <a:r>
              <a:rPr lang="en-GB" sz="1550" dirty="0">
                <a:solidFill>
                  <a:srgbClr val="7494A4"/>
                </a:solidFill>
              </a:rPr>
              <a:t>, </a:t>
            </a:r>
            <a:r>
              <a:rPr lang="en-GB" sz="1550" dirty="0" err="1">
                <a:solidFill>
                  <a:srgbClr val="7494A4"/>
                </a:solidFill>
              </a:rPr>
              <a:t>ali</a:t>
            </a:r>
            <a:r>
              <a:rPr lang="en-GB" sz="1550" dirty="0">
                <a:solidFill>
                  <a:srgbClr val="7494A4"/>
                </a:solidFill>
              </a:rPr>
              <a:t> </a:t>
            </a:r>
            <a:r>
              <a:rPr lang="en-GB" sz="1550" dirty="0" err="1">
                <a:solidFill>
                  <a:srgbClr val="7494A4"/>
                </a:solidFill>
              </a:rPr>
              <a:t>posebno</a:t>
            </a:r>
            <a:r>
              <a:rPr lang="en-GB" sz="1550" dirty="0">
                <a:solidFill>
                  <a:srgbClr val="7494A4"/>
                </a:solidFill>
              </a:rPr>
              <a:t> u </a:t>
            </a:r>
            <a:r>
              <a:rPr lang="hr-HR" sz="1550" dirty="0">
                <a:solidFill>
                  <a:srgbClr val="7494A4"/>
                </a:solidFill>
              </a:rPr>
              <a:t>PIP-ima</a:t>
            </a:r>
            <a:r>
              <a:rPr lang="en-GB" sz="1550" dirty="0">
                <a:solidFill>
                  <a:srgbClr val="7494A4"/>
                </a:solidFill>
              </a:rPr>
              <a:t>, </a:t>
            </a:r>
            <a:r>
              <a:rPr lang="en-GB" sz="1550" dirty="0" err="1">
                <a:solidFill>
                  <a:srgbClr val="7494A4"/>
                </a:solidFill>
              </a:rPr>
              <a:t>promiče</a:t>
            </a:r>
            <a:r>
              <a:rPr lang="en-GB" sz="1550" dirty="0">
                <a:solidFill>
                  <a:srgbClr val="7494A4"/>
                </a:solidFill>
              </a:rPr>
              <a:t> se </a:t>
            </a:r>
            <a:r>
              <a:rPr lang="en-GB" sz="1550" dirty="0" err="1">
                <a:solidFill>
                  <a:srgbClr val="7494A4"/>
                </a:solidFill>
              </a:rPr>
              <a:t>participativni</a:t>
            </a:r>
            <a:r>
              <a:rPr lang="en-GB" sz="1550" dirty="0">
                <a:solidFill>
                  <a:srgbClr val="7494A4"/>
                </a:solidFill>
              </a:rPr>
              <a:t> </a:t>
            </a:r>
            <a:r>
              <a:rPr lang="en-GB" sz="1550" dirty="0" err="1">
                <a:solidFill>
                  <a:srgbClr val="7494A4"/>
                </a:solidFill>
              </a:rPr>
              <a:t>pristup</a:t>
            </a:r>
            <a:r>
              <a:rPr lang="en-GB" sz="1550" dirty="0">
                <a:solidFill>
                  <a:srgbClr val="7494A4"/>
                </a:solidFill>
              </a:rPr>
              <a:t> </a:t>
            </a:r>
            <a:r>
              <a:rPr lang="en-GB" sz="1550" dirty="0" err="1">
                <a:solidFill>
                  <a:srgbClr val="7494A4"/>
                </a:solidFill>
              </a:rPr>
              <a:t>upravljanj</a:t>
            </a:r>
            <a:r>
              <a:rPr lang="hr-HR" sz="1550" dirty="0">
                <a:solidFill>
                  <a:srgbClr val="7494A4"/>
                </a:solidFill>
              </a:rPr>
              <a:t>u</a:t>
            </a:r>
            <a:r>
              <a:rPr lang="en-GB" sz="1550" dirty="0">
                <a:solidFill>
                  <a:srgbClr val="7494A4"/>
                </a:solidFill>
              </a:rPr>
              <a:t> s </a:t>
            </a:r>
            <a:r>
              <a:rPr lang="en-GB" sz="1550" dirty="0" err="1">
                <a:solidFill>
                  <a:srgbClr val="7494A4"/>
                </a:solidFill>
              </a:rPr>
              <a:t>obzirom</a:t>
            </a:r>
            <a:r>
              <a:rPr lang="en-GB" sz="1550" dirty="0">
                <a:solidFill>
                  <a:srgbClr val="7494A4"/>
                </a:solidFill>
              </a:rPr>
              <a:t> </a:t>
            </a:r>
            <a:r>
              <a:rPr lang="en-GB" sz="1550" dirty="0" err="1">
                <a:solidFill>
                  <a:srgbClr val="7494A4"/>
                </a:solidFill>
              </a:rPr>
              <a:t>na</a:t>
            </a:r>
            <a:r>
              <a:rPr lang="en-GB" sz="1550" dirty="0">
                <a:solidFill>
                  <a:srgbClr val="7494A4"/>
                </a:solidFill>
              </a:rPr>
              <a:t> </a:t>
            </a:r>
            <a:r>
              <a:rPr lang="en-GB" sz="1550" dirty="0" err="1">
                <a:solidFill>
                  <a:srgbClr val="7494A4"/>
                </a:solidFill>
              </a:rPr>
              <a:t>percepciju</a:t>
            </a:r>
            <a:r>
              <a:rPr lang="en-GB" sz="1550" dirty="0">
                <a:solidFill>
                  <a:srgbClr val="7494A4"/>
                </a:solidFill>
              </a:rPr>
              <a:t> </a:t>
            </a:r>
            <a:r>
              <a:rPr lang="hr-HR" sz="1550" dirty="0">
                <a:solidFill>
                  <a:srgbClr val="7494A4"/>
                </a:solidFill>
              </a:rPr>
              <a:t>baštine</a:t>
            </a:r>
            <a:r>
              <a:rPr lang="en-GB" sz="1550" dirty="0">
                <a:solidFill>
                  <a:srgbClr val="7494A4"/>
                </a:solidFill>
              </a:rPr>
              <a:t> </a:t>
            </a:r>
            <a:r>
              <a:rPr lang="en-GB" sz="1550" dirty="0" err="1">
                <a:solidFill>
                  <a:srgbClr val="7494A4"/>
                </a:solidFill>
              </a:rPr>
              <a:t>kao</a:t>
            </a:r>
            <a:r>
              <a:rPr lang="en-GB" sz="1550" dirty="0">
                <a:solidFill>
                  <a:srgbClr val="7494A4"/>
                </a:solidFill>
              </a:rPr>
              <a:t> </a:t>
            </a:r>
            <a:r>
              <a:rPr lang="en-GB" sz="1550" dirty="0" err="1">
                <a:solidFill>
                  <a:srgbClr val="7494A4"/>
                </a:solidFill>
              </a:rPr>
              <a:t>zajedničkog</a:t>
            </a:r>
            <a:r>
              <a:rPr lang="en-GB" sz="1550" dirty="0">
                <a:solidFill>
                  <a:srgbClr val="7494A4"/>
                </a:solidFill>
              </a:rPr>
              <a:t> </a:t>
            </a:r>
            <a:r>
              <a:rPr lang="en-GB" sz="1550" dirty="0" err="1">
                <a:solidFill>
                  <a:srgbClr val="7494A4"/>
                </a:solidFill>
              </a:rPr>
              <a:t>vlasništva</a:t>
            </a:r>
            <a:r>
              <a:rPr lang="en-GB" sz="1550" dirty="0">
                <a:solidFill>
                  <a:srgbClr val="7494A4"/>
                </a:solidFill>
              </a:rPr>
              <a:t> </a:t>
            </a:r>
            <a:r>
              <a:rPr lang="en-GB" sz="1550" dirty="0" err="1">
                <a:solidFill>
                  <a:srgbClr val="7494A4"/>
                </a:solidFill>
              </a:rPr>
              <a:t>zajednica</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čimbenika</a:t>
            </a:r>
            <a:r>
              <a:rPr lang="en-GB" sz="1550" dirty="0">
                <a:solidFill>
                  <a:srgbClr val="7494A4"/>
                </a:solidFill>
              </a:rPr>
              <a:t> u </a:t>
            </a:r>
            <a:r>
              <a:rPr lang="en-GB" sz="1550" dirty="0" err="1">
                <a:solidFill>
                  <a:srgbClr val="7494A4"/>
                </a:solidFill>
              </a:rPr>
              <a:t>osiguravanju</a:t>
            </a:r>
            <a:r>
              <a:rPr lang="en-GB" sz="1550" dirty="0">
                <a:solidFill>
                  <a:srgbClr val="7494A4"/>
                </a:solidFill>
              </a:rPr>
              <a:t> </a:t>
            </a:r>
            <a:r>
              <a:rPr lang="en-GB" sz="1550" dirty="0" err="1">
                <a:solidFill>
                  <a:srgbClr val="7494A4"/>
                </a:solidFill>
              </a:rPr>
              <a:t>održivosti</a:t>
            </a:r>
            <a:r>
              <a:rPr lang="en-GB" sz="1550" dirty="0">
                <a:solidFill>
                  <a:srgbClr val="7494A4"/>
                </a:solidFill>
              </a:rPr>
              <a:t> </a:t>
            </a:r>
            <a:r>
              <a:rPr lang="en-GB" sz="1550" dirty="0" err="1">
                <a:solidFill>
                  <a:srgbClr val="7494A4"/>
                </a:solidFill>
              </a:rPr>
              <a:t>tih</a:t>
            </a:r>
            <a:r>
              <a:rPr lang="en-GB" sz="1550" dirty="0">
                <a:solidFill>
                  <a:srgbClr val="7494A4"/>
                </a:solidFill>
              </a:rPr>
              <a:t> </a:t>
            </a:r>
            <a:r>
              <a:rPr lang="en-GB" sz="1550" dirty="0" err="1">
                <a:solidFill>
                  <a:srgbClr val="7494A4"/>
                </a:solidFill>
              </a:rPr>
              <a:t>zajednica</a:t>
            </a:r>
            <a:r>
              <a:rPr lang="en-GB" sz="1550" dirty="0">
                <a:solidFill>
                  <a:srgbClr val="7494A4"/>
                </a:solidFill>
              </a:rPr>
              <a:t>. </a:t>
            </a:r>
            <a:endParaRPr lang="hr-HR" sz="1550" dirty="0">
              <a:solidFill>
                <a:srgbClr val="7494A4"/>
              </a:solidFill>
            </a:endParaRPr>
          </a:p>
          <a:p>
            <a:pPr algn="just"/>
            <a:endParaRPr lang="hr-HR" sz="1550" dirty="0">
              <a:solidFill>
                <a:srgbClr val="7494A4"/>
              </a:solidFill>
            </a:endParaRPr>
          </a:p>
          <a:p>
            <a:pPr algn="just"/>
            <a:r>
              <a:rPr lang="en-GB" sz="1550" dirty="0" err="1">
                <a:solidFill>
                  <a:srgbClr val="7494A4"/>
                </a:solidFill>
              </a:rPr>
              <a:t>Postizanje</a:t>
            </a:r>
            <a:r>
              <a:rPr lang="en-GB" sz="1550" dirty="0">
                <a:solidFill>
                  <a:srgbClr val="7494A4"/>
                </a:solidFill>
              </a:rPr>
              <a:t> </a:t>
            </a:r>
            <a:r>
              <a:rPr lang="en-GB" sz="1550" dirty="0" err="1">
                <a:solidFill>
                  <a:srgbClr val="7494A4"/>
                </a:solidFill>
              </a:rPr>
              <a:t>efikasnijeg</a:t>
            </a:r>
            <a:r>
              <a:rPr lang="en-GB" sz="1550" dirty="0">
                <a:solidFill>
                  <a:srgbClr val="7494A4"/>
                </a:solidFill>
              </a:rPr>
              <a:t> </a:t>
            </a:r>
            <a:r>
              <a:rPr lang="en-GB" sz="1550" dirty="0" err="1">
                <a:solidFill>
                  <a:srgbClr val="7494A4"/>
                </a:solidFill>
              </a:rPr>
              <a:t>sudjelovanja</a:t>
            </a:r>
            <a:r>
              <a:rPr lang="en-GB" sz="1550" dirty="0">
                <a:solidFill>
                  <a:srgbClr val="7494A4"/>
                </a:solidFill>
              </a:rPr>
              <a:t> </a:t>
            </a:r>
            <a:r>
              <a:rPr lang="en-GB" sz="1550" dirty="0" err="1">
                <a:solidFill>
                  <a:srgbClr val="7494A4"/>
                </a:solidFill>
              </a:rPr>
              <a:t>jedan</a:t>
            </a:r>
            <a:r>
              <a:rPr lang="en-GB" sz="1550" dirty="0">
                <a:solidFill>
                  <a:srgbClr val="7494A4"/>
                </a:solidFill>
              </a:rPr>
              <a:t> je od </a:t>
            </a:r>
            <a:r>
              <a:rPr lang="en-GB" sz="1550" dirty="0" err="1">
                <a:solidFill>
                  <a:srgbClr val="7494A4"/>
                </a:solidFill>
              </a:rPr>
              <a:t>glavnih</a:t>
            </a:r>
            <a:r>
              <a:rPr lang="en-GB" sz="1550" dirty="0">
                <a:solidFill>
                  <a:srgbClr val="7494A4"/>
                </a:solidFill>
              </a:rPr>
              <a:t> </a:t>
            </a:r>
            <a:r>
              <a:rPr lang="en-GB" sz="1550" dirty="0" err="1">
                <a:solidFill>
                  <a:srgbClr val="7494A4"/>
                </a:solidFill>
              </a:rPr>
              <a:t>ciljeva</a:t>
            </a:r>
            <a:r>
              <a:rPr lang="en-GB" sz="1550" dirty="0">
                <a:solidFill>
                  <a:srgbClr val="7494A4"/>
                </a:solidFill>
              </a:rPr>
              <a:t> </a:t>
            </a:r>
            <a:r>
              <a:rPr lang="en-GB" sz="1550" dirty="0" err="1">
                <a:solidFill>
                  <a:srgbClr val="7494A4"/>
                </a:solidFill>
              </a:rPr>
              <a:t>predstavnika</a:t>
            </a:r>
            <a:r>
              <a:rPr lang="en-GB" sz="1550" dirty="0">
                <a:solidFill>
                  <a:srgbClr val="7494A4"/>
                </a:solidFill>
              </a:rPr>
              <a:t> </a:t>
            </a:r>
            <a:r>
              <a:rPr lang="hr-HR" sz="1550" dirty="0">
                <a:solidFill>
                  <a:srgbClr val="7494A4"/>
                </a:solidFill>
              </a:rPr>
              <a:t>PIP</a:t>
            </a:r>
            <a:r>
              <a:rPr lang="en-GB" sz="1550" dirty="0">
                <a:solidFill>
                  <a:srgbClr val="7494A4"/>
                </a:solidFill>
              </a:rPr>
              <a:t>-a </a:t>
            </a:r>
            <a:r>
              <a:rPr lang="en-GB" sz="1550" dirty="0" err="1">
                <a:solidFill>
                  <a:srgbClr val="7494A4"/>
                </a:solidFill>
              </a:rPr>
              <a:t>koji</a:t>
            </a:r>
            <a:r>
              <a:rPr lang="en-GB" sz="1550" dirty="0">
                <a:solidFill>
                  <a:srgbClr val="7494A4"/>
                </a:solidFill>
              </a:rPr>
              <a:t> </a:t>
            </a:r>
            <a:r>
              <a:rPr lang="en-GB" sz="1550" dirty="0" err="1">
                <a:solidFill>
                  <a:srgbClr val="7494A4"/>
                </a:solidFill>
              </a:rPr>
              <a:t>trebaju</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više</a:t>
            </a:r>
            <a:r>
              <a:rPr lang="en-GB" sz="1550" dirty="0">
                <a:solidFill>
                  <a:srgbClr val="7494A4"/>
                </a:solidFill>
              </a:rPr>
              <a:t> </a:t>
            </a:r>
            <a:r>
              <a:rPr lang="en-GB" sz="1550" dirty="0" err="1">
                <a:solidFill>
                  <a:srgbClr val="7494A4"/>
                </a:solidFill>
              </a:rPr>
              <a:t>ima</a:t>
            </a:r>
            <a:r>
              <a:rPr lang="en-GB" sz="1550" dirty="0">
                <a:solidFill>
                  <a:srgbClr val="7494A4"/>
                </a:solidFill>
              </a:rPr>
              <a:t> </a:t>
            </a:r>
            <a:r>
              <a:rPr lang="en-GB" sz="1550" dirty="0" err="1">
                <a:solidFill>
                  <a:srgbClr val="7494A4"/>
                </a:solidFill>
              </a:rPr>
              <a:t>na</a:t>
            </a:r>
            <a:r>
              <a:rPr lang="en-GB" sz="1550" dirty="0">
                <a:solidFill>
                  <a:srgbClr val="7494A4"/>
                </a:solidFill>
              </a:rPr>
              <a:t> </a:t>
            </a:r>
            <a:r>
              <a:rPr lang="en-GB" sz="1550" dirty="0" err="1">
                <a:solidFill>
                  <a:srgbClr val="7494A4"/>
                </a:solidFill>
              </a:rPr>
              <a:t>umu</a:t>
            </a:r>
            <a:r>
              <a:rPr lang="en-GB" sz="1550" dirty="0">
                <a:solidFill>
                  <a:srgbClr val="7494A4"/>
                </a:solidFill>
              </a:rPr>
              <a:t> </a:t>
            </a:r>
            <a:r>
              <a:rPr lang="en-GB" sz="1550" dirty="0" err="1">
                <a:solidFill>
                  <a:srgbClr val="7494A4"/>
                </a:solidFill>
              </a:rPr>
              <a:t>lokalno</a:t>
            </a:r>
            <a:r>
              <a:rPr lang="en-GB" sz="1550" dirty="0">
                <a:solidFill>
                  <a:srgbClr val="7494A4"/>
                </a:solidFill>
              </a:rPr>
              <a:t> </a:t>
            </a:r>
            <a:r>
              <a:rPr lang="en-GB" sz="1550" dirty="0" err="1">
                <a:solidFill>
                  <a:srgbClr val="7494A4"/>
                </a:solidFill>
              </a:rPr>
              <a:t>stanovništvo</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uspi</a:t>
            </a:r>
            <a:r>
              <a:rPr lang="hr-HR" sz="1550" dirty="0">
                <a:solidFill>
                  <a:srgbClr val="7494A4"/>
                </a:solidFill>
              </a:rPr>
              <a:t>jeti</a:t>
            </a:r>
            <a:r>
              <a:rPr lang="en-GB" sz="1550" dirty="0">
                <a:solidFill>
                  <a:srgbClr val="7494A4"/>
                </a:solidFill>
              </a:rPr>
              <a:t> </a:t>
            </a:r>
            <a:r>
              <a:rPr lang="en-GB" sz="1550" dirty="0" err="1">
                <a:solidFill>
                  <a:srgbClr val="7494A4"/>
                </a:solidFill>
              </a:rPr>
              <a:t>udovoljiti</a:t>
            </a:r>
            <a:r>
              <a:rPr lang="en-GB" sz="1550" dirty="0">
                <a:solidFill>
                  <a:srgbClr val="7494A4"/>
                </a:solidFill>
              </a:rPr>
              <a:t> </a:t>
            </a:r>
            <a:r>
              <a:rPr lang="en-GB" sz="1550" dirty="0" err="1">
                <a:solidFill>
                  <a:srgbClr val="7494A4"/>
                </a:solidFill>
              </a:rPr>
              <a:t>potrebama</a:t>
            </a:r>
            <a:r>
              <a:rPr lang="en-GB" sz="1550" dirty="0">
                <a:solidFill>
                  <a:srgbClr val="7494A4"/>
                </a:solidFill>
              </a:rPr>
              <a:t> </a:t>
            </a:r>
            <a:r>
              <a:rPr lang="en-GB" sz="1550" dirty="0" err="1">
                <a:solidFill>
                  <a:srgbClr val="7494A4"/>
                </a:solidFill>
              </a:rPr>
              <a:t>lokalnog</a:t>
            </a:r>
            <a:r>
              <a:rPr lang="en-GB" sz="1550" dirty="0">
                <a:solidFill>
                  <a:srgbClr val="7494A4"/>
                </a:solidFill>
              </a:rPr>
              <a:t> </a:t>
            </a:r>
            <a:r>
              <a:rPr lang="en-GB" sz="1550" dirty="0" err="1">
                <a:solidFill>
                  <a:srgbClr val="7494A4"/>
                </a:solidFill>
              </a:rPr>
              <a:t>stanovništva</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oslanja</a:t>
            </a:r>
            <a:r>
              <a:rPr lang="hr-HR" sz="1550" dirty="0">
                <a:solidFill>
                  <a:srgbClr val="7494A4"/>
                </a:solidFill>
              </a:rPr>
              <a:t>ti</a:t>
            </a:r>
            <a:r>
              <a:rPr lang="en-GB" sz="1550" dirty="0">
                <a:solidFill>
                  <a:srgbClr val="7494A4"/>
                </a:solidFill>
              </a:rPr>
              <a:t> se </a:t>
            </a:r>
            <a:r>
              <a:rPr lang="en-GB" sz="1550" dirty="0" err="1">
                <a:solidFill>
                  <a:srgbClr val="7494A4"/>
                </a:solidFill>
              </a:rPr>
              <a:t>na</a:t>
            </a:r>
            <a:r>
              <a:rPr lang="en-GB" sz="1550" dirty="0">
                <a:solidFill>
                  <a:srgbClr val="7494A4"/>
                </a:solidFill>
              </a:rPr>
              <a:t> </a:t>
            </a:r>
            <a:r>
              <a:rPr lang="en-GB" sz="1550" dirty="0" err="1">
                <a:solidFill>
                  <a:srgbClr val="7494A4"/>
                </a:solidFill>
              </a:rPr>
              <a:t>lokalno</a:t>
            </a:r>
            <a:r>
              <a:rPr lang="en-GB" sz="1550" dirty="0">
                <a:solidFill>
                  <a:srgbClr val="7494A4"/>
                </a:solidFill>
              </a:rPr>
              <a:t> </a:t>
            </a:r>
            <a:r>
              <a:rPr lang="en-GB" sz="1550" dirty="0" err="1">
                <a:solidFill>
                  <a:srgbClr val="7494A4"/>
                </a:solidFill>
              </a:rPr>
              <a:t>znanje</a:t>
            </a:r>
            <a:r>
              <a:rPr lang="en-GB" sz="1550" dirty="0">
                <a:solidFill>
                  <a:srgbClr val="7494A4"/>
                </a:solidFill>
              </a:rPr>
              <a:t>.</a:t>
            </a:r>
            <a:endParaRPr lang="hr-HR" sz="1550" dirty="0">
              <a:solidFill>
                <a:srgbClr val="7494A4"/>
              </a:solidFill>
            </a:endParaRPr>
          </a:p>
          <a:p>
            <a:pPr algn="just"/>
            <a:endParaRPr lang="cs-CZ" sz="1550" dirty="0">
              <a:solidFill>
                <a:srgbClr val="7494A4"/>
              </a:solidFill>
            </a:endParaRPr>
          </a:p>
          <a:p>
            <a:pPr algn="just"/>
            <a:r>
              <a:rPr lang="en-GB" sz="1550" dirty="0" err="1">
                <a:solidFill>
                  <a:srgbClr val="7494A4"/>
                </a:solidFill>
              </a:rPr>
              <a:t>Podaci</a:t>
            </a:r>
            <a:r>
              <a:rPr lang="en-GB" sz="1550" dirty="0">
                <a:solidFill>
                  <a:srgbClr val="7494A4"/>
                </a:solidFill>
              </a:rPr>
              <a:t> </a:t>
            </a:r>
            <a:r>
              <a:rPr lang="en-GB" sz="1550" dirty="0" err="1">
                <a:solidFill>
                  <a:srgbClr val="7494A4"/>
                </a:solidFill>
              </a:rPr>
              <a:t>zemalja</a:t>
            </a:r>
            <a:r>
              <a:rPr lang="en-GB" sz="1550" dirty="0">
                <a:solidFill>
                  <a:srgbClr val="7494A4"/>
                </a:solidFill>
              </a:rPr>
              <a:t> CE </a:t>
            </a:r>
            <a:r>
              <a:rPr lang="en-GB" sz="1550" dirty="0" err="1">
                <a:solidFill>
                  <a:srgbClr val="7494A4"/>
                </a:solidFill>
              </a:rPr>
              <a:t>pokazuju</a:t>
            </a:r>
            <a:r>
              <a:rPr lang="en-GB" sz="1550" dirty="0">
                <a:solidFill>
                  <a:srgbClr val="7494A4"/>
                </a:solidFill>
              </a:rPr>
              <a:t> da, u </a:t>
            </a:r>
            <a:r>
              <a:rPr lang="en-GB" sz="1550" dirty="0" err="1">
                <a:solidFill>
                  <a:srgbClr val="7494A4"/>
                </a:solidFill>
              </a:rPr>
              <a:t>praksi</a:t>
            </a:r>
            <a:r>
              <a:rPr lang="en-GB" sz="1550" dirty="0">
                <a:solidFill>
                  <a:srgbClr val="7494A4"/>
                </a:solidFill>
              </a:rPr>
              <a:t>, </a:t>
            </a:r>
            <a:r>
              <a:rPr lang="en-GB" sz="1550" dirty="0" err="1">
                <a:solidFill>
                  <a:srgbClr val="7494A4"/>
                </a:solidFill>
              </a:rPr>
              <a:t>sustavi</a:t>
            </a:r>
            <a:r>
              <a:rPr lang="en-GB" sz="1550" dirty="0">
                <a:solidFill>
                  <a:srgbClr val="7494A4"/>
                </a:solidFill>
              </a:rPr>
              <a:t> </a:t>
            </a:r>
            <a:r>
              <a:rPr lang="en-GB" sz="1550" dirty="0" err="1">
                <a:solidFill>
                  <a:srgbClr val="7494A4"/>
                </a:solidFill>
              </a:rPr>
              <a:t>upravljanja</a:t>
            </a:r>
            <a:r>
              <a:rPr lang="en-GB" sz="1550" dirty="0">
                <a:solidFill>
                  <a:srgbClr val="7494A4"/>
                </a:solidFill>
              </a:rPr>
              <a:t> </a:t>
            </a:r>
            <a:r>
              <a:rPr lang="hr-HR" sz="1550" dirty="0">
                <a:solidFill>
                  <a:srgbClr val="7494A4"/>
                </a:solidFill>
              </a:rPr>
              <a:t>PIP</a:t>
            </a:r>
            <a:r>
              <a:rPr lang="en-GB" sz="1550" dirty="0">
                <a:solidFill>
                  <a:srgbClr val="7494A4"/>
                </a:solidFill>
              </a:rPr>
              <a:t>-</a:t>
            </a:r>
            <a:r>
              <a:rPr lang="en-GB" sz="1550" dirty="0" err="1">
                <a:solidFill>
                  <a:srgbClr val="7494A4"/>
                </a:solidFill>
              </a:rPr>
              <a:t>i</a:t>
            </a:r>
            <a:r>
              <a:rPr lang="hr-HR" sz="1550" dirty="0">
                <a:solidFill>
                  <a:srgbClr val="7494A4"/>
                </a:solidFill>
              </a:rPr>
              <a:t>ma</a:t>
            </a:r>
            <a:r>
              <a:rPr lang="en-GB" sz="1550" dirty="0">
                <a:solidFill>
                  <a:srgbClr val="7494A4"/>
                </a:solidFill>
              </a:rPr>
              <a:t> </a:t>
            </a:r>
            <a:r>
              <a:rPr lang="en-GB" sz="1550" dirty="0" err="1">
                <a:solidFill>
                  <a:srgbClr val="7494A4"/>
                </a:solidFill>
              </a:rPr>
              <a:t>često</a:t>
            </a:r>
            <a:r>
              <a:rPr lang="en-GB" sz="1550" dirty="0">
                <a:solidFill>
                  <a:srgbClr val="7494A4"/>
                </a:solidFill>
              </a:rPr>
              <a:t> ne </a:t>
            </a:r>
            <a:r>
              <a:rPr lang="en-GB" sz="1550" dirty="0" err="1">
                <a:solidFill>
                  <a:srgbClr val="7494A4"/>
                </a:solidFill>
              </a:rPr>
              <a:t>uključuju</a:t>
            </a:r>
            <a:r>
              <a:rPr lang="en-GB" sz="1550" dirty="0">
                <a:solidFill>
                  <a:srgbClr val="7494A4"/>
                </a:solidFill>
              </a:rPr>
              <a:t> </a:t>
            </a:r>
            <a:r>
              <a:rPr lang="en-GB" sz="1550" dirty="0" err="1">
                <a:solidFill>
                  <a:srgbClr val="7494A4"/>
                </a:solidFill>
              </a:rPr>
              <a:t>lokaln</a:t>
            </a:r>
            <a:r>
              <a:rPr lang="hr-HR" sz="1550" dirty="0">
                <a:solidFill>
                  <a:srgbClr val="7494A4"/>
                </a:solidFill>
              </a:rPr>
              <a:t>o</a:t>
            </a:r>
            <a:r>
              <a:rPr lang="en-GB" sz="1550" dirty="0">
                <a:solidFill>
                  <a:srgbClr val="7494A4"/>
                </a:solidFill>
              </a:rPr>
              <a:t> </a:t>
            </a:r>
            <a:r>
              <a:rPr lang="hr-HR" sz="1550" dirty="0">
                <a:solidFill>
                  <a:srgbClr val="7494A4"/>
                </a:solidFill>
              </a:rPr>
              <a:t>stanovništvo</a:t>
            </a:r>
            <a:r>
              <a:rPr lang="en-GB" sz="1550" dirty="0">
                <a:solidFill>
                  <a:srgbClr val="7494A4"/>
                </a:solidFill>
              </a:rPr>
              <a:t>. </a:t>
            </a:r>
            <a:r>
              <a:rPr lang="en-GB" sz="1550" dirty="0" err="1">
                <a:solidFill>
                  <a:srgbClr val="7494A4"/>
                </a:solidFill>
              </a:rPr>
              <a:t>Čak</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kada</a:t>
            </a:r>
            <a:r>
              <a:rPr lang="en-GB" sz="1550" dirty="0">
                <a:solidFill>
                  <a:srgbClr val="7494A4"/>
                </a:solidFill>
              </a:rPr>
              <a:t> se </a:t>
            </a:r>
            <a:r>
              <a:rPr lang="en-GB" sz="1550" dirty="0" err="1">
                <a:solidFill>
                  <a:srgbClr val="7494A4"/>
                </a:solidFill>
              </a:rPr>
              <a:t>sudjelovanje</a:t>
            </a:r>
            <a:r>
              <a:rPr lang="en-GB" sz="1550" dirty="0">
                <a:solidFill>
                  <a:srgbClr val="7494A4"/>
                </a:solidFill>
              </a:rPr>
              <a:t> </a:t>
            </a:r>
            <a:r>
              <a:rPr lang="en-GB" sz="1550" dirty="0" err="1">
                <a:solidFill>
                  <a:srgbClr val="7494A4"/>
                </a:solidFill>
              </a:rPr>
              <a:t>zajednice</a:t>
            </a:r>
            <a:r>
              <a:rPr lang="en-GB" sz="1550" dirty="0">
                <a:solidFill>
                  <a:srgbClr val="7494A4"/>
                </a:solidFill>
              </a:rPr>
              <a:t> </a:t>
            </a:r>
            <a:r>
              <a:rPr lang="en-GB" sz="1550" dirty="0" err="1">
                <a:solidFill>
                  <a:srgbClr val="7494A4"/>
                </a:solidFill>
              </a:rPr>
              <a:t>odvija</a:t>
            </a:r>
            <a:r>
              <a:rPr lang="en-GB" sz="1550" dirty="0">
                <a:solidFill>
                  <a:srgbClr val="7494A4"/>
                </a:solidFill>
              </a:rPr>
              <a:t>, </a:t>
            </a:r>
            <a:r>
              <a:rPr lang="en-GB" sz="1550" dirty="0" err="1">
                <a:solidFill>
                  <a:srgbClr val="7494A4"/>
                </a:solidFill>
              </a:rPr>
              <a:t>razina</a:t>
            </a:r>
            <a:r>
              <a:rPr lang="en-GB" sz="1550" dirty="0">
                <a:solidFill>
                  <a:srgbClr val="7494A4"/>
                </a:solidFill>
              </a:rPr>
              <a:t> </a:t>
            </a:r>
            <a:r>
              <a:rPr lang="en-GB" sz="1550" dirty="0" err="1">
                <a:solidFill>
                  <a:srgbClr val="7494A4"/>
                </a:solidFill>
              </a:rPr>
              <a:t>sudjelovanja</a:t>
            </a:r>
            <a:r>
              <a:rPr lang="en-GB" sz="1550" dirty="0">
                <a:solidFill>
                  <a:srgbClr val="7494A4"/>
                </a:solidFill>
              </a:rPr>
              <a:t> u </a:t>
            </a:r>
            <a:r>
              <a:rPr lang="en-GB" sz="1550" dirty="0" err="1">
                <a:solidFill>
                  <a:srgbClr val="7494A4"/>
                </a:solidFill>
              </a:rPr>
              <a:t>odlučivanju</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sposobnost</a:t>
            </a:r>
            <a:r>
              <a:rPr lang="en-GB" sz="1550" dirty="0">
                <a:solidFill>
                  <a:srgbClr val="7494A4"/>
                </a:solidFill>
              </a:rPr>
              <a:t> </a:t>
            </a:r>
            <a:r>
              <a:rPr lang="en-GB" sz="1550" dirty="0" err="1">
                <a:solidFill>
                  <a:srgbClr val="7494A4"/>
                </a:solidFill>
              </a:rPr>
              <a:t>lokalnih</a:t>
            </a:r>
            <a:r>
              <a:rPr lang="en-GB" sz="1550" dirty="0">
                <a:solidFill>
                  <a:srgbClr val="7494A4"/>
                </a:solidFill>
              </a:rPr>
              <a:t> </a:t>
            </a:r>
            <a:r>
              <a:rPr lang="hr-HR" sz="1550" dirty="0">
                <a:solidFill>
                  <a:srgbClr val="7494A4"/>
                </a:solidFill>
              </a:rPr>
              <a:t>stanovnika</a:t>
            </a:r>
            <a:r>
              <a:rPr lang="en-GB" sz="1550" dirty="0">
                <a:solidFill>
                  <a:srgbClr val="7494A4"/>
                </a:solidFill>
              </a:rPr>
              <a:t> da se </a:t>
            </a:r>
            <a:r>
              <a:rPr lang="en-GB" sz="1550" dirty="0" err="1">
                <a:solidFill>
                  <a:srgbClr val="7494A4"/>
                </a:solidFill>
              </a:rPr>
              <a:t>zapravo</a:t>
            </a:r>
            <a:r>
              <a:rPr lang="en-GB" sz="1550" dirty="0">
                <a:solidFill>
                  <a:srgbClr val="7494A4"/>
                </a:solidFill>
              </a:rPr>
              <a:t> </a:t>
            </a:r>
            <a:r>
              <a:rPr lang="en-GB" sz="1550" dirty="0" err="1">
                <a:solidFill>
                  <a:srgbClr val="7494A4"/>
                </a:solidFill>
              </a:rPr>
              <a:t>uključe</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daju</a:t>
            </a:r>
            <a:r>
              <a:rPr lang="en-GB" sz="1550" dirty="0">
                <a:solidFill>
                  <a:srgbClr val="7494A4"/>
                </a:solidFill>
              </a:rPr>
              <a:t> </a:t>
            </a:r>
            <a:r>
              <a:rPr lang="en-GB" sz="1550" dirty="0" err="1">
                <a:solidFill>
                  <a:srgbClr val="7494A4"/>
                </a:solidFill>
              </a:rPr>
              <a:t>svoj</a:t>
            </a:r>
            <a:r>
              <a:rPr lang="en-GB" sz="1550" dirty="0">
                <a:solidFill>
                  <a:srgbClr val="7494A4"/>
                </a:solidFill>
              </a:rPr>
              <a:t> </a:t>
            </a:r>
            <a:r>
              <a:rPr lang="en-GB" sz="1550" dirty="0" err="1">
                <a:solidFill>
                  <a:srgbClr val="7494A4"/>
                </a:solidFill>
              </a:rPr>
              <a:t>doprinos</a:t>
            </a:r>
            <a:r>
              <a:rPr lang="en-GB" sz="1550" dirty="0">
                <a:solidFill>
                  <a:srgbClr val="7494A4"/>
                </a:solidFill>
              </a:rPr>
              <a:t> </a:t>
            </a:r>
            <a:r>
              <a:rPr lang="en-GB" sz="1550" dirty="0" err="1">
                <a:solidFill>
                  <a:srgbClr val="7494A4"/>
                </a:solidFill>
              </a:rPr>
              <a:t>često</a:t>
            </a:r>
            <a:r>
              <a:rPr lang="en-GB" sz="1550" dirty="0">
                <a:solidFill>
                  <a:srgbClr val="7494A4"/>
                </a:solidFill>
              </a:rPr>
              <a:t> </a:t>
            </a:r>
            <a:r>
              <a:rPr lang="en-GB" sz="1550" dirty="0" err="1">
                <a:solidFill>
                  <a:srgbClr val="7494A4"/>
                </a:solidFill>
              </a:rPr>
              <a:t>su</a:t>
            </a:r>
            <a:r>
              <a:rPr lang="en-GB" sz="1550" dirty="0">
                <a:solidFill>
                  <a:srgbClr val="7494A4"/>
                </a:solidFill>
              </a:rPr>
              <a:t> </a:t>
            </a:r>
            <a:r>
              <a:rPr lang="en-GB" sz="1550" dirty="0" err="1">
                <a:solidFill>
                  <a:srgbClr val="7494A4"/>
                </a:solidFill>
              </a:rPr>
              <a:t>ograničeni</a:t>
            </a:r>
            <a:r>
              <a:rPr lang="en-GB" sz="1550" dirty="0">
                <a:solidFill>
                  <a:srgbClr val="7494A4"/>
                </a:solidFill>
              </a:rPr>
              <a:t>.</a:t>
            </a:r>
            <a:endParaRPr lang="hr-HR" sz="1550" dirty="0">
              <a:solidFill>
                <a:srgbClr val="7494A4"/>
              </a:solidFill>
            </a:endParaRPr>
          </a:p>
          <a:p>
            <a:pPr algn="just"/>
            <a:endParaRPr lang="cs-CZ" sz="1550" dirty="0">
              <a:solidFill>
                <a:srgbClr val="7494A4"/>
              </a:solidFill>
            </a:endParaRPr>
          </a:p>
          <a:p>
            <a:pPr algn="just"/>
            <a:r>
              <a:rPr lang="en-GB" sz="1550" dirty="0" err="1">
                <a:solidFill>
                  <a:srgbClr val="7494A4"/>
                </a:solidFill>
              </a:rPr>
              <a:t>Učinkovit</a:t>
            </a:r>
            <a:r>
              <a:rPr lang="en-GB" sz="1550" dirty="0">
                <a:solidFill>
                  <a:srgbClr val="7494A4"/>
                </a:solidFill>
              </a:rPr>
              <a:t> </a:t>
            </a:r>
            <a:r>
              <a:rPr lang="en-GB" sz="1550" dirty="0" err="1">
                <a:solidFill>
                  <a:srgbClr val="7494A4"/>
                </a:solidFill>
              </a:rPr>
              <a:t>participativni</a:t>
            </a:r>
            <a:r>
              <a:rPr lang="en-GB" sz="1550" dirty="0">
                <a:solidFill>
                  <a:srgbClr val="7494A4"/>
                </a:solidFill>
              </a:rPr>
              <a:t> </a:t>
            </a:r>
            <a:r>
              <a:rPr lang="en-GB" sz="1550" dirty="0" err="1">
                <a:solidFill>
                  <a:srgbClr val="7494A4"/>
                </a:solidFill>
              </a:rPr>
              <a:t>pristup</a:t>
            </a:r>
            <a:r>
              <a:rPr lang="en-GB" sz="1550" dirty="0">
                <a:solidFill>
                  <a:srgbClr val="7494A4"/>
                </a:solidFill>
              </a:rPr>
              <a:t> </a:t>
            </a:r>
            <a:r>
              <a:rPr lang="en-GB" sz="1550" dirty="0" err="1">
                <a:solidFill>
                  <a:srgbClr val="7494A4"/>
                </a:solidFill>
              </a:rPr>
              <a:t>koji</a:t>
            </a:r>
            <a:r>
              <a:rPr lang="en-GB" sz="1550" dirty="0">
                <a:solidFill>
                  <a:srgbClr val="7494A4"/>
                </a:solidFill>
              </a:rPr>
              <a:t> </a:t>
            </a:r>
            <a:r>
              <a:rPr lang="en-GB" sz="1550" dirty="0" err="1">
                <a:solidFill>
                  <a:srgbClr val="7494A4"/>
                </a:solidFill>
              </a:rPr>
              <a:t>donosi</a:t>
            </a:r>
            <a:r>
              <a:rPr lang="en-GB" sz="1550" dirty="0">
                <a:solidFill>
                  <a:srgbClr val="7494A4"/>
                </a:solidFill>
              </a:rPr>
              <a:t> </a:t>
            </a:r>
            <a:r>
              <a:rPr lang="en-GB" sz="1550" dirty="0" err="1">
                <a:solidFill>
                  <a:srgbClr val="7494A4"/>
                </a:solidFill>
              </a:rPr>
              <a:t>recipročne</a:t>
            </a:r>
            <a:r>
              <a:rPr lang="en-GB" sz="1550" dirty="0">
                <a:solidFill>
                  <a:srgbClr val="7494A4"/>
                </a:solidFill>
              </a:rPr>
              <a:t> </a:t>
            </a:r>
            <a:r>
              <a:rPr lang="en-GB" sz="1550" dirty="0" err="1">
                <a:solidFill>
                  <a:srgbClr val="7494A4"/>
                </a:solidFill>
              </a:rPr>
              <a:t>koristi</a:t>
            </a:r>
            <a:r>
              <a:rPr lang="en-GB" sz="1550" dirty="0">
                <a:solidFill>
                  <a:srgbClr val="7494A4"/>
                </a:solidFill>
              </a:rPr>
              <a:t> </a:t>
            </a:r>
            <a:r>
              <a:rPr lang="en-GB" sz="1550" dirty="0" err="1">
                <a:solidFill>
                  <a:srgbClr val="7494A4"/>
                </a:solidFill>
              </a:rPr>
              <a:t>kulturnim</a:t>
            </a:r>
            <a:r>
              <a:rPr lang="en-GB" sz="1550" dirty="0">
                <a:solidFill>
                  <a:srgbClr val="7494A4"/>
                </a:solidFill>
              </a:rPr>
              <a:t> </a:t>
            </a:r>
            <a:r>
              <a:rPr lang="en-GB" sz="1550" dirty="0" err="1">
                <a:solidFill>
                  <a:srgbClr val="7494A4"/>
                </a:solidFill>
              </a:rPr>
              <a:t>dobrima</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društvu</a:t>
            </a:r>
            <a:r>
              <a:rPr lang="en-GB" sz="1550" dirty="0">
                <a:solidFill>
                  <a:srgbClr val="7494A4"/>
                </a:solidFill>
              </a:rPr>
              <a:t> </a:t>
            </a:r>
            <a:r>
              <a:rPr lang="en-GB" sz="1550" dirty="0" err="1">
                <a:solidFill>
                  <a:srgbClr val="7494A4"/>
                </a:solidFill>
              </a:rPr>
              <a:t>ovisi</a:t>
            </a:r>
            <a:r>
              <a:rPr lang="en-GB" sz="1550" dirty="0">
                <a:solidFill>
                  <a:srgbClr val="7494A4"/>
                </a:solidFill>
              </a:rPr>
              <a:t> o </a:t>
            </a:r>
            <a:r>
              <a:rPr lang="en-GB" sz="1550" dirty="0" err="1">
                <a:solidFill>
                  <a:srgbClr val="7494A4"/>
                </a:solidFill>
              </a:rPr>
              <a:t>razumijevanju</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tko</a:t>
            </a:r>
            <a:r>
              <a:rPr lang="en-GB" sz="1550" dirty="0">
                <a:solidFill>
                  <a:srgbClr val="7494A4"/>
                </a:solidFill>
              </a:rPr>
              <a:t> </a:t>
            </a:r>
            <a:r>
              <a:rPr lang="en-GB" sz="1550" dirty="0" err="1">
                <a:solidFill>
                  <a:srgbClr val="7494A4"/>
                </a:solidFill>
              </a:rPr>
              <a:t>sudjeluje</a:t>
            </a:r>
            <a:r>
              <a:rPr lang="en-GB" sz="1550" dirty="0">
                <a:solidFill>
                  <a:srgbClr val="7494A4"/>
                </a:solidFill>
              </a:rPr>
              <a:t> u </a:t>
            </a:r>
            <a:r>
              <a:rPr lang="en-GB" sz="1550" dirty="0" err="1">
                <a:solidFill>
                  <a:srgbClr val="7494A4"/>
                </a:solidFill>
              </a:rPr>
              <a:t>procesima</a:t>
            </a:r>
            <a:r>
              <a:rPr lang="en-GB" sz="1550" dirty="0">
                <a:solidFill>
                  <a:srgbClr val="7494A4"/>
                </a:solidFill>
              </a:rPr>
              <a:t> </a:t>
            </a:r>
            <a:r>
              <a:rPr lang="en-GB" sz="1550" dirty="0" err="1">
                <a:solidFill>
                  <a:srgbClr val="7494A4"/>
                </a:solidFill>
              </a:rPr>
              <a:t>donošenja</a:t>
            </a:r>
            <a:r>
              <a:rPr lang="en-GB" sz="1550" dirty="0">
                <a:solidFill>
                  <a:srgbClr val="7494A4"/>
                </a:solidFill>
              </a:rPr>
              <a:t> </a:t>
            </a:r>
            <a:r>
              <a:rPr lang="en-GB" sz="1550" dirty="0" err="1">
                <a:solidFill>
                  <a:srgbClr val="7494A4"/>
                </a:solidFill>
              </a:rPr>
              <a:t>odluka</a:t>
            </a:r>
            <a:r>
              <a:rPr lang="en-GB" sz="1550" dirty="0">
                <a:solidFill>
                  <a:srgbClr val="7494A4"/>
                </a:solidFill>
              </a:rPr>
              <a:t>, </a:t>
            </a:r>
            <a:r>
              <a:rPr lang="en-GB" sz="1550" dirty="0" err="1">
                <a:solidFill>
                  <a:srgbClr val="7494A4"/>
                </a:solidFill>
              </a:rPr>
              <a:t>procjene</a:t>
            </a:r>
            <a:r>
              <a:rPr lang="en-GB" sz="1550" dirty="0">
                <a:solidFill>
                  <a:srgbClr val="7494A4"/>
                </a:solidFill>
              </a:rPr>
              <a:t>, </a:t>
            </a:r>
            <a:r>
              <a:rPr lang="en-GB" sz="1550" dirty="0" err="1">
                <a:solidFill>
                  <a:srgbClr val="7494A4"/>
                </a:solidFill>
              </a:rPr>
              <a:t>planiranja</a:t>
            </a:r>
            <a:r>
              <a:rPr lang="en-GB" sz="1550" dirty="0">
                <a:solidFill>
                  <a:srgbClr val="7494A4"/>
                </a:solidFill>
              </a:rPr>
              <a:t>, </a:t>
            </a:r>
            <a:r>
              <a:rPr lang="en-GB" sz="1550" dirty="0" err="1">
                <a:solidFill>
                  <a:srgbClr val="7494A4"/>
                </a:solidFill>
              </a:rPr>
              <a:t>provedbe</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evaluacije</a:t>
            </a:r>
            <a:r>
              <a:rPr lang="en-GB" sz="1550" dirty="0">
                <a:solidFill>
                  <a:srgbClr val="7494A4"/>
                </a:solidFill>
              </a:rPr>
              <a:t> </a:t>
            </a:r>
            <a:r>
              <a:rPr lang="hr-HR" sz="1550" dirty="0">
                <a:solidFill>
                  <a:srgbClr val="7494A4"/>
                </a:solidFill>
              </a:rPr>
              <a:t> </a:t>
            </a:r>
          </a:p>
          <a:p>
            <a:pPr algn="just"/>
            <a:r>
              <a:rPr lang="hr-HR" sz="1550" dirty="0">
                <a:solidFill>
                  <a:srgbClr val="7494A4"/>
                </a:solidFill>
              </a:rPr>
              <a:t>     i</a:t>
            </a:r>
            <a:r>
              <a:rPr lang="en-GB" sz="1550" dirty="0">
                <a:solidFill>
                  <a:srgbClr val="7494A4"/>
                </a:solidFill>
              </a:rPr>
              <a:t> </a:t>
            </a:r>
            <a:r>
              <a:rPr lang="en-GB" sz="1550" dirty="0" err="1">
                <a:solidFill>
                  <a:srgbClr val="7494A4"/>
                </a:solidFill>
              </a:rPr>
              <a:t>kako</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tko</a:t>
            </a:r>
            <a:r>
              <a:rPr lang="en-GB" sz="1550" dirty="0">
                <a:solidFill>
                  <a:srgbClr val="7494A4"/>
                </a:solidFill>
              </a:rPr>
              <a:t> </a:t>
            </a:r>
            <a:r>
              <a:rPr lang="en-GB" sz="1550" dirty="0" err="1">
                <a:solidFill>
                  <a:srgbClr val="7494A4"/>
                </a:solidFill>
              </a:rPr>
              <a:t>doprinosi</a:t>
            </a:r>
            <a:r>
              <a:rPr lang="en-GB" sz="1550" dirty="0">
                <a:solidFill>
                  <a:srgbClr val="7494A4"/>
                </a:solidFill>
              </a:rPr>
              <a:t> </a:t>
            </a:r>
            <a:r>
              <a:rPr lang="en-GB" sz="1550" dirty="0" err="1">
                <a:solidFill>
                  <a:srgbClr val="7494A4"/>
                </a:solidFill>
              </a:rPr>
              <a:t>iskustvom</a:t>
            </a:r>
            <a:r>
              <a:rPr lang="en-GB" sz="1550" dirty="0">
                <a:solidFill>
                  <a:srgbClr val="7494A4"/>
                </a:solidFill>
              </a:rPr>
              <a:t>, </a:t>
            </a:r>
            <a:r>
              <a:rPr lang="en-GB" sz="1550" dirty="0" err="1">
                <a:solidFill>
                  <a:srgbClr val="7494A4"/>
                </a:solidFill>
              </a:rPr>
              <a:t>znanjem</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vještinama</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kako</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tko</a:t>
            </a:r>
            <a:r>
              <a:rPr lang="en-GB" sz="1550" dirty="0">
                <a:solidFill>
                  <a:srgbClr val="7494A4"/>
                </a:solidFill>
              </a:rPr>
              <a:t> </a:t>
            </a:r>
            <a:r>
              <a:rPr lang="en-GB" sz="1550" dirty="0" err="1">
                <a:solidFill>
                  <a:srgbClr val="7494A4"/>
                </a:solidFill>
              </a:rPr>
              <a:t>ima</a:t>
            </a:r>
            <a:r>
              <a:rPr lang="en-GB" sz="1550" dirty="0">
                <a:solidFill>
                  <a:srgbClr val="7494A4"/>
                </a:solidFill>
              </a:rPr>
              <a:t> </a:t>
            </a:r>
            <a:r>
              <a:rPr lang="en-GB" sz="1550" dirty="0" err="1">
                <a:solidFill>
                  <a:srgbClr val="7494A4"/>
                </a:solidFill>
              </a:rPr>
              <a:t>koristi</a:t>
            </a:r>
            <a:r>
              <a:rPr lang="en-GB" sz="1550" dirty="0">
                <a:solidFill>
                  <a:srgbClr val="7494A4"/>
                </a:solidFill>
              </a:rPr>
              <a:t> u </a:t>
            </a:r>
            <a:r>
              <a:rPr lang="en-GB" sz="1550" dirty="0" err="1">
                <a:solidFill>
                  <a:srgbClr val="7494A4"/>
                </a:solidFill>
              </a:rPr>
              <a:t>ekonomskom</a:t>
            </a:r>
            <a:r>
              <a:rPr lang="en-GB" sz="1550" dirty="0">
                <a:solidFill>
                  <a:srgbClr val="7494A4"/>
                </a:solidFill>
              </a:rPr>
              <a:t>, socio-</a:t>
            </a:r>
            <a:r>
              <a:rPr lang="en-GB" sz="1550" dirty="0" err="1">
                <a:solidFill>
                  <a:srgbClr val="7494A4"/>
                </a:solidFill>
              </a:rPr>
              <a:t>kulturnom</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psihološkom</a:t>
            </a:r>
            <a:r>
              <a:rPr lang="en-GB" sz="1550" dirty="0">
                <a:solidFill>
                  <a:srgbClr val="7494A4"/>
                </a:solidFill>
              </a:rPr>
              <a:t> </a:t>
            </a:r>
            <a:r>
              <a:rPr lang="en-GB" sz="1550" dirty="0" err="1">
                <a:solidFill>
                  <a:srgbClr val="7494A4"/>
                </a:solidFill>
              </a:rPr>
              <a:t>smislu</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kako</a:t>
            </a:r>
            <a:r>
              <a:rPr lang="en-GB" sz="1550" dirty="0">
                <a:solidFill>
                  <a:srgbClr val="7494A4"/>
                </a:solidFill>
              </a:rPr>
              <a:t>.</a:t>
            </a:r>
            <a:endParaRPr lang="cs-CZ" sz="1550" dirty="0">
              <a:solidFill>
                <a:srgbClr val="7494A4"/>
              </a:solidFill>
            </a:endParaRPr>
          </a:p>
        </p:txBody>
      </p:sp>
    </p:spTree>
    <p:extLst>
      <p:ext uri="{BB962C8B-B14F-4D97-AF65-F5344CB8AC3E}">
        <p14:creationId xmlns:p14="http://schemas.microsoft.com/office/powerpoint/2010/main" val="68966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Horizotalne i transverzinalne kompetencije</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488612" y="1300376"/>
            <a:ext cx="8474704" cy="4786525"/>
          </a:xfrm>
          <a:prstGeom prst="rect">
            <a:avLst/>
          </a:prstGeom>
          <a:noFill/>
        </p:spPr>
        <p:txBody>
          <a:bodyPr wrap="square" lIns="76794" tIns="38397" rIns="76794" bIns="38397" rtlCol="0">
            <a:spAutoFit/>
          </a:bodyPr>
          <a:lstStyle/>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Svaki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ima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posebne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ključne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karakteristike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u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upravljanju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rukovođenju PIP-a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Neizbježno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je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stvaranje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jaz</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između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sektorskih</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vještina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uloga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ovaj</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jaz</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se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može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ispuniti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samo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međusobnom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usporedbom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suradnjom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Zato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specifične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vještine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kompetencije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javnog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javno</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-privatnog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privatnog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jasno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prepoznate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analizirane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te su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identificira</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horizontalne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ili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transverzalne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kompetencije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za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čije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je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provođenje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nužan</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zajednički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dijalog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stalna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suradnja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između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uključenih</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p>
          <a:p>
            <a:pPr marL="0" marR="0" lvl="0" indent="0" algn="just" defTabSz="76794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Ove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kompetencije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pripadaju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različitim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složenijim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područjima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uključujući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okoliš</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energetska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učinkovitost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fenomen</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gradskih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toplinskih</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otoka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otpad</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voda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zagađenje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mobilnost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društvo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usluge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objekti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kulturni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život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sadržaji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u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slobodno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vrijeme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percepcija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identiteta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gentrifikacija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nasuprot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miješanju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pristupačnost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sigurnost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ekonomija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utjecaj</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turizma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troškovi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održavanja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troškovi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transformacije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cs-CZ" sz="1800" b="0" i="0" u="none" strike="noStrike" kern="1200" cap="none" spc="0" normalizeH="0" baseline="0" noProof="0" dirty="0">
              <a:ln>
                <a:noFill/>
              </a:ln>
              <a:solidFill>
                <a:srgbClr val="7494A4"/>
              </a:solidFill>
              <a:effectLst/>
              <a:uLnTx/>
              <a:uFillTx/>
              <a:latin typeface="Trebuchet MS"/>
              <a:ea typeface="+mn-ea"/>
              <a:cs typeface="+mn-cs"/>
            </a:endParaRPr>
          </a:p>
        </p:txBody>
      </p:sp>
    </p:spTree>
    <p:extLst>
      <p:ext uri="{BB962C8B-B14F-4D97-AF65-F5344CB8AC3E}">
        <p14:creationId xmlns:p14="http://schemas.microsoft.com/office/powerpoint/2010/main" val="246526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EEDA-D1C9-4650-A654-C0279194849E}"/>
              </a:ext>
            </a:extLst>
          </p:cNvPr>
          <p:cNvSpPr>
            <a:spLocks noGrp="1"/>
          </p:cNvSpPr>
          <p:nvPr>
            <p:ph type="title"/>
          </p:nvPr>
        </p:nvSpPr>
        <p:spPr>
          <a:xfrm>
            <a:off x="-82582" y="133080"/>
            <a:ext cx="6940582" cy="686006"/>
          </a:xfrm>
        </p:spPr>
        <p:txBody>
          <a:bodyPr>
            <a:noAutofit/>
          </a:bodyPr>
          <a:lstStyle/>
          <a:p>
            <a:pPr algn="ctr"/>
            <a:r>
              <a:rPr lang="hr-HR" sz="2400" dirty="0">
                <a:solidFill>
                  <a:srgbClr val="77726B"/>
                </a:solidFill>
              </a:rPr>
              <a:t>2.dio: </a:t>
            </a:r>
            <a:r>
              <a:rPr lang="en-US" sz="2400" dirty="0">
                <a:solidFill>
                  <a:srgbClr val="77726B"/>
                </a:solidFill>
              </a:rPr>
              <a:t>STRATEGIJA UPRAVLJANJA PIP-</a:t>
            </a:r>
            <a:r>
              <a:rPr lang="en-US" sz="2400" dirty="0" err="1">
                <a:solidFill>
                  <a:srgbClr val="77726B"/>
                </a:solidFill>
              </a:rPr>
              <a:t>ovima</a:t>
            </a:r>
            <a:r>
              <a:rPr lang="en-US" sz="2400" dirty="0">
                <a:solidFill>
                  <a:srgbClr val="77726B"/>
                </a:solidFill>
              </a:rPr>
              <a:t>: </a:t>
            </a:r>
            <a:r>
              <a:rPr lang="hr-HR" sz="2400" dirty="0">
                <a:solidFill>
                  <a:srgbClr val="77726B"/>
                </a:solidFill>
              </a:rPr>
              <a:t>  </a:t>
            </a:r>
            <a:br>
              <a:rPr lang="hr-HR" sz="2400" dirty="0">
                <a:solidFill>
                  <a:srgbClr val="77726B"/>
                </a:solidFill>
              </a:rPr>
            </a:br>
            <a:r>
              <a:rPr lang="hr-HR" sz="2400" dirty="0">
                <a:solidFill>
                  <a:srgbClr val="77726B"/>
                </a:solidFill>
              </a:rPr>
              <a:t>           </a:t>
            </a:r>
            <a:r>
              <a:rPr lang="en-US" sz="2400" dirty="0">
                <a:solidFill>
                  <a:srgbClr val="77726B"/>
                </a:solidFill>
              </a:rPr>
              <a:t>IZJAVA O POLITICI</a:t>
            </a:r>
            <a:endParaRPr lang="hr-HR" sz="2400" dirty="0">
              <a:solidFill>
                <a:srgbClr val="77726B"/>
              </a:solidFill>
            </a:endParaRPr>
          </a:p>
        </p:txBody>
      </p:sp>
      <p:sp>
        <p:nvSpPr>
          <p:cNvPr id="3" name="Text Placeholder 2">
            <a:extLst>
              <a:ext uri="{FF2B5EF4-FFF2-40B4-BE49-F238E27FC236}">
                <a16:creationId xmlns:a16="http://schemas.microsoft.com/office/drawing/2014/main" id="{DA9EE361-6914-4AB3-85BA-ECB6861F6294}"/>
              </a:ext>
            </a:extLst>
          </p:cNvPr>
          <p:cNvSpPr>
            <a:spLocks noGrp="1"/>
          </p:cNvSpPr>
          <p:nvPr>
            <p:ph type="body" sz="quarter" idx="10"/>
          </p:nvPr>
        </p:nvSpPr>
        <p:spPr>
          <a:xfrm>
            <a:off x="296864" y="1591192"/>
            <a:ext cx="8562974" cy="4949504"/>
          </a:xfrm>
        </p:spPr>
        <p:txBody>
          <a:bodyPr/>
          <a:lstStyle/>
          <a:p>
            <a:pPr algn="just"/>
            <a:r>
              <a:rPr lang="hr-HR" sz="2000" dirty="0">
                <a:solidFill>
                  <a:srgbClr val="7494A4"/>
                </a:solidFill>
              </a:rPr>
              <a:t>Razvoj zajedničke strategije za održivo upravljanje i rukovođenje PIP-om u Srednjoj Europi jedan je od krajnjih rezultata projekta BhENEFIT. Da bi se postigao ovaj cilj, razvijen je put koji se sastoji od analiza, sastanaka, posjeta i ciljanih radionica. Tijekom radionica, svaki lokalni partner predstavio je vlastitu analizu sustava lokalne uprave. Polazeći od tri moguća nacrta ciljeva za temu, uspostavljeni su dijalog i rasprava.</a:t>
            </a:r>
          </a:p>
          <a:p>
            <a:pPr algn="just"/>
            <a:endParaRPr lang="hr-HR" sz="2000" dirty="0">
              <a:solidFill>
                <a:srgbClr val="7494A4"/>
              </a:solidFill>
            </a:endParaRPr>
          </a:p>
          <a:p>
            <a:pPr algn="just"/>
            <a:endParaRPr lang="hr-HR" sz="2000" dirty="0">
              <a:solidFill>
                <a:srgbClr val="7494A4"/>
              </a:solidFill>
            </a:endParaRPr>
          </a:p>
          <a:p>
            <a:pPr algn="just"/>
            <a:r>
              <a:rPr lang="hr-HR" sz="1800" dirty="0">
                <a:solidFill>
                  <a:srgbClr val="7494A4"/>
                </a:solidFill>
              </a:rPr>
              <a:t>Zemlje koje su sudjelovale raspravile su temu u tri različite fokus grupe s tri sljedeća cilja:</a:t>
            </a:r>
          </a:p>
          <a:p>
            <a:pPr marL="342900" indent="-342900" algn="just">
              <a:buAutoNum type="arabicPeriod"/>
            </a:pPr>
            <a:r>
              <a:rPr lang="hr-HR" sz="1800" dirty="0">
                <a:solidFill>
                  <a:srgbClr val="7494A4"/>
                </a:solidFill>
              </a:rPr>
              <a:t>Načelo partnerstva;</a:t>
            </a:r>
          </a:p>
          <a:p>
            <a:pPr marL="342900" indent="-342900" algn="just">
              <a:buAutoNum type="arabicPeriod"/>
            </a:pPr>
            <a:r>
              <a:rPr lang="hr-HR" sz="1800" dirty="0">
                <a:solidFill>
                  <a:srgbClr val="7494A4"/>
                </a:solidFill>
              </a:rPr>
              <a:t>Objedinjavanje i optimiziranje resursa;</a:t>
            </a:r>
          </a:p>
          <a:p>
            <a:pPr marL="342900" indent="-342900" algn="just">
              <a:buAutoNum type="arabicPeriod"/>
            </a:pPr>
            <a:r>
              <a:rPr lang="hr-HR" sz="1800" dirty="0">
                <a:solidFill>
                  <a:srgbClr val="7494A4"/>
                </a:solidFill>
              </a:rPr>
              <a:t>Mehanizam kompromisa.</a:t>
            </a:r>
            <a:endParaRPr lang="hr-HR" sz="2000" dirty="0">
              <a:solidFill>
                <a:srgbClr val="7494A4"/>
              </a:solidFill>
            </a:endParaRPr>
          </a:p>
        </p:txBody>
      </p:sp>
      <p:pic>
        <p:nvPicPr>
          <p:cNvPr id="4"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294021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Načelo partnerstva – </a:t>
            </a:r>
            <a:br>
              <a:rPr lang="cs-CZ" sz="2400" dirty="0">
                <a:solidFill>
                  <a:srgbClr val="77726B"/>
                </a:solidFill>
                <a:cs typeface="Raleway"/>
              </a:rPr>
            </a:br>
            <a:r>
              <a:rPr lang="cs-CZ" sz="2400" dirty="0">
                <a:solidFill>
                  <a:srgbClr val="77726B"/>
                </a:solidFill>
                <a:cs typeface="Raleway"/>
              </a:rPr>
              <a:t>uključenost dionika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52425" y="1135196"/>
            <a:ext cx="8474704" cy="4925025"/>
          </a:xfrm>
          <a:prstGeom prst="rect">
            <a:avLst/>
          </a:prstGeom>
          <a:noFill/>
        </p:spPr>
        <p:txBody>
          <a:bodyPr wrap="square" lIns="76794" tIns="38397" rIns="76794" bIns="38397" rtlCol="0">
            <a:spAutoFit/>
          </a:bodyPr>
          <a:lstStyle/>
          <a:p>
            <a:pPr algn="just"/>
            <a:r>
              <a:rPr lang="en-GB" dirty="0" err="1">
                <a:solidFill>
                  <a:srgbClr val="7494A4"/>
                </a:solidFill>
              </a:rPr>
              <a:t>Uključivanje</a:t>
            </a:r>
            <a:r>
              <a:rPr lang="en-GB" dirty="0">
                <a:solidFill>
                  <a:srgbClr val="7494A4"/>
                </a:solidFill>
              </a:rPr>
              <a:t> </a:t>
            </a:r>
            <a:r>
              <a:rPr lang="en-GB" dirty="0" err="1">
                <a:solidFill>
                  <a:srgbClr val="7494A4"/>
                </a:solidFill>
              </a:rPr>
              <a:t>dionika</a:t>
            </a:r>
            <a:r>
              <a:rPr lang="en-GB" dirty="0">
                <a:solidFill>
                  <a:srgbClr val="7494A4"/>
                </a:solidFill>
              </a:rPr>
              <a:t> mora </a:t>
            </a:r>
            <a:r>
              <a:rPr lang="en-GB" dirty="0" err="1">
                <a:solidFill>
                  <a:srgbClr val="7494A4"/>
                </a:solidFill>
              </a:rPr>
              <a:t>biti</a:t>
            </a:r>
            <a:r>
              <a:rPr lang="en-GB" dirty="0">
                <a:solidFill>
                  <a:srgbClr val="7494A4"/>
                </a:solidFill>
              </a:rPr>
              <a:t> </a:t>
            </a:r>
            <a:r>
              <a:rPr lang="en-GB" dirty="0" err="1">
                <a:solidFill>
                  <a:srgbClr val="7494A4"/>
                </a:solidFill>
              </a:rPr>
              <a:t>usmjereno</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cilj</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odnosi</a:t>
            </a:r>
            <a:r>
              <a:rPr lang="en-GB" dirty="0">
                <a:solidFill>
                  <a:srgbClr val="7494A4"/>
                </a:solidFill>
              </a:rPr>
              <a:t> se </a:t>
            </a:r>
            <a:r>
              <a:rPr lang="en-GB" dirty="0" err="1">
                <a:solidFill>
                  <a:srgbClr val="7494A4"/>
                </a:solidFill>
              </a:rPr>
              <a:t>na</a:t>
            </a:r>
            <a:r>
              <a:rPr lang="en-GB" dirty="0">
                <a:solidFill>
                  <a:srgbClr val="7494A4"/>
                </a:solidFill>
              </a:rPr>
              <a:t> </a:t>
            </a:r>
            <a:r>
              <a:rPr lang="en-GB" dirty="0" err="1">
                <a:solidFill>
                  <a:srgbClr val="7494A4"/>
                </a:solidFill>
              </a:rPr>
              <a:t>sudjelovanje</a:t>
            </a:r>
            <a:r>
              <a:rPr lang="en-GB" dirty="0">
                <a:solidFill>
                  <a:srgbClr val="7494A4"/>
                </a:solidFill>
              </a:rPr>
              <a:t> </a:t>
            </a:r>
            <a:r>
              <a:rPr lang="en-GB" dirty="0" err="1">
                <a:solidFill>
                  <a:srgbClr val="7494A4"/>
                </a:solidFill>
              </a:rPr>
              <a:t>interesnih</a:t>
            </a:r>
            <a:r>
              <a:rPr lang="en-GB" dirty="0">
                <a:solidFill>
                  <a:srgbClr val="7494A4"/>
                </a:solidFill>
              </a:rPr>
              <a:t> </a:t>
            </a:r>
            <a:r>
              <a:rPr lang="en-GB" dirty="0" err="1">
                <a:solidFill>
                  <a:srgbClr val="7494A4"/>
                </a:solidFill>
              </a:rPr>
              <a:t>skupina</a:t>
            </a:r>
            <a:r>
              <a:rPr lang="en-GB" dirty="0">
                <a:solidFill>
                  <a:srgbClr val="7494A4"/>
                </a:solidFill>
              </a:rPr>
              <a:t> (</a:t>
            </a:r>
            <a:r>
              <a:rPr lang="en-GB" dirty="0" err="1">
                <a:solidFill>
                  <a:srgbClr val="7494A4"/>
                </a:solidFill>
              </a:rPr>
              <a:t>tj</a:t>
            </a:r>
            <a:r>
              <a:rPr lang="en-GB" dirty="0">
                <a:solidFill>
                  <a:srgbClr val="7494A4"/>
                </a:solidFill>
              </a:rPr>
              <a:t>. </a:t>
            </a:r>
            <a:r>
              <a:rPr lang="hr-HR" dirty="0">
                <a:solidFill>
                  <a:srgbClr val="7494A4"/>
                </a:solidFill>
              </a:rPr>
              <a:t>p</a:t>
            </a:r>
            <a:r>
              <a:rPr lang="en-GB" dirty="0" err="1">
                <a:solidFill>
                  <a:srgbClr val="7494A4"/>
                </a:solidFill>
              </a:rPr>
              <a:t>redstavnika</a:t>
            </a:r>
            <a:r>
              <a:rPr lang="en-GB" dirty="0">
                <a:solidFill>
                  <a:srgbClr val="7494A4"/>
                </a:solidFill>
              </a:rPr>
              <a:t> </a:t>
            </a:r>
            <a:r>
              <a:rPr lang="hr-HR" dirty="0">
                <a:solidFill>
                  <a:srgbClr val="7494A4"/>
                </a:solidFill>
              </a:rPr>
              <a:t>lokalnih </a:t>
            </a:r>
            <a:r>
              <a:rPr lang="en-GB" dirty="0" err="1">
                <a:solidFill>
                  <a:srgbClr val="7494A4"/>
                </a:solidFill>
              </a:rPr>
              <a:t>zajednica</a:t>
            </a:r>
            <a:r>
              <a:rPr lang="en-GB" dirty="0">
                <a:solidFill>
                  <a:srgbClr val="7494A4"/>
                </a:solidFill>
              </a:rPr>
              <a:t>, </a:t>
            </a:r>
            <a:r>
              <a:rPr lang="en-GB" dirty="0" err="1">
                <a:solidFill>
                  <a:srgbClr val="7494A4"/>
                </a:solidFill>
              </a:rPr>
              <a:t>vlasnika</a:t>
            </a:r>
            <a:r>
              <a:rPr lang="en-GB" dirty="0">
                <a:solidFill>
                  <a:srgbClr val="7494A4"/>
                </a:solidFill>
              </a:rPr>
              <a:t>, </a:t>
            </a:r>
            <a:r>
              <a:rPr lang="en-GB" dirty="0" err="1">
                <a:solidFill>
                  <a:srgbClr val="7494A4"/>
                </a:solidFill>
              </a:rPr>
              <a:t>profesionalaca</a:t>
            </a:r>
            <a:r>
              <a:rPr lang="en-GB" dirty="0">
                <a:solidFill>
                  <a:srgbClr val="7494A4"/>
                </a:solidFill>
              </a:rPr>
              <a:t>, </a:t>
            </a:r>
            <a:r>
              <a:rPr lang="en-GB" dirty="0" err="1">
                <a:solidFill>
                  <a:srgbClr val="7494A4"/>
                </a:solidFill>
              </a:rPr>
              <a:t>državnih</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lokalnih</a:t>
            </a:r>
            <a:r>
              <a:rPr lang="en-GB" dirty="0">
                <a:solidFill>
                  <a:srgbClr val="7494A4"/>
                </a:solidFill>
              </a:rPr>
              <a:t> </a:t>
            </a:r>
            <a:r>
              <a:rPr lang="en-GB" dirty="0" err="1">
                <a:solidFill>
                  <a:srgbClr val="7494A4"/>
                </a:solidFill>
              </a:rPr>
              <a:t>vlasti</a:t>
            </a:r>
            <a:r>
              <a:rPr lang="en-GB" dirty="0">
                <a:solidFill>
                  <a:srgbClr val="7494A4"/>
                </a:solidFill>
              </a:rPr>
              <a:t>, </a:t>
            </a:r>
            <a:r>
              <a:rPr lang="en-GB" dirty="0" err="1">
                <a:solidFill>
                  <a:srgbClr val="7494A4"/>
                </a:solidFill>
              </a:rPr>
              <a:t>političara</a:t>
            </a:r>
            <a:r>
              <a:rPr lang="en-GB" dirty="0">
                <a:solidFill>
                  <a:srgbClr val="7494A4"/>
                </a:solidFill>
              </a:rPr>
              <a:t>, </a:t>
            </a:r>
            <a:r>
              <a:rPr lang="en-GB" dirty="0" err="1">
                <a:solidFill>
                  <a:srgbClr val="7494A4"/>
                </a:solidFill>
              </a:rPr>
              <a:t>organizacija</a:t>
            </a:r>
            <a:r>
              <a:rPr lang="en-GB" dirty="0">
                <a:solidFill>
                  <a:srgbClr val="7494A4"/>
                </a:solidFill>
              </a:rPr>
              <a:t> </a:t>
            </a:r>
            <a:r>
              <a:rPr lang="en-GB" dirty="0" err="1">
                <a:solidFill>
                  <a:srgbClr val="7494A4"/>
                </a:solidFill>
              </a:rPr>
              <a:t>civilnog</a:t>
            </a:r>
            <a:r>
              <a:rPr lang="en-GB" dirty="0">
                <a:solidFill>
                  <a:srgbClr val="7494A4"/>
                </a:solidFill>
              </a:rPr>
              <a:t> </a:t>
            </a:r>
            <a:r>
              <a:rPr lang="en-GB" dirty="0" err="1">
                <a:solidFill>
                  <a:srgbClr val="7494A4"/>
                </a:solidFill>
              </a:rPr>
              <a:t>društva</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poduzeća</a:t>
            </a:r>
            <a:r>
              <a:rPr lang="en-GB" dirty="0">
                <a:solidFill>
                  <a:srgbClr val="7494A4"/>
                </a:solidFill>
              </a:rPr>
              <a:t>, </a:t>
            </a:r>
            <a:r>
              <a:rPr lang="en-GB" dirty="0" err="1">
                <a:solidFill>
                  <a:srgbClr val="7494A4"/>
                </a:solidFill>
              </a:rPr>
              <a:t>građana</a:t>
            </a:r>
            <a:r>
              <a:rPr lang="en-GB" dirty="0">
                <a:solidFill>
                  <a:srgbClr val="7494A4"/>
                </a:solidFill>
              </a:rPr>
              <a:t>) u </a:t>
            </a:r>
            <a:r>
              <a:rPr lang="en-GB" dirty="0" err="1">
                <a:solidFill>
                  <a:srgbClr val="7494A4"/>
                </a:solidFill>
              </a:rPr>
              <a:t>planiranju</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odlučivanju</a:t>
            </a:r>
            <a:r>
              <a:rPr lang="en-GB" dirty="0">
                <a:solidFill>
                  <a:srgbClr val="7494A4"/>
                </a:solidFill>
              </a:rPr>
              <a:t> o </a:t>
            </a:r>
            <a:r>
              <a:rPr lang="hr-HR" dirty="0">
                <a:solidFill>
                  <a:srgbClr val="7494A4"/>
                </a:solidFill>
              </a:rPr>
              <a:t>PIP-u.</a:t>
            </a:r>
          </a:p>
          <a:p>
            <a:pPr algn="just"/>
            <a:endParaRPr lang="hr-HR" dirty="0">
              <a:solidFill>
                <a:srgbClr val="7494A4"/>
              </a:solidFill>
            </a:endParaRPr>
          </a:p>
          <a:p>
            <a:pPr algn="just"/>
            <a:r>
              <a:rPr lang="en-GB" dirty="0" err="1">
                <a:solidFill>
                  <a:srgbClr val="7494A4"/>
                </a:solidFill>
              </a:rPr>
              <a:t>Dionici</a:t>
            </a:r>
            <a:r>
              <a:rPr lang="en-GB" dirty="0">
                <a:solidFill>
                  <a:srgbClr val="7494A4"/>
                </a:solidFill>
              </a:rPr>
              <a:t> se </a:t>
            </a:r>
            <a:r>
              <a:rPr lang="en-GB" dirty="0" err="1">
                <a:solidFill>
                  <a:srgbClr val="7494A4"/>
                </a:solidFill>
              </a:rPr>
              <a:t>mogu</a:t>
            </a:r>
            <a:r>
              <a:rPr lang="en-GB" dirty="0">
                <a:solidFill>
                  <a:srgbClr val="7494A4"/>
                </a:solidFill>
              </a:rPr>
              <a:t> </a:t>
            </a:r>
            <a:r>
              <a:rPr lang="en-GB" dirty="0" err="1">
                <a:solidFill>
                  <a:srgbClr val="7494A4"/>
                </a:solidFill>
              </a:rPr>
              <a:t>definirati</a:t>
            </a:r>
            <a:r>
              <a:rPr lang="en-GB" dirty="0">
                <a:solidFill>
                  <a:srgbClr val="7494A4"/>
                </a:solidFill>
              </a:rPr>
              <a:t> </a:t>
            </a:r>
            <a:r>
              <a:rPr lang="en-GB" dirty="0" err="1">
                <a:solidFill>
                  <a:srgbClr val="7494A4"/>
                </a:solidFill>
              </a:rPr>
              <a:t>kao</a:t>
            </a:r>
            <a:r>
              <a:rPr lang="en-GB" dirty="0">
                <a:solidFill>
                  <a:srgbClr val="7494A4"/>
                </a:solidFill>
              </a:rPr>
              <a:t> </a:t>
            </a:r>
            <a:r>
              <a:rPr lang="en-GB" dirty="0" err="1">
                <a:solidFill>
                  <a:srgbClr val="7494A4"/>
                </a:solidFill>
              </a:rPr>
              <a:t>bilo</a:t>
            </a:r>
            <a:r>
              <a:rPr lang="en-GB" dirty="0">
                <a:solidFill>
                  <a:srgbClr val="7494A4"/>
                </a:solidFill>
              </a:rPr>
              <a:t> </a:t>
            </a:r>
            <a:r>
              <a:rPr lang="en-GB" dirty="0" err="1">
                <a:solidFill>
                  <a:srgbClr val="7494A4"/>
                </a:solidFill>
              </a:rPr>
              <a:t>koja</a:t>
            </a:r>
            <a:r>
              <a:rPr lang="en-GB" dirty="0">
                <a:solidFill>
                  <a:srgbClr val="7494A4"/>
                </a:solidFill>
              </a:rPr>
              <a:t> </a:t>
            </a:r>
            <a:r>
              <a:rPr lang="en-GB" dirty="0" err="1">
                <a:solidFill>
                  <a:srgbClr val="7494A4"/>
                </a:solidFill>
              </a:rPr>
              <a:t>grupa</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pojedinac</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mogu</a:t>
            </a:r>
            <a:r>
              <a:rPr lang="en-GB" dirty="0">
                <a:solidFill>
                  <a:srgbClr val="7494A4"/>
                </a:solidFill>
              </a:rPr>
              <a:t> </a:t>
            </a:r>
            <a:r>
              <a:rPr lang="en-GB" dirty="0" err="1">
                <a:solidFill>
                  <a:srgbClr val="7494A4"/>
                </a:solidFill>
              </a:rPr>
              <a:t>utjecati</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njih</a:t>
            </a:r>
            <a:r>
              <a:rPr lang="en-GB" dirty="0">
                <a:solidFill>
                  <a:srgbClr val="7494A4"/>
                </a:solidFill>
              </a:rPr>
              <a:t> </a:t>
            </a:r>
            <a:r>
              <a:rPr lang="en-GB" dirty="0" err="1">
                <a:solidFill>
                  <a:srgbClr val="7494A4"/>
                </a:solidFill>
              </a:rPr>
              <a:t>utje</a:t>
            </a:r>
            <a:r>
              <a:rPr lang="hr-HR" dirty="0">
                <a:solidFill>
                  <a:srgbClr val="7494A4"/>
                </a:solidFill>
              </a:rPr>
              <a:t>če</a:t>
            </a:r>
            <a:r>
              <a:rPr lang="en-GB" dirty="0">
                <a:solidFill>
                  <a:srgbClr val="7494A4"/>
                </a:solidFill>
              </a:rPr>
              <a:t> </a:t>
            </a:r>
            <a:r>
              <a:rPr lang="en-GB" dirty="0" err="1">
                <a:solidFill>
                  <a:srgbClr val="7494A4"/>
                </a:solidFill>
              </a:rPr>
              <a:t>upravljanje</a:t>
            </a:r>
            <a:r>
              <a:rPr lang="en-GB" dirty="0">
                <a:solidFill>
                  <a:srgbClr val="7494A4"/>
                </a:solidFill>
              </a:rPr>
              <a:t> </a:t>
            </a:r>
            <a:r>
              <a:rPr lang="hr-HR" dirty="0">
                <a:solidFill>
                  <a:srgbClr val="7494A4"/>
                </a:solidFill>
              </a:rPr>
              <a:t>PIP</a:t>
            </a:r>
            <a:r>
              <a:rPr lang="en-GB" dirty="0">
                <a:solidFill>
                  <a:srgbClr val="7494A4"/>
                </a:solidFill>
              </a:rPr>
              <a:t>-</a:t>
            </a:r>
            <a:r>
              <a:rPr lang="hr-HR" dirty="0">
                <a:solidFill>
                  <a:srgbClr val="7494A4"/>
                </a:solidFill>
              </a:rPr>
              <a:t>em</a:t>
            </a:r>
            <a:r>
              <a:rPr lang="en-GB" dirty="0">
                <a:solidFill>
                  <a:srgbClr val="7494A4"/>
                </a:solidFill>
              </a:rPr>
              <a:t>. </a:t>
            </a:r>
            <a:r>
              <a:rPr lang="en-GB" dirty="0" err="1">
                <a:solidFill>
                  <a:srgbClr val="7494A4"/>
                </a:solidFill>
              </a:rPr>
              <a:t>Općenito</a:t>
            </a:r>
            <a:r>
              <a:rPr lang="en-GB" dirty="0">
                <a:solidFill>
                  <a:srgbClr val="7494A4"/>
                </a:solidFill>
              </a:rPr>
              <a:t> </a:t>
            </a:r>
            <a:r>
              <a:rPr lang="en-GB" dirty="0" err="1">
                <a:solidFill>
                  <a:srgbClr val="7494A4"/>
                </a:solidFill>
              </a:rPr>
              <a:t>govoreći</a:t>
            </a:r>
            <a:r>
              <a:rPr lang="en-GB" dirty="0">
                <a:solidFill>
                  <a:srgbClr val="7494A4"/>
                </a:solidFill>
              </a:rPr>
              <a:t>, </a:t>
            </a:r>
            <a:r>
              <a:rPr lang="en-GB" dirty="0" err="1">
                <a:solidFill>
                  <a:srgbClr val="7494A4"/>
                </a:solidFill>
              </a:rPr>
              <a:t>mogu</a:t>
            </a:r>
            <a:r>
              <a:rPr lang="en-GB" dirty="0">
                <a:solidFill>
                  <a:srgbClr val="7494A4"/>
                </a:solidFill>
              </a:rPr>
              <a:t> se </a:t>
            </a:r>
            <a:r>
              <a:rPr lang="en-GB" dirty="0" err="1">
                <a:solidFill>
                  <a:srgbClr val="7494A4"/>
                </a:solidFill>
              </a:rPr>
              <a:t>razlikovati</a:t>
            </a:r>
            <a:r>
              <a:rPr lang="en-GB" dirty="0">
                <a:solidFill>
                  <a:srgbClr val="7494A4"/>
                </a:solidFill>
              </a:rPr>
              <a:t> </a:t>
            </a:r>
            <a:r>
              <a:rPr lang="en-GB" dirty="0" err="1">
                <a:solidFill>
                  <a:srgbClr val="7494A4"/>
                </a:solidFill>
              </a:rPr>
              <a:t>četiri</a:t>
            </a:r>
            <a:r>
              <a:rPr lang="en-GB" dirty="0">
                <a:solidFill>
                  <a:srgbClr val="7494A4"/>
                </a:solidFill>
              </a:rPr>
              <a:t> </a:t>
            </a:r>
            <a:r>
              <a:rPr lang="en-GB" dirty="0" err="1">
                <a:solidFill>
                  <a:srgbClr val="7494A4"/>
                </a:solidFill>
              </a:rPr>
              <a:t>glavne</a:t>
            </a:r>
            <a:r>
              <a:rPr lang="en-GB" dirty="0">
                <a:solidFill>
                  <a:srgbClr val="7494A4"/>
                </a:solidFill>
              </a:rPr>
              <a:t> </a:t>
            </a:r>
            <a:r>
              <a:rPr lang="en-GB" dirty="0" err="1">
                <a:solidFill>
                  <a:srgbClr val="7494A4"/>
                </a:solidFill>
              </a:rPr>
              <a:t>interesne</a:t>
            </a:r>
            <a:r>
              <a:rPr lang="en-GB" dirty="0">
                <a:solidFill>
                  <a:srgbClr val="7494A4"/>
                </a:solidFill>
              </a:rPr>
              <a:t> </a:t>
            </a:r>
            <a:r>
              <a:rPr lang="en-GB" dirty="0" err="1">
                <a:solidFill>
                  <a:srgbClr val="7494A4"/>
                </a:solidFill>
              </a:rPr>
              <a:t>skupine</a:t>
            </a:r>
            <a:r>
              <a:rPr lang="en-GB" dirty="0">
                <a:solidFill>
                  <a:srgbClr val="7494A4"/>
                </a:solidFill>
              </a:rPr>
              <a:t>:</a:t>
            </a: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izravno</a:t>
            </a:r>
            <a:r>
              <a:rPr lang="en-GB" dirty="0">
                <a:solidFill>
                  <a:srgbClr val="7494A4"/>
                </a:solidFill>
              </a:rPr>
              <a:t> </a:t>
            </a:r>
            <a:r>
              <a:rPr lang="en-GB" dirty="0" err="1">
                <a:solidFill>
                  <a:srgbClr val="7494A4"/>
                </a:solidFill>
              </a:rPr>
              <a:t>imaju</a:t>
            </a:r>
            <a:r>
              <a:rPr lang="en-GB" dirty="0">
                <a:solidFill>
                  <a:srgbClr val="7494A4"/>
                </a:solidFill>
              </a:rPr>
              <a:t> </a:t>
            </a:r>
            <a:r>
              <a:rPr lang="en-GB" dirty="0" err="1">
                <a:solidFill>
                  <a:srgbClr val="7494A4"/>
                </a:solidFill>
              </a:rPr>
              <a:t>koristi</a:t>
            </a:r>
            <a:r>
              <a:rPr lang="en-GB" dirty="0">
                <a:solidFill>
                  <a:srgbClr val="7494A4"/>
                </a:solidFill>
              </a:rPr>
              <a:t> (</a:t>
            </a:r>
            <a:r>
              <a:rPr lang="en-GB" dirty="0" err="1">
                <a:solidFill>
                  <a:srgbClr val="7494A4"/>
                </a:solidFill>
              </a:rPr>
              <a:t>korisnici</a:t>
            </a:r>
            <a:r>
              <a:rPr lang="en-GB" dirty="0">
                <a:solidFill>
                  <a:srgbClr val="7494A4"/>
                </a:solidFill>
              </a:rPr>
              <a:t>),</a:t>
            </a:r>
            <a:endParaRPr lang="hr-HR" dirty="0">
              <a:solidFill>
                <a:srgbClr val="7494A4"/>
              </a:solidFill>
            </a:endParaRPr>
          </a:p>
          <a:p>
            <a:pPr algn="just"/>
            <a:r>
              <a:rPr lang="en-GB" dirty="0">
                <a:solidFill>
                  <a:srgbClr val="7494A4"/>
                </a:solidFill>
              </a:rPr>
              <a:t>•</a:t>
            </a:r>
            <a:r>
              <a:rPr lang="hr-HR" dirty="0">
                <a:solidFill>
                  <a:srgbClr val="7494A4"/>
                </a:solidFill>
              </a:rPr>
              <a:t> dionici koji osiguravaju sredstva za razvoj,</a:t>
            </a:r>
            <a:endParaRPr lang="en-GB" dirty="0">
              <a:solidFill>
                <a:srgbClr val="7494A4"/>
              </a:solidFill>
            </a:endParaRP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koje</a:t>
            </a:r>
            <a:r>
              <a:rPr lang="en-GB" dirty="0">
                <a:solidFill>
                  <a:srgbClr val="7494A4"/>
                </a:solidFill>
              </a:rPr>
              <a:t> </a:t>
            </a:r>
            <a:r>
              <a:rPr lang="en-GB" dirty="0" err="1">
                <a:solidFill>
                  <a:srgbClr val="7494A4"/>
                </a:solidFill>
              </a:rPr>
              <a:t>negativno</a:t>
            </a:r>
            <a:r>
              <a:rPr lang="en-GB" dirty="0">
                <a:solidFill>
                  <a:srgbClr val="7494A4"/>
                </a:solidFill>
              </a:rPr>
              <a:t> </a:t>
            </a:r>
            <a:r>
              <a:rPr lang="en-GB" dirty="0" err="1">
                <a:solidFill>
                  <a:srgbClr val="7494A4"/>
                </a:solidFill>
              </a:rPr>
              <a:t>utječu</a:t>
            </a:r>
            <a:r>
              <a:rPr lang="en-GB" dirty="0">
                <a:solidFill>
                  <a:srgbClr val="7494A4"/>
                </a:solidFill>
              </a:rPr>
              <a:t> (</a:t>
            </a:r>
            <a:r>
              <a:rPr lang="hr-HR" dirty="0">
                <a:solidFill>
                  <a:srgbClr val="7494A4"/>
                </a:solidFill>
              </a:rPr>
              <a:t>opterećeni</a:t>
            </a:r>
            <a:r>
              <a:rPr lang="en-GB" dirty="0">
                <a:solidFill>
                  <a:srgbClr val="7494A4"/>
                </a:solidFill>
              </a:rPr>
              <a:t>),</a:t>
            </a: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izravno</a:t>
            </a:r>
            <a:r>
              <a:rPr lang="en-GB" dirty="0">
                <a:solidFill>
                  <a:srgbClr val="7494A4"/>
                </a:solidFill>
              </a:rPr>
              <a:t> </a:t>
            </a:r>
            <a:r>
              <a:rPr lang="en-GB" dirty="0" err="1">
                <a:solidFill>
                  <a:srgbClr val="7494A4"/>
                </a:solidFill>
              </a:rPr>
              <a:t>utječu</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ekosustav</a:t>
            </a:r>
            <a:r>
              <a:rPr lang="en-GB" dirty="0">
                <a:solidFill>
                  <a:srgbClr val="7494A4"/>
                </a:solidFill>
              </a:rPr>
              <a:t> (</a:t>
            </a:r>
            <a:r>
              <a:rPr lang="en-GB" dirty="0" err="1">
                <a:solidFill>
                  <a:srgbClr val="7494A4"/>
                </a:solidFill>
              </a:rPr>
              <a:t>usluge</a:t>
            </a:r>
            <a:r>
              <a:rPr lang="en-GB" dirty="0">
                <a:solidFill>
                  <a:srgbClr val="7494A4"/>
                </a:solidFill>
              </a:rPr>
              <a:t>) </a:t>
            </a:r>
            <a:r>
              <a:rPr lang="hr-HR" dirty="0">
                <a:solidFill>
                  <a:srgbClr val="7494A4"/>
                </a:solidFill>
              </a:rPr>
              <a:t>PIP</a:t>
            </a:r>
            <a:r>
              <a:rPr lang="en-GB" dirty="0">
                <a:solidFill>
                  <a:srgbClr val="7494A4"/>
                </a:solidFill>
              </a:rPr>
              <a:t>-a (</a:t>
            </a:r>
            <a:r>
              <a:rPr lang="en-GB" dirty="0" err="1">
                <a:solidFill>
                  <a:srgbClr val="7494A4"/>
                </a:solidFill>
              </a:rPr>
              <a:t>npr</a:t>
            </a:r>
            <a:r>
              <a:rPr lang="en-GB" dirty="0">
                <a:solidFill>
                  <a:srgbClr val="7494A4"/>
                </a:solidFill>
              </a:rPr>
              <a:t>. </a:t>
            </a:r>
            <a:r>
              <a:rPr lang="hr-HR" dirty="0">
                <a:solidFill>
                  <a:srgbClr val="7494A4"/>
                </a:solidFill>
              </a:rPr>
              <a:t>v</a:t>
            </a:r>
            <a:r>
              <a:rPr lang="en-GB" dirty="0" err="1">
                <a:solidFill>
                  <a:srgbClr val="7494A4"/>
                </a:solidFill>
              </a:rPr>
              <a:t>lasnik</a:t>
            </a:r>
            <a:r>
              <a:rPr lang="en-GB" dirty="0">
                <a:solidFill>
                  <a:srgbClr val="7494A4"/>
                </a:solidFill>
              </a:rPr>
              <a:t> </a:t>
            </a:r>
            <a:r>
              <a:rPr lang="en-GB" dirty="0" err="1">
                <a:solidFill>
                  <a:srgbClr val="7494A4"/>
                </a:solidFill>
              </a:rPr>
              <a:t>zemljišta</a:t>
            </a:r>
            <a:r>
              <a:rPr lang="en-GB" dirty="0">
                <a:solidFill>
                  <a:srgbClr val="7494A4"/>
                </a:solidFill>
              </a:rPr>
              <a:t>, </a:t>
            </a:r>
            <a:r>
              <a:rPr lang="en-GB" dirty="0" err="1">
                <a:solidFill>
                  <a:srgbClr val="7494A4"/>
                </a:solidFill>
              </a:rPr>
              <a:t>upravitelj</a:t>
            </a:r>
            <a:r>
              <a:rPr lang="en-GB" dirty="0">
                <a:solidFill>
                  <a:srgbClr val="7494A4"/>
                </a:solidFill>
              </a:rPr>
              <a:t> </a:t>
            </a:r>
            <a:endParaRPr lang="hr-HR" dirty="0">
              <a:solidFill>
                <a:srgbClr val="7494A4"/>
              </a:solidFill>
            </a:endParaRPr>
          </a:p>
          <a:p>
            <a:pPr algn="just"/>
            <a:r>
              <a:rPr lang="hr-HR" dirty="0">
                <a:solidFill>
                  <a:srgbClr val="7494A4"/>
                </a:solidFill>
              </a:rPr>
              <a:t>   </a:t>
            </a:r>
            <a:r>
              <a:rPr lang="en-GB" dirty="0" err="1">
                <a:solidFill>
                  <a:srgbClr val="7494A4"/>
                </a:solidFill>
              </a:rPr>
              <a:t>resursa</a:t>
            </a:r>
            <a:r>
              <a:rPr lang="en-GB" dirty="0">
                <a:solidFill>
                  <a:srgbClr val="7494A4"/>
                </a:solidFill>
              </a:rPr>
              <a:t>);</a:t>
            </a: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neizravno</a:t>
            </a:r>
            <a:r>
              <a:rPr lang="en-GB" dirty="0">
                <a:solidFill>
                  <a:srgbClr val="7494A4"/>
                </a:solidFill>
              </a:rPr>
              <a:t> </a:t>
            </a:r>
            <a:r>
              <a:rPr lang="en-GB" dirty="0" err="1">
                <a:solidFill>
                  <a:srgbClr val="7494A4"/>
                </a:solidFill>
              </a:rPr>
              <a:t>utječu</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ekosustav</a:t>
            </a:r>
            <a:r>
              <a:rPr lang="en-GB" dirty="0">
                <a:solidFill>
                  <a:srgbClr val="7494A4"/>
                </a:solidFill>
              </a:rPr>
              <a:t> (</a:t>
            </a:r>
            <a:r>
              <a:rPr lang="en-GB" dirty="0" err="1">
                <a:solidFill>
                  <a:srgbClr val="7494A4"/>
                </a:solidFill>
              </a:rPr>
              <a:t>usluge</a:t>
            </a:r>
            <a:r>
              <a:rPr lang="en-GB" dirty="0">
                <a:solidFill>
                  <a:srgbClr val="7494A4"/>
                </a:solidFill>
              </a:rPr>
              <a:t>) </a:t>
            </a:r>
            <a:r>
              <a:rPr lang="hr-HR" dirty="0">
                <a:solidFill>
                  <a:srgbClr val="7494A4"/>
                </a:solidFill>
              </a:rPr>
              <a:t>PIP</a:t>
            </a:r>
            <a:r>
              <a:rPr lang="en-GB" dirty="0">
                <a:solidFill>
                  <a:srgbClr val="7494A4"/>
                </a:solidFill>
              </a:rPr>
              <a:t>-a (</a:t>
            </a:r>
            <a:r>
              <a:rPr lang="en-GB" dirty="0" err="1">
                <a:solidFill>
                  <a:srgbClr val="7494A4"/>
                </a:solidFill>
              </a:rPr>
              <a:t>npr</a:t>
            </a:r>
            <a:r>
              <a:rPr lang="en-GB" dirty="0">
                <a:solidFill>
                  <a:srgbClr val="7494A4"/>
                </a:solidFill>
              </a:rPr>
              <a:t>. </a:t>
            </a:r>
            <a:r>
              <a:rPr lang="hr-HR" dirty="0">
                <a:solidFill>
                  <a:srgbClr val="7494A4"/>
                </a:solidFill>
              </a:rPr>
              <a:t>d</a:t>
            </a:r>
            <a:r>
              <a:rPr lang="en-GB" dirty="0" err="1">
                <a:solidFill>
                  <a:srgbClr val="7494A4"/>
                </a:solidFill>
              </a:rPr>
              <a:t>onositelji</a:t>
            </a:r>
            <a:r>
              <a:rPr lang="en-GB" dirty="0">
                <a:solidFill>
                  <a:srgbClr val="7494A4"/>
                </a:solidFill>
              </a:rPr>
              <a:t> </a:t>
            </a:r>
            <a:r>
              <a:rPr lang="en-GB" dirty="0" err="1">
                <a:solidFill>
                  <a:srgbClr val="7494A4"/>
                </a:solidFill>
              </a:rPr>
              <a:t>odluka</a:t>
            </a:r>
            <a:r>
              <a:rPr lang="en-GB" dirty="0">
                <a:solidFill>
                  <a:srgbClr val="7494A4"/>
                </a:solidFill>
              </a:rPr>
              <a:t>, </a:t>
            </a:r>
            <a:r>
              <a:rPr lang="en-GB" dirty="0" err="1">
                <a:solidFill>
                  <a:srgbClr val="7494A4"/>
                </a:solidFill>
              </a:rPr>
              <a:t>organizacija</a:t>
            </a:r>
            <a:r>
              <a:rPr lang="en-GB" dirty="0">
                <a:solidFill>
                  <a:srgbClr val="7494A4"/>
                </a:solidFill>
              </a:rPr>
              <a:t> </a:t>
            </a:r>
            <a:endParaRPr lang="hr-HR" dirty="0">
              <a:solidFill>
                <a:srgbClr val="7494A4"/>
              </a:solidFill>
            </a:endParaRPr>
          </a:p>
          <a:p>
            <a:pPr algn="just"/>
            <a:r>
              <a:rPr lang="hr-HR" dirty="0">
                <a:solidFill>
                  <a:srgbClr val="7494A4"/>
                </a:solidFill>
              </a:rPr>
              <a:t>   </a:t>
            </a:r>
            <a:r>
              <a:rPr lang="en-GB" dirty="0" err="1">
                <a:solidFill>
                  <a:srgbClr val="7494A4"/>
                </a:solidFill>
              </a:rPr>
              <a:t>civilnog</a:t>
            </a:r>
            <a:r>
              <a:rPr lang="en-GB" dirty="0">
                <a:solidFill>
                  <a:srgbClr val="7494A4"/>
                </a:solidFill>
              </a:rPr>
              <a:t> </a:t>
            </a:r>
            <a:r>
              <a:rPr lang="en-GB" dirty="0" err="1">
                <a:solidFill>
                  <a:srgbClr val="7494A4"/>
                </a:solidFill>
              </a:rPr>
              <a:t>društva</a:t>
            </a:r>
            <a:r>
              <a:rPr lang="en-GB" dirty="0">
                <a:solidFill>
                  <a:srgbClr val="7494A4"/>
                </a:solidFill>
              </a:rPr>
              <a:t>). </a:t>
            </a:r>
            <a:endParaRPr lang="hr-HR" dirty="0">
              <a:solidFill>
                <a:srgbClr val="7494A4"/>
              </a:solidFill>
            </a:endParaRPr>
          </a:p>
          <a:p>
            <a:pPr algn="just"/>
            <a:endParaRPr lang="cs-CZ" dirty="0">
              <a:solidFill>
                <a:srgbClr val="7494A4"/>
              </a:solidFill>
            </a:endParaRPr>
          </a:p>
          <a:p>
            <a:pPr algn="just"/>
            <a:r>
              <a:rPr lang="en-GB" dirty="0">
                <a:solidFill>
                  <a:srgbClr val="7494A4"/>
                </a:solidFill>
              </a:rPr>
              <a:t>U </a:t>
            </a:r>
            <a:r>
              <a:rPr lang="hr-HR" dirty="0">
                <a:solidFill>
                  <a:srgbClr val="7494A4"/>
                </a:solidFill>
              </a:rPr>
              <a:t>PIP-ima dionike</a:t>
            </a:r>
            <a:r>
              <a:rPr lang="en-GB" dirty="0">
                <a:solidFill>
                  <a:srgbClr val="7494A4"/>
                </a:solidFill>
              </a:rPr>
              <a:t> </a:t>
            </a:r>
            <a:r>
              <a:rPr lang="en-GB" dirty="0" err="1">
                <a:solidFill>
                  <a:srgbClr val="7494A4"/>
                </a:solidFill>
              </a:rPr>
              <a:t>možemo</a:t>
            </a:r>
            <a:r>
              <a:rPr lang="en-GB" dirty="0">
                <a:solidFill>
                  <a:srgbClr val="7494A4"/>
                </a:solidFill>
              </a:rPr>
              <a:t> </a:t>
            </a:r>
            <a:r>
              <a:rPr lang="en-GB" dirty="0" err="1">
                <a:solidFill>
                  <a:srgbClr val="7494A4"/>
                </a:solidFill>
              </a:rPr>
              <a:t>podijelit</a:t>
            </a:r>
            <a:r>
              <a:rPr lang="hr-HR" dirty="0">
                <a:solidFill>
                  <a:srgbClr val="7494A4"/>
                </a:solidFill>
              </a:rPr>
              <a:t>i</a:t>
            </a:r>
            <a:r>
              <a:rPr lang="en-GB" dirty="0">
                <a:solidFill>
                  <a:srgbClr val="7494A4"/>
                </a:solidFill>
              </a:rPr>
              <a:t> u </a:t>
            </a:r>
            <a:r>
              <a:rPr lang="en-GB" dirty="0" err="1">
                <a:solidFill>
                  <a:srgbClr val="7494A4"/>
                </a:solidFill>
              </a:rPr>
              <a:t>dvije</a:t>
            </a:r>
            <a:r>
              <a:rPr lang="en-GB" dirty="0">
                <a:solidFill>
                  <a:srgbClr val="7494A4"/>
                </a:solidFill>
              </a:rPr>
              <a:t> </a:t>
            </a:r>
            <a:r>
              <a:rPr lang="en-GB" dirty="0" err="1">
                <a:solidFill>
                  <a:srgbClr val="7494A4"/>
                </a:solidFill>
              </a:rPr>
              <a:t>glavne</a:t>
            </a:r>
            <a:r>
              <a:rPr lang="en-GB" dirty="0">
                <a:solidFill>
                  <a:srgbClr val="7494A4"/>
                </a:solidFill>
              </a:rPr>
              <a:t> </a:t>
            </a:r>
            <a:r>
              <a:rPr lang="en-GB" dirty="0" err="1">
                <a:solidFill>
                  <a:srgbClr val="7494A4"/>
                </a:solidFill>
              </a:rPr>
              <a:t>kategorije</a:t>
            </a:r>
            <a:r>
              <a:rPr lang="en-GB" dirty="0">
                <a:solidFill>
                  <a:srgbClr val="7494A4"/>
                </a:solidFill>
              </a:rPr>
              <a:t>:</a:t>
            </a:r>
          </a:p>
          <a:p>
            <a:pPr marL="342900" indent="-342900" algn="just">
              <a:buFontTx/>
              <a:buAutoNum type="arabicPeriod"/>
            </a:pPr>
            <a:r>
              <a:rPr lang="en-GB" b="1" dirty="0" err="1">
                <a:solidFill>
                  <a:srgbClr val="7494A4"/>
                </a:solidFill>
              </a:rPr>
              <a:t>dionici</a:t>
            </a:r>
            <a:r>
              <a:rPr lang="en-GB" b="1" dirty="0">
                <a:solidFill>
                  <a:srgbClr val="7494A4"/>
                </a:solidFill>
              </a:rPr>
              <a:t> po </a:t>
            </a:r>
            <a:r>
              <a:rPr lang="en-GB" b="1" dirty="0" err="1">
                <a:solidFill>
                  <a:srgbClr val="7494A4"/>
                </a:solidFill>
              </a:rPr>
              <a:t>zakonu</a:t>
            </a:r>
            <a:r>
              <a:rPr lang="en-GB" dirty="0">
                <a:solidFill>
                  <a:srgbClr val="7494A4"/>
                </a:solidFill>
              </a:rPr>
              <a:t>: </a:t>
            </a:r>
            <a:r>
              <a:rPr lang="en-GB" dirty="0" err="1">
                <a:solidFill>
                  <a:srgbClr val="7494A4"/>
                </a:solidFill>
              </a:rPr>
              <a:t>institucionalni</a:t>
            </a:r>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koje</a:t>
            </a:r>
            <a:r>
              <a:rPr lang="en-GB" dirty="0">
                <a:solidFill>
                  <a:srgbClr val="7494A4"/>
                </a:solidFill>
              </a:rPr>
              <a:t> </a:t>
            </a:r>
            <a:r>
              <a:rPr lang="en-GB" dirty="0" err="1">
                <a:solidFill>
                  <a:srgbClr val="7494A4"/>
                </a:solidFill>
              </a:rPr>
              <a:t>treba</a:t>
            </a:r>
            <a:r>
              <a:rPr lang="en-GB" dirty="0">
                <a:solidFill>
                  <a:srgbClr val="7494A4"/>
                </a:solidFill>
              </a:rPr>
              <a:t> </a:t>
            </a:r>
            <a:r>
              <a:rPr lang="en-GB" dirty="0" err="1">
                <a:solidFill>
                  <a:srgbClr val="7494A4"/>
                </a:solidFill>
              </a:rPr>
              <a:t>uključiti</a:t>
            </a:r>
            <a:r>
              <a:rPr lang="en-GB" dirty="0">
                <a:solidFill>
                  <a:srgbClr val="7494A4"/>
                </a:solidFill>
              </a:rPr>
              <a:t> u </a:t>
            </a:r>
            <a:r>
              <a:rPr lang="en-GB" dirty="0" err="1">
                <a:solidFill>
                  <a:srgbClr val="7494A4"/>
                </a:solidFill>
              </a:rPr>
              <a:t>početak</a:t>
            </a:r>
            <a:r>
              <a:rPr lang="en-GB" dirty="0">
                <a:solidFill>
                  <a:srgbClr val="7494A4"/>
                </a:solidFill>
              </a:rPr>
              <a:t> </a:t>
            </a:r>
            <a:r>
              <a:rPr lang="en-GB" dirty="0" err="1">
                <a:solidFill>
                  <a:srgbClr val="7494A4"/>
                </a:solidFill>
              </a:rPr>
              <a:t>procesa</a:t>
            </a:r>
            <a:r>
              <a:rPr lang="en-GB" dirty="0">
                <a:solidFill>
                  <a:srgbClr val="7494A4"/>
                </a:solidFill>
              </a:rPr>
              <a:t> </a:t>
            </a:r>
            <a:r>
              <a:rPr lang="en-GB" dirty="0" err="1">
                <a:solidFill>
                  <a:srgbClr val="7494A4"/>
                </a:solidFill>
              </a:rPr>
              <a:t>odlučivanja</a:t>
            </a:r>
            <a:r>
              <a:rPr lang="en-GB" dirty="0">
                <a:solidFill>
                  <a:srgbClr val="7494A4"/>
                </a:solidFill>
              </a:rPr>
              <a:t> – </a:t>
            </a:r>
            <a:r>
              <a:rPr lang="en-GB" dirty="0" err="1">
                <a:solidFill>
                  <a:srgbClr val="7494A4"/>
                </a:solidFill>
              </a:rPr>
              <a:t>bitni</a:t>
            </a:r>
            <a:r>
              <a:rPr lang="en-GB" dirty="0">
                <a:solidFill>
                  <a:srgbClr val="7494A4"/>
                </a:solidFill>
              </a:rPr>
              <a:t> </a:t>
            </a:r>
            <a:r>
              <a:rPr lang="en-GB" dirty="0" err="1">
                <a:solidFill>
                  <a:srgbClr val="7494A4"/>
                </a:solidFill>
              </a:rPr>
              <a:t>elementi</a:t>
            </a:r>
            <a:r>
              <a:rPr lang="en-GB" dirty="0">
                <a:solidFill>
                  <a:srgbClr val="7494A4"/>
                </a:solidFill>
              </a:rPr>
              <a:t> (</a:t>
            </a:r>
            <a:r>
              <a:rPr lang="hr-HR" dirty="0">
                <a:solidFill>
                  <a:srgbClr val="7494A4"/>
                </a:solidFill>
              </a:rPr>
              <a:t>j</a:t>
            </a:r>
            <a:r>
              <a:rPr lang="en-GB" dirty="0" err="1">
                <a:solidFill>
                  <a:srgbClr val="7494A4"/>
                </a:solidFill>
              </a:rPr>
              <a:t>avna</a:t>
            </a:r>
            <a:r>
              <a:rPr lang="en-GB" dirty="0">
                <a:solidFill>
                  <a:srgbClr val="7494A4"/>
                </a:solidFill>
              </a:rPr>
              <a:t> </a:t>
            </a:r>
            <a:r>
              <a:rPr lang="en-GB" dirty="0" err="1">
                <a:solidFill>
                  <a:srgbClr val="7494A4"/>
                </a:solidFill>
              </a:rPr>
              <a:t>tijela</a:t>
            </a:r>
            <a:r>
              <a:rPr lang="en-GB" dirty="0">
                <a:solidFill>
                  <a:srgbClr val="7494A4"/>
                </a:solidFill>
              </a:rPr>
              <a:t>, </a:t>
            </a:r>
            <a:r>
              <a:rPr lang="en-GB" dirty="0" err="1">
                <a:solidFill>
                  <a:srgbClr val="7494A4"/>
                </a:solidFill>
              </a:rPr>
              <a:t>općine</a:t>
            </a:r>
            <a:r>
              <a:rPr lang="en-GB" dirty="0">
                <a:solidFill>
                  <a:srgbClr val="7494A4"/>
                </a:solidFill>
              </a:rPr>
              <a:t>, </a:t>
            </a:r>
            <a:r>
              <a:rPr lang="en-GB" dirty="0" err="1">
                <a:solidFill>
                  <a:srgbClr val="7494A4"/>
                </a:solidFill>
              </a:rPr>
              <a:t>vladine</a:t>
            </a:r>
            <a:r>
              <a:rPr lang="en-GB" dirty="0">
                <a:solidFill>
                  <a:srgbClr val="7494A4"/>
                </a:solidFill>
              </a:rPr>
              <a:t> </a:t>
            </a:r>
            <a:r>
              <a:rPr lang="en-GB" dirty="0" err="1">
                <a:solidFill>
                  <a:srgbClr val="7494A4"/>
                </a:solidFill>
              </a:rPr>
              <a:t>institucije</a:t>
            </a:r>
            <a:r>
              <a:rPr lang="en-GB" dirty="0">
                <a:solidFill>
                  <a:srgbClr val="7494A4"/>
                </a:solidFill>
              </a:rPr>
              <a:t>, </a:t>
            </a:r>
            <a:r>
              <a:rPr lang="en-GB" dirty="0" err="1">
                <a:solidFill>
                  <a:srgbClr val="7494A4"/>
                </a:solidFill>
              </a:rPr>
              <a:t>ali</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privatni</a:t>
            </a:r>
            <a:r>
              <a:rPr lang="en-GB" dirty="0">
                <a:solidFill>
                  <a:srgbClr val="7494A4"/>
                </a:solidFill>
              </a:rPr>
              <a:t> </a:t>
            </a:r>
            <a:r>
              <a:rPr lang="en-GB" dirty="0" err="1">
                <a:solidFill>
                  <a:srgbClr val="7494A4"/>
                </a:solidFill>
              </a:rPr>
              <a:t>vlasnici</a:t>
            </a:r>
            <a:r>
              <a:rPr lang="en-GB" dirty="0">
                <a:solidFill>
                  <a:srgbClr val="7494A4"/>
                </a:solidFill>
              </a:rPr>
              <a:t>,</a:t>
            </a:r>
            <a:r>
              <a:rPr lang="hr-HR" dirty="0">
                <a:solidFill>
                  <a:srgbClr val="7494A4"/>
                </a:solidFill>
              </a:rPr>
              <a:t>     </a:t>
            </a:r>
            <a:r>
              <a:rPr lang="en-GB" dirty="0" err="1">
                <a:solidFill>
                  <a:srgbClr val="7494A4"/>
                </a:solidFill>
              </a:rPr>
              <a:t>programeri</a:t>
            </a:r>
            <a:r>
              <a:rPr lang="en-GB" dirty="0">
                <a:solidFill>
                  <a:srgbClr val="7494A4"/>
                </a:solidFill>
              </a:rPr>
              <a:t>);</a:t>
            </a:r>
          </a:p>
          <a:p>
            <a:pPr algn="just"/>
            <a:r>
              <a:rPr lang="en-GB" dirty="0">
                <a:solidFill>
                  <a:srgbClr val="7494A4"/>
                </a:solidFill>
              </a:rPr>
              <a:t>2. </a:t>
            </a:r>
            <a:r>
              <a:rPr lang="hr-HR" dirty="0">
                <a:solidFill>
                  <a:srgbClr val="7494A4"/>
                </a:solidFill>
              </a:rPr>
              <a:t>  </a:t>
            </a:r>
            <a:r>
              <a:rPr lang="en-GB" b="1" dirty="0" err="1">
                <a:solidFill>
                  <a:srgbClr val="7494A4"/>
                </a:solidFill>
              </a:rPr>
              <a:t>dodatni</a:t>
            </a:r>
            <a:r>
              <a:rPr lang="en-GB" b="1" dirty="0">
                <a:solidFill>
                  <a:srgbClr val="7494A4"/>
                </a:solidFill>
              </a:rPr>
              <a:t> </a:t>
            </a:r>
            <a:r>
              <a:rPr lang="en-GB" b="1" dirty="0" err="1">
                <a:solidFill>
                  <a:srgbClr val="7494A4"/>
                </a:solidFill>
              </a:rPr>
              <a:t>dionici</a:t>
            </a:r>
            <a:r>
              <a:rPr lang="en-GB" dirty="0">
                <a:solidFill>
                  <a:srgbClr val="7494A4"/>
                </a:solidFill>
              </a:rPr>
              <a:t>: </a:t>
            </a:r>
            <a:r>
              <a:rPr lang="en-GB" dirty="0" err="1">
                <a:solidFill>
                  <a:srgbClr val="7494A4"/>
                </a:solidFill>
              </a:rPr>
              <a:t>važno</a:t>
            </a:r>
            <a:r>
              <a:rPr lang="en-GB" dirty="0">
                <a:solidFill>
                  <a:srgbClr val="7494A4"/>
                </a:solidFill>
              </a:rPr>
              <a:t> je </a:t>
            </a:r>
            <a:r>
              <a:rPr lang="hr-HR" dirty="0">
                <a:solidFill>
                  <a:srgbClr val="7494A4"/>
                </a:solidFill>
              </a:rPr>
              <a:t>da su</a:t>
            </a:r>
            <a:r>
              <a:rPr lang="en-GB" dirty="0">
                <a:solidFill>
                  <a:srgbClr val="7494A4"/>
                </a:solidFill>
              </a:rPr>
              <a:t> </a:t>
            </a:r>
            <a:r>
              <a:rPr lang="en-GB" dirty="0" err="1">
                <a:solidFill>
                  <a:srgbClr val="7494A4"/>
                </a:solidFill>
              </a:rPr>
              <a:t>uključen</a:t>
            </a:r>
            <a:r>
              <a:rPr lang="hr-HR" dirty="0">
                <a:solidFill>
                  <a:srgbClr val="7494A4"/>
                </a:solidFill>
              </a:rPr>
              <a:t>i</a:t>
            </a:r>
            <a:r>
              <a:rPr lang="en-GB" dirty="0">
                <a:solidFill>
                  <a:srgbClr val="7494A4"/>
                </a:solidFill>
              </a:rPr>
              <a:t> u </a:t>
            </a:r>
            <a:r>
              <a:rPr lang="en-GB" dirty="0" err="1">
                <a:solidFill>
                  <a:srgbClr val="7494A4"/>
                </a:solidFill>
              </a:rPr>
              <a:t>proces</a:t>
            </a:r>
            <a:r>
              <a:rPr lang="en-GB" dirty="0">
                <a:solidFill>
                  <a:srgbClr val="7494A4"/>
                </a:solidFill>
              </a:rPr>
              <a:t> </a:t>
            </a:r>
            <a:r>
              <a:rPr lang="en-GB" dirty="0" err="1">
                <a:solidFill>
                  <a:srgbClr val="7494A4"/>
                </a:solidFill>
              </a:rPr>
              <a:t>donošenja</a:t>
            </a:r>
            <a:r>
              <a:rPr lang="en-GB" dirty="0">
                <a:solidFill>
                  <a:srgbClr val="7494A4"/>
                </a:solidFill>
              </a:rPr>
              <a:t> </a:t>
            </a:r>
            <a:r>
              <a:rPr lang="en-GB" dirty="0" err="1">
                <a:solidFill>
                  <a:srgbClr val="7494A4"/>
                </a:solidFill>
              </a:rPr>
              <a:t>odluka</a:t>
            </a:r>
            <a:r>
              <a:rPr lang="en-GB" dirty="0">
                <a:solidFill>
                  <a:srgbClr val="7494A4"/>
                </a:solidFill>
              </a:rPr>
              <a:t> u </a:t>
            </a:r>
            <a:r>
              <a:rPr lang="en-GB" dirty="0" err="1">
                <a:solidFill>
                  <a:srgbClr val="7494A4"/>
                </a:solidFill>
              </a:rPr>
              <a:t>različito</a:t>
            </a:r>
            <a:r>
              <a:rPr lang="en-GB" dirty="0">
                <a:solidFill>
                  <a:srgbClr val="7494A4"/>
                </a:solidFill>
              </a:rPr>
              <a:t> </a:t>
            </a:r>
            <a:r>
              <a:rPr lang="en-GB" dirty="0" err="1">
                <a:solidFill>
                  <a:srgbClr val="7494A4"/>
                </a:solidFill>
              </a:rPr>
              <a:t>vrijeme</a:t>
            </a:r>
            <a:r>
              <a:rPr lang="en-GB" dirty="0">
                <a:solidFill>
                  <a:srgbClr val="7494A4"/>
                </a:solidFill>
              </a:rPr>
              <a:t> </a:t>
            </a:r>
            <a:r>
              <a:rPr lang="en-GB" dirty="0" err="1">
                <a:solidFill>
                  <a:srgbClr val="7494A4"/>
                </a:solidFill>
              </a:rPr>
              <a:t>i</a:t>
            </a:r>
            <a:r>
              <a:rPr lang="en-GB" dirty="0">
                <a:solidFill>
                  <a:srgbClr val="7494A4"/>
                </a:solidFill>
              </a:rPr>
              <a:t> s </a:t>
            </a:r>
            <a:endParaRPr lang="hr-HR" dirty="0">
              <a:solidFill>
                <a:srgbClr val="7494A4"/>
              </a:solidFill>
            </a:endParaRPr>
          </a:p>
          <a:p>
            <a:pPr algn="just"/>
            <a:r>
              <a:rPr lang="hr-HR" dirty="0">
                <a:solidFill>
                  <a:srgbClr val="7494A4"/>
                </a:solidFill>
              </a:rPr>
              <a:t>      </a:t>
            </a:r>
            <a:r>
              <a:rPr lang="en-GB" dirty="0" err="1">
                <a:solidFill>
                  <a:srgbClr val="7494A4"/>
                </a:solidFill>
              </a:rPr>
              <a:t>različitim</a:t>
            </a:r>
            <a:r>
              <a:rPr lang="en-GB" dirty="0">
                <a:solidFill>
                  <a:srgbClr val="7494A4"/>
                </a:solidFill>
              </a:rPr>
              <a:t> </a:t>
            </a:r>
            <a:r>
              <a:rPr lang="en-GB" dirty="0" err="1">
                <a:solidFill>
                  <a:srgbClr val="7494A4"/>
                </a:solidFill>
              </a:rPr>
              <a:t>modalitetima</a:t>
            </a:r>
            <a:r>
              <a:rPr lang="en-GB" dirty="0">
                <a:solidFill>
                  <a:srgbClr val="7494A4"/>
                </a:solidFill>
              </a:rPr>
              <a:t> (</a:t>
            </a:r>
            <a:r>
              <a:rPr lang="en-GB" dirty="0" err="1">
                <a:solidFill>
                  <a:srgbClr val="7494A4"/>
                </a:solidFill>
              </a:rPr>
              <a:t>vrlo</a:t>
            </a:r>
            <a:r>
              <a:rPr lang="en-GB" dirty="0">
                <a:solidFill>
                  <a:srgbClr val="7494A4"/>
                </a:solidFill>
              </a:rPr>
              <a:t> </a:t>
            </a:r>
            <a:r>
              <a:rPr lang="en-GB" dirty="0" err="1">
                <a:solidFill>
                  <a:srgbClr val="7494A4"/>
                </a:solidFill>
              </a:rPr>
              <a:t>široka</a:t>
            </a:r>
            <a:r>
              <a:rPr lang="en-GB" dirty="0">
                <a:solidFill>
                  <a:srgbClr val="7494A4"/>
                </a:solidFill>
              </a:rPr>
              <a:t> </a:t>
            </a:r>
            <a:r>
              <a:rPr lang="en-GB" dirty="0" err="1">
                <a:solidFill>
                  <a:srgbClr val="7494A4"/>
                </a:solidFill>
              </a:rPr>
              <a:t>kategorija</a:t>
            </a:r>
            <a:r>
              <a:rPr lang="en-GB" dirty="0">
                <a:solidFill>
                  <a:srgbClr val="7494A4"/>
                </a:solidFill>
              </a:rPr>
              <a:t> </a:t>
            </a:r>
            <a:r>
              <a:rPr lang="en-GB" dirty="0" err="1">
                <a:solidFill>
                  <a:srgbClr val="7494A4"/>
                </a:solidFill>
              </a:rPr>
              <a:t>koja</a:t>
            </a:r>
            <a:r>
              <a:rPr lang="en-GB" dirty="0">
                <a:solidFill>
                  <a:srgbClr val="7494A4"/>
                </a:solidFill>
              </a:rPr>
              <a:t> </a:t>
            </a:r>
            <a:r>
              <a:rPr lang="en-GB" dirty="0" err="1">
                <a:solidFill>
                  <a:srgbClr val="7494A4"/>
                </a:solidFill>
              </a:rPr>
              <a:t>ima</a:t>
            </a:r>
            <a:r>
              <a:rPr lang="en-GB" dirty="0">
                <a:solidFill>
                  <a:srgbClr val="7494A4"/>
                </a:solidFill>
              </a:rPr>
              <a:t> </a:t>
            </a:r>
            <a:r>
              <a:rPr lang="en-GB" dirty="0" err="1">
                <a:solidFill>
                  <a:srgbClr val="7494A4"/>
                </a:solidFill>
              </a:rPr>
              <a:t>vrlo</a:t>
            </a:r>
            <a:r>
              <a:rPr lang="en-GB" dirty="0">
                <a:solidFill>
                  <a:srgbClr val="7494A4"/>
                </a:solidFill>
              </a:rPr>
              <a:t> </a:t>
            </a:r>
            <a:r>
              <a:rPr lang="en-GB" dirty="0" err="1">
                <a:solidFill>
                  <a:srgbClr val="7494A4"/>
                </a:solidFill>
              </a:rPr>
              <a:t>različite</a:t>
            </a:r>
            <a:r>
              <a:rPr lang="en-GB" dirty="0">
                <a:solidFill>
                  <a:srgbClr val="7494A4"/>
                </a:solidFill>
              </a:rPr>
              <a:t> </a:t>
            </a:r>
            <a:r>
              <a:rPr lang="en-GB" dirty="0" err="1">
                <a:solidFill>
                  <a:srgbClr val="7494A4"/>
                </a:solidFill>
              </a:rPr>
              <a:t>karakteristike</a:t>
            </a:r>
            <a:r>
              <a:rPr lang="en-GB" dirty="0">
                <a:solidFill>
                  <a:srgbClr val="7494A4"/>
                </a:solidFill>
              </a:rPr>
              <a:t> - </a:t>
            </a:r>
            <a:r>
              <a:rPr lang="hr-HR" dirty="0">
                <a:solidFill>
                  <a:srgbClr val="7494A4"/>
                </a:solidFill>
              </a:rPr>
              <a:t>NGO</a:t>
            </a:r>
            <a:r>
              <a:rPr lang="en-GB" dirty="0">
                <a:solidFill>
                  <a:srgbClr val="7494A4"/>
                </a:solidFill>
              </a:rPr>
              <a:t>, </a:t>
            </a:r>
            <a:endParaRPr lang="hr-HR" dirty="0">
              <a:solidFill>
                <a:srgbClr val="7494A4"/>
              </a:solidFill>
            </a:endParaRPr>
          </a:p>
          <a:p>
            <a:pPr algn="just"/>
            <a:r>
              <a:rPr lang="hr-HR" dirty="0">
                <a:solidFill>
                  <a:srgbClr val="7494A4"/>
                </a:solidFill>
              </a:rPr>
              <a:t>      </a:t>
            </a:r>
            <a:r>
              <a:rPr lang="en-GB" dirty="0" err="1">
                <a:solidFill>
                  <a:srgbClr val="7494A4"/>
                </a:solidFill>
              </a:rPr>
              <a:t>specijalizirane</a:t>
            </a:r>
            <a:r>
              <a:rPr lang="en-GB" dirty="0">
                <a:solidFill>
                  <a:srgbClr val="7494A4"/>
                </a:solidFill>
              </a:rPr>
              <a:t> </a:t>
            </a:r>
            <a:r>
              <a:rPr lang="en-GB" dirty="0" err="1">
                <a:solidFill>
                  <a:srgbClr val="7494A4"/>
                </a:solidFill>
              </a:rPr>
              <a:t>sektorske</a:t>
            </a:r>
            <a:r>
              <a:rPr lang="en-GB" dirty="0">
                <a:solidFill>
                  <a:srgbClr val="7494A4"/>
                </a:solidFill>
              </a:rPr>
              <a:t> </a:t>
            </a:r>
            <a:r>
              <a:rPr lang="en-GB" dirty="0" err="1">
                <a:solidFill>
                  <a:srgbClr val="7494A4"/>
                </a:solidFill>
              </a:rPr>
              <a:t>agencije</a:t>
            </a:r>
            <a:r>
              <a:rPr lang="en-GB" dirty="0">
                <a:solidFill>
                  <a:srgbClr val="7494A4"/>
                </a:solidFill>
              </a:rPr>
              <a:t>)</a:t>
            </a:r>
            <a:endParaRPr lang="cs-CZ" dirty="0">
              <a:solidFill>
                <a:srgbClr val="7494A4"/>
              </a:solidFill>
            </a:endParaRPr>
          </a:p>
        </p:txBody>
      </p:sp>
    </p:spTree>
    <p:extLst>
      <p:ext uri="{BB962C8B-B14F-4D97-AF65-F5344CB8AC3E}">
        <p14:creationId xmlns:p14="http://schemas.microsoft.com/office/powerpoint/2010/main" val="339921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p:cNvSpPr>
          <p:nvPr>
            <p:ph type="sldNum" sz="quarter" idx="2"/>
          </p:nvPr>
        </p:nvSpPr>
        <p:spPr>
          <a:xfrm>
            <a:off x="8419811" y="6154601"/>
            <a:ext cx="275422" cy="360601"/>
          </a:xfrm>
          <a:prstGeom prst="rect">
            <a:avLst/>
          </a:prstGeom>
          <a:extLst>
            <a:ext uri="{C572A759-6A51-4108-AA02-DFA0A04FC94B}">
              <ma14:wrappingTextBoxFlag xmlns="" xmlns:ma14="http://schemas.microsoft.com/office/mac/drawingml/2011/main" val="1"/>
            </a:ext>
          </a:extLst>
        </p:spPr>
        <p:txBody>
          <a:bodyPr/>
          <a:lstStyle/>
          <a:p>
            <a:endParaRPr dirty="0"/>
          </a:p>
        </p:txBody>
      </p:sp>
      <p:sp>
        <p:nvSpPr>
          <p:cNvPr id="705" name="Shape 705"/>
          <p:cNvSpPr>
            <a:spLocks noGrp="1"/>
          </p:cNvSpPr>
          <p:nvPr>
            <p:ph type="title"/>
          </p:nvPr>
        </p:nvSpPr>
        <p:spPr>
          <a:xfrm>
            <a:off x="170729" y="336050"/>
            <a:ext cx="6607583" cy="686005"/>
          </a:xfrm>
          <a:prstGeom prst="rect">
            <a:avLst/>
          </a:prstGeom>
        </p:spPr>
        <p:txBody>
          <a:bodyPr lIns="45699" tIns="45699" rIns="45699" bIns="45699">
            <a:normAutofit/>
          </a:bodyPr>
          <a:lstStyle/>
          <a:p>
            <a:pPr algn="ctr"/>
            <a:r>
              <a:rPr lang="hr-HR" dirty="0">
                <a:solidFill>
                  <a:schemeClr val="tx2">
                    <a:lumMod val="75000"/>
                  </a:schemeClr>
                </a:solidFill>
              </a:rPr>
              <a:t>OPĆENITO O PROJEKTU</a:t>
            </a:r>
            <a:endParaRPr dirty="0">
              <a:solidFill>
                <a:schemeClr val="tx2">
                  <a:lumMod val="75000"/>
                </a:schemeClr>
              </a:solidFill>
            </a:endParaRPr>
          </a:p>
        </p:txBody>
      </p:sp>
      <p:sp>
        <p:nvSpPr>
          <p:cNvPr id="706" name="Shape 706"/>
          <p:cNvSpPr>
            <a:spLocks noGrp="1"/>
          </p:cNvSpPr>
          <p:nvPr>
            <p:ph type="body" idx="1"/>
          </p:nvPr>
        </p:nvSpPr>
        <p:spPr>
          <a:xfrm>
            <a:off x="720436" y="1209964"/>
            <a:ext cx="8133050" cy="4756728"/>
          </a:xfrm>
          <a:prstGeom prst="rect">
            <a:avLst/>
          </a:prstGeom>
        </p:spPr>
        <p:txBody>
          <a:bodyPr lIns="0" tIns="0" rIns="0" bIns="0">
            <a:normAutofit/>
          </a:bodyPr>
          <a:lstStyle/>
          <a:p>
            <a:pPr marL="0" indent="0" algn="just">
              <a:spcBef>
                <a:spcPts val="0"/>
              </a:spcBef>
              <a:buNone/>
            </a:pPr>
            <a:r>
              <a:rPr lang="hr-HR" b="1" dirty="0"/>
              <a:t>Naziv projekta</a:t>
            </a:r>
            <a:r>
              <a:rPr lang="hr-HR" dirty="0"/>
              <a:t>:</a:t>
            </a:r>
            <a:r>
              <a:rPr lang="en-US" dirty="0"/>
              <a:t> </a:t>
            </a:r>
            <a:r>
              <a:rPr lang="en-US" b="1" dirty="0" err="1">
                <a:solidFill>
                  <a:schemeClr val="tx1">
                    <a:lumMod val="50000"/>
                  </a:schemeClr>
                </a:solidFill>
              </a:rPr>
              <a:t>BhENEFIT</a:t>
            </a:r>
            <a:r>
              <a:rPr lang="en-US" dirty="0"/>
              <a:t> </a:t>
            </a:r>
            <a:r>
              <a:rPr lang="hr-HR" dirty="0"/>
              <a:t>-</a:t>
            </a:r>
            <a:r>
              <a:rPr lang="en-US" dirty="0"/>
              <a:t> BUILT HERITAGE, ENERGY AND ENVIRONMENTAL-FRIENDLY INTEGRATED TOOLS FOR SUSTAINABLE MANAGEMENT OF HISTORIC URBAN AREAS</a:t>
            </a:r>
            <a:endParaRPr lang="hr-HR" dirty="0"/>
          </a:p>
          <a:p>
            <a:pPr algn="just">
              <a:spcBef>
                <a:spcPts val="0"/>
              </a:spcBef>
            </a:pPr>
            <a:endParaRPr lang="hr-HR" dirty="0"/>
          </a:p>
          <a:p>
            <a:pPr marL="0" indent="0" algn="just">
              <a:spcBef>
                <a:spcPts val="0"/>
              </a:spcBef>
              <a:buNone/>
            </a:pPr>
            <a:r>
              <a:rPr lang="hr-HR" b="1" dirty="0"/>
              <a:t>Prioritet 3 </a:t>
            </a:r>
            <a:r>
              <a:rPr lang="hr-HR" dirty="0"/>
              <a:t>– Suradnja vezana na prirodne i kulturne resurse za održivi rast u središnjoj Europi, INTERREG Central Europe 2014-2020</a:t>
            </a:r>
          </a:p>
          <a:p>
            <a:pPr>
              <a:spcBef>
                <a:spcPts val="0"/>
              </a:spcBef>
            </a:pPr>
            <a:endParaRPr lang="hr-HR" dirty="0"/>
          </a:p>
          <a:p>
            <a:pPr marL="0" indent="0">
              <a:spcBef>
                <a:spcPts val="0"/>
              </a:spcBef>
              <a:buNone/>
            </a:pPr>
            <a:r>
              <a:rPr lang="hr-HR" b="1" dirty="0"/>
              <a:t>CILJ</a:t>
            </a:r>
            <a:r>
              <a:rPr lang="hr-HR" dirty="0"/>
              <a:t>– Poboljšanje kapaciteta za održivo korištenje kulturne  </a:t>
            </a:r>
          </a:p>
          <a:p>
            <a:pPr marL="0" indent="0">
              <a:spcBef>
                <a:spcPts val="0"/>
              </a:spcBef>
              <a:buNone/>
            </a:pPr>
            <a:r>
              <a:rPr lang="hr-HR" dirty="0"/>
              <a:t>         baštine i resursa </a:t>
            </a:r>
          </a:p>
          <a:p>
            <a:pPr>
              <a:spcBef>
                <a:spcPts val="0"/>
              </a:spcBef>
            </a:pPr>
            <a:endParaRPr lang="hr-HR" dirty="0"/>
          </a:p>
          <a:p>
            <a:pPr marL="0" indent="0" algn="ctr">
              <a:spcBef>
                <a:spcPts val="0"/>
              </a:spcBef>
              <a:buNone/>
            </a:pPr>
            <a:r>
              <a:rPr lang="vi-VN" dirty="0"/>
              <a:t>Izgrađena baština, energetski i ekološki prihvatljivi alati za održivo upravljanje povijesnim urbanim područjima</a:t>
            </a:r>
            <a:endParaRPr dirty="0"/>
          </a:p>
        </p:txBody>
      </p:sp>
      <p:pic>
        <p:nvPicPr>
          <p:cNvPr id="707" name="image32.png"/>
          <p:cNvPicPr>
            <a:picLocks noChangeAspect="1"/>
          </p:cNvPicPr>
          <p:nvPr/>
        </p:nvPicPr>
        <p:blipFill>
          <a:blip r:embed="rId2" cstate="print"/>
          <a:stretch>
            <a:fillRect/>
          </a:stretch>
        </p:blipFill>
        <p:spPr>
          <a:xfrm>
            <a:off x="7150892" y="609350"/>
            <a:ext cx="1519238" cy="320288"/>
          </a:xfrm>
          <a:prstGeom prst="rect">
            <a:avLst/>
          </a:prstGeom>
          <a:ln w="12700">
            <a:miter lim="400000"/>
          </a:ln>
        </p:spPr>
      </p:pic>
      <p:pic>
        <p:nvPicPr>
          <p:cNvPr id="708"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174" y="4458362"/>
            <a:ext cx="654114" cy="654114"/>
          </a:xfrm>
          <a:prstGeom prst="rect">
            <a:avLst/>
          </a:prstGeom>
        </p:spPr>
      </p:pic>
    </p:spTree>
    <p:extLst>
      <p:ext uri="{BB962C8B-B14F-4D97-AF65-F5344CB8AC3E}">
        <p14:creationId xmlns:p14="http://schemas.microsoft.com/office/powerpoint/2010/main" val="240899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200" dirty="0">
                <a:solidFill>
                  <a:srgbClr val="77726B"/>
                </a:solidFill>
                <a:cs typeface="Raleway"/>
              </a:rPr>
              <a:t>Okupljanje i optimizacija resursa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945200"/>
            <a:ext cx="8474704" cy="5432856"/>
          </a:xfrm>
          <a:prstGeom prst="rect">
            <a:avLst/>
          </a:prstGeom>
          <a:noFill/>
        </p:spPr>
        <p:txBody>
          <a:bodyPr wrap="square" lIns="76794" tIns="38397" rIns="76794" bIns="38397" rtlCol="0">
            <a:spAutoFit/>
          </a:bodyPr>
          <a:lstStyle/>
          <a:p>
            <a:pPr algn="just"/>
            <a:r>
              <a:rPr lang="en-GB" sz="1450" dirty="0">
                <a:solidFill>
                  <a:srgbClr val="7494A4"/>
                </a:solidFill>
              </a:rPr>
              <a:t>Da </a:t>
            </a:r>
            <a:r>
              <a:rPr lang="en-GB" sz="1450" dirty="0" err="1">
                <a:solidFill>
                  <a:srgbClr val="7494A4"/>
                </a:solidFill>
              </a:rPr>
              <a:t>bismo</a:t>
            </a:r>
            <a:r>
              <a:rPr lang="en-GB" sz="1450" dirty="0">
                <a:solidFill>
                  <a:srgbClr val="7494A4"/>
                </a:solidFill>
              </a:rPr>
              <a:t> </a:t>
            </a:r>
            <a:r>
              <a:rPr lang="en-GB" sz="1450" dirty="0" err="1">
                <a:solidFill>
                  <a:srgbClr val="7494A4"/>
                </a:solidFill>
              </a:rPr>
              <a:t>razgraničili</a:t>
            </a:r>
            <a:r>
              <a:rPr lang="en-GB" sz="1450" dirty="0">
                <a:solidFill>
                  <a:srgbClr val="7494A4"/>
                </a:solidFill>
              </a:rPr>
              <a:t> </a:t>
            </a:r>
            <a:r>
              <a:rPr lang="en-GB" sz="1450" dirty="0" err="1">
                <a:solidFill>
                  <a:srgbClr val="7494A4"/>
                </a:solidFill>
              </a:rPr>
              <a:t>podjelu</a:t>
            </a:r>
            <a:r>
              <a:rPr lang="en-GB" sz="1450" dirty="0">
                <a:solidFill>
                  <a:srgbClr val="7494A4"/>
                </a:solidFill>
              </a:rPr>
              <a:t> </a:t>
            </a:r>
            <a:r>
              <a:rPr lang="en-GB" sz="1450" dirty="0" err="1">
                <a:solidFill>
                  <a:srgbClr val="7494A4"/>
                </a:solidFill>
              </a:rPr>
              <a:t>i</a:t>
            </a:r>
            <a:r>
              <a:rPr lang="en-GB" sz="1450" dirty="0">
                <a:solidFill>
                  <a:srgbClr val="7494A4"/>
                </a:solidFill>
              </a:rPr>
              <a:t> </a:t>
            </a:r>
            <a:r>
              <a:rPr lang="en-GB" sz="1450" dirty="0" err="1">
                <a:solidFill>
                  <a:srgbClr val="7494A4"/>
                </a:solidFill>
              </a:rPr>
              <a:t>optimizaciju</a:t>
            </a:r>
            <a:r>
              <a:rPr lang="en-GB" sz="1450" dirty="0">
                <a:solidFill>
                  <a:srgbClr val="7494A4"/>
                </a:solidFill>
              </a:rPr>
              <a:t> </a:t>
            </a:r>
            <a:r>
              <a:rPr lang="en-GB" sz="1450" dirty="0" err="1">
                <a:solidFill>
                  <a:srgbClr val="7494A4"/>
                </a:solidFill>
              </a:rPr>
              <a:t>resursa</a:t>
            </a:r>
            <a:r>
              <a:rPr lang="en-GB" sz="1450" dirty="0">
                <a:solidFill>
                  <a:srgbClr val="7494A4"/>
                </a:solidFill>
              </a:rPr>
              <a:t>, </a:t>
            </a:r>
            <a:r>
              <a:rPr lang="en-GB" sz="1450" dirty="0" err="1">
                <a:solidFill>
                  <a:srgbClr val="7494A4"/>
                </a:solidFill>
              </a:rPr>
              <a:t>započeli</a:t>
            </a:r>
            <a:r>
              <a:rPr lang="en-GB" sz="1450" dirty="0">
                <a:solidFill>
                  <a:srgbClr val="7494A4"/>
                </a:solidFill>
              </a:rPr>
              <a:t> </a:t>
            </a:r>
            <a:r>
              <a:rPr lang="en-GB" sz="1450" dirty="0" err="1">
                <a:solidFill>
                  <a:srgbClr val="7494A4"/>
                </a:solidFill>
              </a:rPr>
              <a:t>smo</a:t>
            </a:r>
            <a:r>
              <a:rPr lang="en-GB" sz="1450" dirty="0">
                <a:solidFill>
                  <a:srgbClr val="7494A4"/>
                </a:solidFill>
              </a:rPr>
              <a:t> s </a:t>
            </a:r>
            <a:r>
              <a:rPr lang="en-GB" sz="1450" dirty="0" err="1">
                <a:solidFill>
                  <a:srgbClr val="7494A4"/>
                </a:solidFill>
              </a:rPr>
              <a:t>identificiranjem</a:t>
            </a:r>
            <a:r>
              <a:rPr lang="en-GB" sz="1450" dirty="0">
                <a:solidFill>
                  <a:srgbClr val="7494A4"/>
                </a:solidFill>
              </a:rPr>
              <a:t> </a:t>
            </a:r>
            <a:r>
              <a:rPr lang="en-GB" sz="1450" dirty="0" err="1">
                <a:solidFill>
                  <a:srgbClr val="7494A4"/>
                </a:solidFill>
              </a:rPr>
              <a:t>glavnih</a:t>
            </a:r>
            <a:r>
              <a:rPr lang="en-GB" sz="1450" dirty="0">
                <a:solidFill>
                  <a:srgbClr val="7494A4"/>
                </a:solidFill>
              </a:rPr>
              <a:t> </a:t>
            </a:r>
            <a:r>
              <a:rPr lang="en-GB" sz="1450" dirty="0" err="1">
                <a:solidFill>
                  <a:srgbClr val="7494A4"/>
                </a:solidFill>
              </a:rPr>
              <a:t>skupina</a:t>
            </a:r>
            <a:r>
              <a:rPr lang="en-GB" sz="1450" dirty="0">
                <a:solidFill>
                  <a:srgbClr val="7494A4"/>
                </a:solidFill>
              </a:rPr>
              <a:t> </a:t>
            </a:r>
            <a:r>
              <a:rPr lang="en-GB" sz="1450" dirty="0" err="1">
                <a:solidFill>
                  <a:srgbClr val="7494A4"/>
                </a:solidFill>
              </a:rPr>
              <a:t>sudionika</a:t>
            </a:r>
            <a:r>
              <a:rPr lang="en-GB" sz="1450" dirty="0">
                <a:solidFill>
                  <a:srgbClr val="7494A4"/>
                </a:solidFill>
              </a:rPr>
              <a:t> </a:t>
            </a:r>
            <a:r>
              <a:rPr lang="en-GB" sz="1450" dirty="0" err="1">
                <a:solidFill>
                  <a:srgbClr val="7494A4"/>
                </a:solidFill>
              </a:rPr>
              <a:t>koji</a:t>
            </a:r>
            <a:r>
              <a:rPr lang="en-GB" sz="1450" dirty="0">
                <a:solidFill>
                  <a:srgbClr val="7494A4"/>
                </a:solidFill>
              </a:rPr>
              <a:t> </a:t>
            </a:r>
            <a:r>
              <a:rPr lang="en-GB" sz="1450" dirty="0" err="1">
                <a:solidFill>
                  <a:srgbClr val="7494A4"/>
                </a:solidFill>
              </a:rPr>
              <a:t>su</a:t>
            </a:r>
            <a:r>
              <a:rPr lang="en-GB" sz="1450" dirty="0">
                <a:solidFill>
                  <a:srgbClr val="7494A4"/>
                </a:solidFill>
              </a:rPr>
              <a:t> </a:t>
            </a:r>
            <a:r>
              <a:rPr lang="en-GB" sz="1450" dirty="0" err="1">
                <a:solidFill>
                  <a:srgbClr val="7494A4"/>
                </a:solidFill>
              </a:rPr>
              <a:t>uključeni</a:t>
            </a:r>
            <a:r>
              <a:rPr lang="en-GB" sz="1450" dirty="0">
                <a:solidFill>
                  <a:srgbClr val="7494A4"/>
                </a:solidFill>
              </a:rPr>
              <a:t>, </a:t>
            </a:r>
            <a:r>
              <a:rPr lang="en-GB" sz="1450" dirty="0" err="1">
                <a:solidFill>
                  <a:srgbClr val="7494A4"/>
                </a:solidFill>
              </a:rPr>
              <a:t>te</a:t>
            </a:r>
            <a:r>
              <a:rPr lang="en-GB" sz="1450" dirty="0">
                <a:solidFill>
                  <a:srgbClr val="7494A4"/>
                </a:solidFill>
              </a:rPr>
              <a:t> </a:t>
            </a:r>
            <a:r>
              <a:rPr lang="hr-HR" sz="1450" dirty="0">
                <a:solidFill>
                  <a:srgbClr val="7494A4"/>
                </a:solidFill>
              </a:rPr>
              <a:t>smo </a:t>
            </a:r>
            <a:r>
              <a:rPr lang="en-GB" sz="1450" dirty="0" err="1">
                <a:solidFill>
                  <a:srgbClr val="7494A4"/>
                </a:solidFill>
              </a:rPr>
              <a:t>ih</a:t>
            </a:r>
            <a:r>
              <a:rPr lang="en-GB" sz="1450" dirty="0">
                <a:solidFill>
                  <a:srgbClr val="7494A4"/>
                </a:solidFill>
              </a:rPr>
              <a:t> </a:t>
            </a:r>
            <a:r>
              <a:rPr lang="en-GB" sz="1450" dirty="0" err="1">
                <a:solidFill>
                  <a:srgbClr val="7494A4"/>
                </a:solidFill>
              </a:rPr>
              <a:t>podijelili</a:t>
            </a:r>
            <a:r>
              <a:rPr lang="en-GB" sz="1450" dirty="0">
                <a:solidFill>
                  <a:srgbClr val="7494A4"/>
                </a:solidFill>
              </a:rPr>
              <a:t> u  </a:t>
            </a:r>
            <a:r>
              <a:rPr lang="en-GB" sz="1450" dirty="0" err="1">
                <a:solidFill>
                  <a:srgbClr val="7494A4"/>
                </a:solidFill>
              </a:rPr>
              <a:t>makrokategorije</a:t>
            </a:r>
            <a:r>
              <a:rPr lang="en-GB" sz="1450" dirty="0">
                <a:solidFill>
                  <a:srgbClr val="7494A4"/>
                </a:solidFill>
              </a:rPr>
              <a:t>, a </a:t>
            </a:r>
            <a:r>
              <a:rPr lang="en-GB" sz="1450" dirty="0" err="1">
                <a:solidFill>
                  <a:srgbClr val="7494A4"/>
                </a:solidFill>
              </a:rPr>
              <a:t>zatim</a:t>
            </a:r>
            <a:r>
              <a:rPr lang="en-GB" sz="1450" dirty="0">
                <a:solidFill>
                  <a:srgbClr val="7494A4"/>
                </a:solidFill>
              </a:rPr>
              <a:t> </a:t>
            </a:r>
            <a:r>
              <a:rPr lang="en-GB" sz="1450" dirty="0" err="1">
                <a:solidFill>
                  <a:srgbClr val="7494A4"/>
                </a:solidFill>
              </a:rPr>
              <a:t>smo</a:t>
            </a:r>
            <a:r>
              <a:rPr lang="en-GB" sz="1450" dirty="0">
                <a:solidFill>
                  <a:srgbClr val="7494A4"/>
                </a:solidFill>
              </a:rPr>
              <a:t> </a:t>
            </a:r>
            <a:r>
              <a:rPr lang="en-GB" sz="1450" dirty="0" err="1">
                <a:solidFill>
                  <a:srgbClr val="7494A4"/>
                </a:solidFill>
              </a:rPr>
              <a:t>pokušali</a:t>
            </a:r>
            <a:r>
              <a:rPr lang="en-GB" sz="1450" dirty="0">
                <a:solidFill>
                  <a:srgbClr val="7494A4"/>
                </a:solidFill>
              </a:rPr>
              <a:t> </a:t>
            </a:r>
            <a:r>
              <a:rPr lang="en-GB" sz="1450" dirty="0" err="1">
                <a:solidFill>
                  <a:srgbClr val="7494A4"/>
                </a:solidFill>
              </a:rPr>
              <a:t>shvatiti</a:t>
            </a:r>
            <a:r>
              <a:rPr lang="en-GB" sz="1450" dirty="0">
                <a:solidFill>
                  <a:srgbClr val="7494A4"/>
                </a:solidFill>
              </a:rPr>
              <a:t>, za </a:t>
            </a:r>
            <a:r>
              <a:rPr lang="en-GB" sz="1450" dirty="0" err="1">
                <a:solidFill>
                  <a:srgbClr val="7494A4"/>
                </a:solidFill>
              </a:rPr>
              <a:t>svaku</a:t>
            </a:r>
            <a:r>
              <a:rPr lang="en-GB" sz="1450" dirty="0">
                <a:solidFill>
                  <a:srgbClr val="7494A4"/>
                </a:solidFill>
              </a:rPr>
              <a:t> od </a:t>
            </a:r>
            <a:r>
              <a:rPr lang="en-GB" sz="1450" dirty="0" err="1">
                <a:solidFill>
                  <a:srgbClr val="7494A4"/>
                </a:solidFill>
              </a:rPr>
              <a:t>njih</a:t>
            </a:r>
            <a:r>
              <a:rPr lang="en-GB" sz="1450" dirty="0">
                <a:solidFill>
                  <a:srgbClr val="7494A4"/>
                </a:solidFill>
              </a:rPr>
              <a:t>, </a:t>
            </a:r>
            <a:r>
              <a:rPr lang="en-GB" sz="1450" dirty="0" err="1">
                <a:solidFill>
                  <a:srgbClr val="7494A4"/>
                </a:solidFill>
              </a:rPr>
              <a:t>koje</a:t>
            </a:r>
            <a:r>
              <a:rPr lang="en-GB" sz="1450" dirty="0">
                <a:solidFill>
                  <a:srgbClr val="7494A4"/>
                </a:solidFill>
              </a:rPr>
              <a:t> bi </a:t>
            </a:r>
            <a:r>
              <a:rPr lang="en-GB" sz="1450" dirty="0" err="1">
                <a:solidFill>
                  <a:srgbClr val="7494A4"/>
                </a:solidFill>
              </a:rPr>
              <a:t>uloge</a:t>
            </a:r>
            <a:r>
              <a:rPr lang="en-GB" sz="1450" dirty="0">
                <a:solidFill>
                  <a:srgbClr val="7494A4"/>
                </a:solidFill>
              </a:rPr>
              <a:t> i </a:t>
            </a:r>
            <a:r>
              <a:rPr lang="en-GB" sz="1450" dirty="0" err="1">
                <a:solidFill>
                  <a:srgbClr val="7494A4"/>
                </a:solidFill>
              </a:rPr>
              <a:t>resurs</a:t>
            </a:r>
            <a:r>
              <a:rPr lang="hr-HR" sz="1450" dirty="0">
                <a:solidFill>
                  <a:srgbClr val="7494A4"/>
                </a:solidFill>
              </a:rPr>
              <a:t>i</a:t>
            </a:r>
            <a:r>
              <a:rPr lang="en-GB" sz="1450" dirty="0">
                <a:solidFill>
                  <a:srgbClr val="7494A4"/>
                </a:solidFill>
              </a:rPr>
              <a:t> </a:t>
            </a:r>
            <a:r>
              <a:rPr lang="en-GB" sz="1450" dirty="0" err="1">
                <a:solidFill>
                  <a:srgbClr val="7494A4"/>
                </a:solidFill>
              </a:rPr>
              <a:t>mogli</a:t>
            </a:r>
            <a:r>
              <a:rPr lang="en-GB" sz="1450" dirty="0">
                <a:solidFill>
                  <a:srgbClr val="7494A4"/>
                </a:solidFill>
              </a:rPr>
              <a:t> </a:t>
            </a:r>
            <a:r>
              <a:rPr lang="hr-HR" sz="1450" dirty="0">
                <a:solidFill>
                  <a:srgbClr val="7494A4"/>
                </a:solidFill>
              </a:rPr>
              <a:t>biti </a:t>
            </a:r>
            <a:r>
              <a:rPr lang="en-GB" sz="1450" dirty="0" err="1">
                <a:solidFill>
                  <a:srgbClr val="7494A4"/>
                </a:solidFill>
              </a:rPr>
              <a:t>zajednič</a:t>
            </a:r>
            <a:r>
              <a:rPr lang="hr-HR" sz="1450" dirty="0">
                <a:solidFill>
                  <a:srgbClr val="7494A4"/>
                </a:solidFill>
              </a:rPr>
              <a:t>k</a:t>
            </a:r>
            <a:r>
              <a:rPr lang="en-GB" sz="1450" dirty="0">
                <a:solidFill>
                  <a:srgbClr val="7494A4"/>
                </a:solidFill>
              </a:rPr>
              <a:t>i.</a:t>
            </a:r>
            <a:endParaRPr lang="hr-HR" sz="1450" dirty="0">
              <a:solidFill>
                <a:srgbClr val="7494A4"/>
              </a:solidFill>
            </a:endParaRPr>
          </a:p>
          <a:p>
            <a:pPr algn="just"/>
            <a:r>
              <a:rPr lang="en-GB" sz="1450" dirty="0">
                <a:solidFill>
                  <a:srgbClr val="7494A4"/>
                </a:solidFill>
              </a:rPr>
              <a:t> </a:t>
            </a:r>
            <a:endParaRPr lang="cs-CZ" sz="1450" dirty="0">
              <a:solidFill>
                <a:srgbClr val="7494A4"/>
              </a:solidFill>
            </a:endParaRPr>
          </a:p>
          <a:p>
            <a:pPr algn="just"/>
            <a:r>
              <a:rPr lang="en-GB" sz="1450" b="1" dirty="0" err="1">
                <a:solidFill>
                  <a:srgbClr val="7494A4"/>
                </a:solidFill>
              </a:rPr>
              <a:t>Javni</a:t>
            </a:r>
            <a:r>
              <a:rPr lang="en-GB" sz="1450" b="1" dirty="0">
                <a:solidFill>
                  <a:srgbClr val="7494A4"/>
                </a:solidFill>
              </a:rPr>
              <a:t> </a:t>
            </a:r>
            <a:r>
              <a:rPr lang="en-GB" sz="1450" b="1" dirty="0" err="1">
                <a:solidFill>
                  <a:srgbClr val="7494A4"/>
                </a:solidFill>
              </a:rPr>
              <a:t>sektor</a:t>
            </a:r>
            <a:endParaRPr lang="en-GB" sz="1450" b="1" dirty="0">
              <a:solidFill>
                <a:srgbClr val="7494A4"/>
              </a:solidFill>
            </a:endParaRPr>
          </a:p>
          <a:p>
            <a:pPr algn="just"/>
            <a:r>
              <a:rPr lang="en-GB" sz="1400" dirty="0">
                <a:solidFill>
                  <a:srgbClr val="7494A4"/>
                </a:solidFill>
              </a:rPr>
              <a:t>..</a:t>
            </a:r>
            <a:r>
              <a:rPr lang="hr-HR" sz="1400" dirty="0">
                <a:solidFill>
                  <a:srgbClr val="7494A4"/>
                </a:solidFill>
              </a:rPr>
              <a:t> </a:t>
            </a:r>
            <a:r>
              <a:rPr lang="en-GB" sz="1400" dirty="0" err="1">
                <a:solidFill>
                  <a:srgbClr val="7494A4"/>
                </a:solidFill>
              </a:rPr>
              <a:t>lokalne</a:t>
            </a:r>
            <a:r>
              <a:rPr lang="en-GB" sz="1400" dirty="0">
                <a:solidFill>
                  <a:srgbClr val="7494A4"/>
                </a:solidFill>
              </a:rPr>
              <a:t>, </a:t>
            </a:r>
            <a:r>
              <a:rPr lang="en-GB" sz="1400" dirty="0" err="1">
                <a:solidFill>
                  <a:srgbClr val="7494A4"/>
                </a:solidFill>
              </a:rPr>
              <a:t>regionalne</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državne</a:t>
            </a:r>
            <a:r>
              <a:rPr lang="en-GB" sz="1400" dirty="0">
                <a:solidFill>
                  <a:srgbClr val="7494A4"/>
                </a:solidFill>
              </a:rPr>
              <a:t> </a:t>
            </a:r>
            <a:r>
              <a:rPr lang="en-GB" sz="1400" dirty="0" err="1">
                <a:solidFill>
                  <a:srgbClr val="7494A4"/>
                </a:solidFill>
              </a:rPr>
              <a:t>vlasti</a:t>
            </a:r>
            <a:r>
              <a:rPr lang="en-GB" sz="1400" dirty="0">
                <a:solidFill>
                  <a:srgbClr val="7494A4"/>
                </a:solidFill>
              </a:rPr>
              <a:t>, </a:t>
            </a:r>
            <a:r>
              <a:rPr lang="en-GB" sz="1400" dirty="0" err="1">
                <a:solidFill>
                  <a:srgbClr val="7494A4"/>
                </a:solidFill>
              </a:rPr>
              <a:t>javne</a:t>
            </a:r>
            <a:r>
              <a:rPr lang="en-GB" sz="1400" dirty="0">
                <a:solidFill>
                  <a:srgbClr val="7494A4"/>
                </a:solidFill>
              </a:rPr>
              <a:t> </a:t>
            </a:r>
            <a:r>
              <a:rPr lang="en-GB" sz="1400" dirty="0" err="1">
                <a:solidFill>
                  <a:srgbClr val="7494A4"/>
                </a:solidFill>
              </a:rPr>
              <a:t>ustanove</a:t>
            </a:r>
            <a:r>
              <a:rPr lang="en-GB" sz="1400" dirty="0">
                <a:solidFill>
                  <a:srgbClr val="7494A4"/>
                </a:solidFill>
              </a:rPr>
              <a:t> (</a:t>
            </a:r>
            <a:r>
              <a:rPr lang="en-GB" sz="1400" dirty="0" err="1">
                <a:solidFill>
                  <a:srgbClr val="7494A4"/>
                </a:solidFill>
              </a:rPr>
              <a:t>poput</a:t>
            </a:r>
            <a:r>
              <a:rPr lang="en-GB" sz="1400" dirty="0">
                <a:solidFill>
                  <a:srgbClr val="7494A4"/>
                </a:solidFill>
              </a:rPr>
              <a:t> </a:t>
            </a:r>
            <a:r>
              <a:rPr lang="en-GB" sz="1400" dirty="0" err="1">
                <a:solidFill>
                  <a:srgbClr val="7494A4"/>
                </a:solidFill>
              </a:rPr>
              <a:t>škola</a:t>
            </a:r>
            <a:r>
              <a:rPr lang="en-GB" sz="1400" dirty="0">
                <a:solidFill>
                  <a:srgbClr val="7494A4"/>
                </a:solidFill>
              </a:rPr>
              <a:t>, </a:t>
            </a:r>
            <a:r>
              <a:rPr lang="en-GB" sz="1400" dirty="0" err="1">
                <a:solidFill>
                  <a:srgbClr val="7494A4"/>
                </a:solidFill>
              </a:rPr>
              <a:t>istraživačkih</a:t>
            </a:r>
            <a:r>
              <a:rPr lang="en-GB" sz="1400" dirty="0">
                <a:solidFill>
                  <a:srgbClr val="7494A4"/>
                </a:solidFill>
              </a:rPr>
              <a:t> </a:t>
            </a:r>
            <a:r>
              <a:rPr lang="en-GB" sz="1400" dirty="0" err="1">
                <a:solidFill>
                  <a:srgbClr val="7494A4"/>
                </a:solidFill>
              </a:rPr>
              <a:t>institucija</a:t>
            </a:r>
            <a:r>
              <a:rPr lang="en-GB" sz="1400" dirty="0">
                <a:solidFill>
                  <a:srgbClr val="7494A4"/>
                </a:solidFill>
              </a:rPr>
              <a:t> </a:t>
            </a:r>
            <a:r>
              <a:rPr lang="en-GB" sz="1400" dirty="0" err="1">
                <a:solidFill>
                  <a:srgbClr val="7494A4"/>
                </a:solidFill>
              </a:rPr>
              <a:t>itd</a:t>
            </a:r>
            <a:r>
              <a:rPr lang="en-GB" sz="1400" dirty="0">
                <a:solidFill>
                  <a:srgbClr val="7494A4"/>
                </a:solidFill>
              </a:rPr>
              <a:t>.), </a:t>
            </a:r>
            <a:r>
              <a:rPr lang="en-GB" sz="1400" dirty="0" err="1">
                <a:solidFill>
                  <a:srgbClr val="7494A4"/>
                </a:solidFill>
              </a:rPr>
              <a:t>zajednice</a:t>
            </a:r>
            <a:r>
              <a:rPr lang="en-GB" sz="1400" dirty="0">
                <a:solidFill>
                  <a:srgbClr val="7494A4"/>
                </a:solidFill>
              </a:rPr>
              <a:t>, </a:t>
            </a:r>
            <a:r>
              <a:rPr lang="en-GB" sz="1400" dirty="0" err="1">
                <a:solidFill>
                  <a:srgbClr val="7494A4"/>
                </a:solidFill>
              </a:rPr>
              <a:t>nevladine</a:t>
            </a:r>
            <a:r>
              <a:rPr lang="en-GB" sz="1400" dirty="0">
                <a:solidFill>
                  <a:srgbClr val="7494A4"/>
                </a:solidFill>
              </a:rPr>
              <a:t> </a:t>
            </a:r>
            <a:r>
              <a:rPr lang="en-GB" sz="1400" dirty="0" err="1">
                <a:solidFill>
                  <a:srgbClr val="7494A4"/>
                </a:solidFill>
              </a:rPr>
              <a:t>organizacije</a:t>
            </a:r>
            <a:r>
              <a:rPr lang="en-GB" sz="1400" dirty="0">
                <a:solidFill>
                  <a:srgbClr val="7494A4"/>
                </a:solidFill>
              </a:rPr>
              <a:t>.</a:t>
            </a:r>
          </a:p>
          <a:p>
            <a:pPr algn="just"/>
            <a:r>
              <a:rPr lang="en-GB" sz="1400" dirty="0" err="1">
                <a:solidFill>
                  <a:srgbClr val="7494A4"/>
                </a:solidFill>
              </a:rPr>
              <a:t>Glavne</a:t>
            </a:r>
            <a:r>
              <a:rPr lang="en-GB" sz="1400" dirty="0">
                <a:solidFill>
                  <a:srgbClr val="7494A4"/>
                </a:solidFill>
              </a:rPr>
              <a:t> </a:t>
            </a:r>
            <a:r>
              <a:rPr lang="en-GB" sz="1400" dirty="0" err="1">
                <a:solidFill>
                  <a:srgbClr val="7494A4"/>
                </a:solidFill>
              </a:rPr>
              <a:t>kompetencije</a:t>
            </a:r>
            <a:r>
              <a:rPr lang="en-GB" sz="1400" dirty="0">
                <a:solidFill>
                  <a:srgbClr val="7494A4"/>
                </a:solidFill>
              </a:rPr>
              <a:t> </a:t>
            </a:r>
            <a:r>
              <a:rPr lang="en-GB" sz="1400" dirty="0" err="1">
                <a:solidFill>
                  <a:srgbClr val="7494A4"/>
                </a:solidFill>
              </a:rPr>
              <a:t>su</a:t>
            </a:r>
            <a:r>
              <a:rPr lang="en-GB" sz="1400" dirty="0">
                <a:solidFill>
                  <a:srgbClr val="7494A4"/>
                </a:solidFill>
              </a:rPr>
              <a:t> </a:t>
            </a:r>
            <a:r>
              <a:rPr lang="en-GB" sz="1400" dirty="0" err="1">
                <a:solidFill>
                  <a:srgbClr val="7494A4"/>
                </a:solidFill>
              </a:rPr>
              <a:t>identifikacija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zaštita</a:t>
            </a:r>
            <a:r>
              <a:rPr lang="en-GB" sz="1400" dirty="0">
                <a:solidFill>
                  <a:srgbClr val="7494A4"/>
                </a:solidFill>
              </a:rPr>
              <a:t> </a:t>
            </a:r>
            <a:r>
              <a:rPr lang="en-GB" sz="1400" dirty="0" err="1">
                <a:solidFill>
                  <a:srgbClr val="7494A4"/>
                </a:solidFill>
              </a:rPr>
              <a:t>javnih</a:t>
            </a:r>
            <a:r>
              <a:rPr lang="en-GB" sz="1400" dirty="0">
                <a:solidFill>
                  <a:srgbClr val="7494A4"/>
                </a:solidFill>
              </a:rPr>
              <a:t> </a:t>
            </a:r>
            <a:r>
              <a:rPr lang="en-GB" sz="1400" dirty="0" err="1">
                <a:solidFill>
                  <a:srgbClr val="7494A4"/>
                </a:solidFill>
              </a:rPr>
              <a:t>vrijednosti</a:t>
            </a:r>
            <a:r>
              <a:rPr lang="en-GB" sz="1400" dirty="0">
                <a:solidFill>
                  <a:srgbClr val="7494A4"/>
                </a:solidFill>
              </a:rPr>
              <a:t>, </a:t>
            </a:r>
            <a:r>
              <a:rPr lang="hr-HR" sz="1400" dirty="0">
                <a:solidFill>
                  <a:srgbClr val="7494A4"/>
                </a:solidFill>
              </a:rPr>
              <a:t>definiranje pravila ponašanja dionika (zakoni), </a:t>
            </a:r>
            <a:r>
              <a:rPr lang="en-GB" sz="1400" dirty="0" err="1">
                <a:solidFill>
                  <a:srgbClr val="7494A4"/>
                </a:solidFill>
              </a:rPr>
              <a:t>upravljanje</a:t>
            </a:r>
            <a:r>
              <a:rPr lang="en-GB" sz="1400" dirty="0">
                <a:solidFill>
                  <a:srgbClr val="7494A4"/>
                </a:solidFill>
              </a:rPr>
              <a:t> </a:t>
            </a:r>
            <a:r>
              <a:rPr lang="en-GB" sz="1400" dirty="0" err="1">
                <a:solidFill>
                  <a:srgbClr val="7494A4"/>
                </a:solidFill>
              </a:rPr>
              <a:t>društvenim</a:t>
            </a:r>
            <a:r>
              <a:rPr lang="en-GB" sz="1400" dirty="0">
                <a:solidFill>
                  <a:srgbClr val="7494A4"/>
                </a:solidFill>
              </a:rPr>
              <a:t> </a:t>
            </a:r>
            <a:r>
              <a:rPr lang="en-GB" sz="1400" dirty="0" err="1">
                <a:solidFill>
                  <a:srgbClr val="7494A4"/>
                </a:solidFill>
              </a:rPr>
              <a:t>procesima</a:t>
            </a:r>
            <a:r>
              <a:rPr lang="en-GB" sz="1400" dirty="0">
                <a:solidFill>
                  <a:srgbClr val="7494A4"/>
                </a:solidFill>
              </a:rPr>
              <a:t>, </a:t>
            </a:r>
            <a:r>
              <a:rPr lang="en-GB" sz="1400" dirty="0" err="1">
                <a:solidFill>
                  <a:srgbClr val="7494A4"/>
                </a:solidFill>
              </a:rPr>
              <a:t>urbani</a:t>
            </a:r>
            <a:r>
              <a:rPr lang="en-GB" sz="1400" dirty="0">
                <a:solidFill>
                  <a:srgbClr val="7494A4"/>
                </a:solidFill>
              </a:rPr>
              <a:t> </a:t>
            </a:r>
            <a:r>
              <a:rPr lang="en-GB" sz="1400" dirty="0" err="1">
                <a:solidFill>
                  <a:srgbClr val="7494A4"/>
                </a:solidFill>
              </a:rPr>
              <a:t>razvoj</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odlučivanje</a:t>
            </a:r>
            <a:r>
              <a:rPr lang="en-GB" sz="1400" dirty="0">
                <a:solidFill>
                  <a:srgbClr val="7494A4"/>
                </a:solidFill>
              </a:rPr>
              <a:t>.</a:t>
            </a:r>
          </a:p>
          <a:p>
            <a:pPr algn="just"/>
            <a:endParaRPr lang="en-GB" sz="1450" b="1" dirty="0">
              <a:solidFill>
                <a:srgbClr val="7494A4"/>
              </a:solidFill>
            </a:endParaRPr>
          </a:p>
          <a:p>
            <a:pPr algn="just"/>
            <a:r>
              <a:rPr lang="hr-HR" sz="1450" b="1" dirty="0">
                <a:solidFill>
                  <a:srgbClr val="7494A4"/>
                </a:solidFill>
              </a:rPr>
              <a:t>J</a:t>
            </a:r>
            <a:r>
              <a:rPr lang="en-GB" sz="1450" b="1" dirty="0" err="1">
                <a:solidFill>
                  <a:srgbClr val="7494A4"/>
                </a:solidFill>
              </a:rPr>
              <a:t>avn</a:t>
            </a:r>
            <a:r>
              <a:rPr lang="hr-HR" sz="1450" b="1" dirty="0">
                <a:solidFill>
                  <a:srgbClr val="7494A4"/>
                </a:solidFill>
              </a:rPr>
              <a:t>o-privatni</a:t>
            </a:r>
            <a:r>
              <a:rPr lang="en-GB" sz="1450" b="1" dirty="0">
                <a:solidFill>
                  <a:srgbClr val="7494A4"/>
                </a:solidFill>
              </a:rPr>
              <a:t> </a:t>
            </a:r>
            <a:r>
              <a:rPr lang="en-GB" sz="1450" b="1" dirty="0" err="1">
                <a:solidFill>
                  <a:srgbClr val="7494A4"/>
                </a:solidFill>
              </a:rPr>
              <a:t>sektor</a:t>
            </a:r>
            <a:endParaRPr lang="en-GB" sz="1450" b="1" dirty="0">
              <a:solidFill>
                <a:srgbClr val="7494A4"/>
              </a:solidFill>
            </a:endParaRPr>
          </a:p>
          <a:p>
            <a:pPr algn="just"/>
            <a:r>
              <a:rPr lang="en-GB" sz="1400" dirty="0">
                <a:solidFill>
                  <a:srgbClr val="7494A4"/>
                </a:solidFill>
              </a:rPr>
              <a:t>.. </a:t>
            </a:r>
            <a:r>
              <a:rPr lang="en-GB" sz="1400" dirty="0" err="1">
                <a:solidFill>
                  <a:srgbClr val="7494A4"/>
                </a:solidFill>
              </a:rPr>
              <a:t>sveučilišta</a:t>
            </a:r>
            <a:r>
              <a:rPr lang="en-GB" sz="1400" dirty="0">
                <a:solidFill>
                  <a:srgbClr val="7494A4"/>
                </a:solidFill>
              </a:rPr>
              <a:t>, </a:t>
            </a:r>
            <a:r>
              <a:rPr lang="en-GB" sz="1400" dirty="0" err="1">
                <a:solidFill>
                  <a:srgbClr val="7494A4"/>
                </a:solidFill>
              </a:rPr>
              <a:t>udruge</a:t>
            </a:r>
            <a:r>
              <a:rPr lang="en-GB" sz="1400" dirty="0">
                <a:solidFill>
                  <a:srgbClr val="7494A4"/>
                </a:solidFill>
              </a:rPr>
              <a:t>, </a:t>
            </a:r>
            <a:r>
              <a:rPr lang="en-GB" sz="1400" dirty="0" err="1">
                <a:solidFill>
                  <a:srgbClr val="7494A4"/>
                </a:solidFill>
              </a:rPr>
              <a:t>klasteri</a:t>
            </a:r>
            <a:r>
              <a:rPr lang="en-GB" sz="1400" dirty="0">
                <a:solidFill>
                  <a:srgbClr val="7494A4"/>
                </a:solidFill>
              </a:rPr>
              <a:t>, </a:t>
            </a:r>
            <a:r>
              <a:rPr lang="en-GB" sz="1400" dirty="0" err="1">
                <a:solidFill>
                  <a:srgbClr val="7494A4"/>
                </a:solidFill>
              </a:rPr>
              <a:t>javno-privatne</a:t>
            </a:r>
            <a:r>
              <a:rPr lang="en-GB" sz="1400" dirty="0">
                <a:solidFill>
                  <a:srgbClr val="7494A4"/>
                </a:solidFill>
              </a:rPr>
              <a:t> </a:t>
            </a:r>
            <a:r>
              <a:rPr lang="en-GB" sz="1400" dirty="0" err="1">
                <a:solidFill>
                  <a:srgbClr val="7494A4"/>
                </a:solidFill>
              </a:rPr>
              <a:t>mreže</a:t>
            </a:r>
            <a:r>
              <a:rPr lang="en-GB" sz="1400" dirty="0">
                <a:solidFill>
                  <a:srgbClr val="7494A4"/>
                </a:solidFill>
              </a:rPr>
              <a:t>, </a:t>
            </a:r>
            <a:r>
              <a:rPr lang="en-GB" sz="1400" dirty="0" err="1">
                <a:solidFill>
                  <a:srgbClr val="7494A4"/>
                </a:solidFill>
              </a:rPr>
              <a:t>vjerske</a:t>
            </a:r>
            <a:r>
              <a:rPr lang="en-GB" sz="1400" dirty="0">
                <a:solidFill>
                  <a:srgbClr val="7494A4"/>
                </a:solidFill>
              </a:rPr>
              <a:t> </a:t>
            </a:r>
            <a:r>
              <a:rPr lang="en-GB" sz="1400" dirty="0" err="1">
                <a:solidFill>
                  <a:srgbClr val="7494A4"/>
                </a:solidFill>
              </a:rPr>
              <a:t>institucije</a:t>
            </a:r>
            <a:r>
              <a:rPr lang="en-GB" sz="1400" dirty="0">
                <a:solidFill>
                  <a:srgbClr val="7494A4"/>
                </a:solidFill>
              </a:rPr>
              <a:t>.</a:t>
            </a:r>
          </a:p>
          <a:p>
            <a:pPr algn="just"/>
            <a:r>
              <a:rPr lang="en-GB" sz="1400" dirty="0" err="1">
                <a:solidFill>
                  <a:srgbClr val="7494A4"/>
                </a:solidFill>
              </a:rPr>
              <a:t>Njihove</a:t>
            </a:r>
            <a:r>
              <a:rPr lang="en-GB" sz="1400" dirty="0">
                <a:solidFill>
                  <a:srgbClr val="7494A4"/>
                </a:solidFill>
              </a:rPr>
              <a:t> </a:t>
            </a:r>
            <a:r>
              <a:rPr lang="en-GB" sz="1400" dirty="0" err="1">
                <a:solidFill>
                  <a:srgbClr val="7494A4"/>
                </a:solidFill>
              </a:rPr>
              <a:t>glavne</a:t>
            </a:r>
            <a:r>
              <a:rPr lang="en-GB" sz="1400" dirty="0">
                <a:solidFill>
                  <a:srgbClr val="7494A4"/>
                </a:solidFill>
              </a:rPr>
              <a:t> </a:t>
            </a:r>
            <a:r>
              <a:rPr lang="en-GB" sz="1400" dirty="0" err="1">
                <a:solidFill>
                  <a:srgbClr val="7494A4"/>
                </a:solidFill>
              </a:rPr>
              <a:t>kompetencije</a:t>
            </a:r>
            <a:r>
              <a:rPr lang="en-GB" sz="1400" dirty="0">
                <a:solidFill>
                  <a:srgbClr val="7494A4"/>
                </a:solidFill>
              </a:rPr>
              <a:t> </a:t>
            </a:r>
            <a:r>
              <a:rPr lang="en-GB" sz="1400" dirty="0" err="1">
                <a:solidFill>
                  <a:srgbClr val="7494A4"/>
                </a:solidFill>
              </a:rPr>
              <a:t>su</a:t>
            </a:r>
            <a:r>
              <a:rPr lang="en-GB" sz="1400" dirty="0">
                <a:solidFill>
                  <a:srgbClr val="7494A4"/>
                </a:solidFill>
              </a:rPr>
              <a:t> </a:t>
            </a:r>
            <a:r>
              <a:rPr lang="en-GB" sz="1400" dirty="0" err="1">
                <a:solidFill>
                  <a:srgbClr val="7494A4"/>
                </a:solidFill>
              </a:rPr>
              <a:t>prikupljanje</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razvoj</a:t>
            </a:r>
            <a:r>
              <a:rPr lang="en-GB" sz="1400" dirty="0">
                <a:solidFill>
                  <a:srgbClr val="7494A4"/>
                </a:solidFill>
              </a:rPr>
              <a:t> </a:t>
            </a:r>
            <a:r>
              <a:rPr lang="en-GB" sz="1400" dirty="0" err="1">
                <a:solidFill>
                  <a:srgbClr val="7494A4"/>
                </a:solidFill>
              </a:rPr>
              <a:t>znanja</a:t>
            </a:r>
            <a:r>
              <a:rPr lang="en-GB" sz="1400" dirty="0">
                <a:solidFill>
                  <a:srgbClr val="7494A4"/>
                </a:solidFill>
              </a:rPr>
              <a:t>, </a:t>
            </a:r>
            <a:r>
              <a:rPr lang="en-GB" sz="1400" dirty="0" err="1">
                <a:solidFill>
                  <a:srgbClr val="7494A4"/>
                </a:solidFill>
              </a:rPr>
              <a:t>prepoznavanje</a:t>
            </a:r>
            <a:r>
              <a:rPr lang="en-GB" sz="1400" dirty="0">
                <a:solidFill>
                  <a:srgbClr val="7494A4"/>
                </a:solidFill>
              </a:rPr>
              <a:t> </a:t>
            </a:r>
            <a:r>
              <a:rPr lang="en-GB" sz="1400" dirty="0" err="1">
                <a:solidFill>
                  <a:srgbClr val="7494A4"/>
                </a:solidFill>
              </a:rPr>
              <a:t>vrijednosti</a:t>
            </a:r>
            <a:r>
              <a:rPr lang="en-GB" sz="1400" dirty="0">
                <a:solidFill>
                  <a:srgbClr val="7494A4"/>
                </a:solidFill>
              </a:rPr>
              <a:t>,</a:t>
            </a:r>
            <a:r>
              <a:rPr lang="hr-HR" sz="1400" dirty="0">
                <a:solidFill>
                  <a:srgbClr val="7494A4"/>
                </a:solidFill>
              </a:rPr>
              <a:t>razvoj kapaciteta (obrazovanje, trening)</a:t>
            </a:r>
            <a:r>
              <a:rPr lang="en-GB" sz="1400" dirty="0">
                <a:solidFill>
                  <a:srgbClr val="7494A4"/>
                </a:solidFill>
              </a:rPr>
              <a:t> </a:t>
            </a:r>
            <a:r>
              <a:rPr lang="en-GB" sz="1400" dirty="0" err="1">
                <a:solidFill>
                  <a:srgbClr val="7494A4"/>
                </a:solidFill>
              </a:rPr>
              <a:t>argumentacija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posredovanje</a:t>
            </a:r>
            <a:r>
              <a:rPr lang="en-GB" sz="1400" dirty="0">
                <a:solidFill>
                  <a:srgbClr val="7494A4"/>
                </a:solidFill>
              </a:rPr>
              <a:t> </a:t>
            </a:r>
            <a:r>
              <a:rPr lang="en-GB" sz="1400" dirty="0" err="1">
                <a:solidFill>
                  <a:srgbClr val="7494A4"/>
                </a:solidFill>
              </a:rPr>
              <a:t>među</a:t>
            </a:r>
            <a:r>
              <a:rPr lang="en-GB" sz="1400" dirty="0">
                <a:solidFill>
                  <a:srgbClr val="7494A4"/>
                </a:solidFill>
              </a:rPr>
              <a:t> </a:t>
            </a:r>
            <a:r>
              <a:rPr lang="en-GB" sz="1400" dirty="0" err="1">
                <a:solidFill>
                  <a:srgbClr val="7494A4"/>
                </a:solidFill>
              </a:rPr>
              <a:t>dionicima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javnim</a:t>
            </a:r>
            <a:r>
              <a:rPr lang="en-GB" sz="1400" dirty="0">
                <a:solidFill>
                  <a:srgbClr val="7494A4"/>
                </a:solidFill>
              </a:rPr>
              <a:t> </a:t>
            </a:r>
            <a:r>
              <a:rPr lang="en-GB" sz="1400" dirty="0" err="1">
                <a:solidFill>
                  <a:srgbClr val="7494A4"/>
                </a:solidFill>
              </a:rPr>
              <a:t>sektorom</a:t>
            </a:r>
            <a:r>
              <a:rPr lang="en-GB" sz="1400" dirty="0">
                <a:solidFill>
                  <a:srgbClr val="7494A4"/>
                </a:solidFill>
              </a:rPr>
              <a:t>.</a:t>
            </a:r>
          </a:p>
          <a:p>
            <a:pPr algn="just"/>
            <a:endParaRPr lang="en-GB" sz="1450" b="1" dirty="0">
              <a:solidFill>
                <a:srgbClr val="7494A4"/>
              </a:solidFill>
            </a:endParaRPr>
          </a:p>
          <a:p>
            <a:pPr algn="just"/>
            <a:r>
              <a:rPr lang="en-GB" sz="1450" b="1" dirty="0" err="1">
                <a:solidFill>
                  <a:srgbClr val="7494A4"/>
                </a:solidFill>
              </a:rPr>
              <a:t>Privatni</a:t>
            </a:r>
            <a:r>
              <a:rPr lang="en-GB" sz="1450" b="1" dirty="0">
                <a:solidFill>
                  <a:srgbClr val="7494A4"/>
                </a:solidFill>
              </a:rPr>
              <a:t> </a:t>
            </a:r>
            <a:r>
              <a:rPr lang="en-GB" sz="1450" b="1" dirty="0" err="1">
                <a:solidFill>
                  <a:srgbClr val="7494A4"/>
                </a:solidFill>
              </a:rPr>
              <a:t>sektor</a:t>
            </a:r>
            <a:endParaRPr lang="en-GB" sz="1450" b="1" dirty="0">
              <a:solidFill>
                <a:srgbClr val="7494A4"/>
              </a:solidFill>
            </a:endParaRPr>
          </a:p>
          <a:p>
            <a:pPr algn="just"/>
            <a:r>
              <a:rPr lang="en-GB" sz="1400" dirty="0">
                <a:solidFill>
                  <a:srgbClr val="7494A4"/>
                </a:solidFill>
              </a:rPr>
              <a:t>..</a:t>
            </a:r>
            <a:r>
              <a:rPr lang="hr-HR" sz="1400" dirty="0">
                <a:solidFill>
                  <a:srgbClr val="7494A4"/>
                </a:solidFill>
              </a:rPr>
              <a:t> </a:t>
            </a:r>
            <a:r>
              <a:rPr lang="en-GB" sz="1400" dirty="0" err="1">
                <a:solidFill>
                  <a:srgbClr val="7494A4"/>
                </a:solidFill>
              </a:rPr>
              <a:t>poduzeća</a:t>
            </a:r>
            <a:r>
              <a:rPr lang="en-GB" sz="1400" dirty="0">
                <a:solidFill>
                  <a:srgbClr val="7494A4"/>
                </a:solidFill>
              </a:rPr>
              <a:t>, </a:t>
            </a:r>
            <a:r>
              <a:rPr lang="en-GB" sz="1400" dirty="0" err="1">
                <a:solidFill>
                  <a:srgbClr val="7494A4"/>
                </a:solidFill>
              </a:rPr>
              <a:t>banke</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financijske</a:t>
            </a:r>
            <a:r>
              <a:rPr lang="en-GB" sz="1400" dirty="0">
                <a:solidFill>
                  <a:srgbClr val="7494A4"/>
                </a:solidFill>
              </a:rPr>
              <a:t> </a:t>
            </a:r>
            <a:r>
              <a:rPr lang="en-GB" sz="1400" dirty="0" err="1">
                <a:solidFill>
                  <a:srgbClr val="7494A4"/>
                </a:solidFill>
              </a:rPr>
              <a:t>institucije</a:t>
            </a:r>
            <a:r>
              <a:rPr lang="en-GB" sz="1400" dirty="0">
                <a:solidFill>
                  <a:srgbClr val="7494A4"/>
                </a:solidFill>
              </a:rPr>
              <a:t>, </a:t>
            </a:r>
            <a:r>
              <a:rPr lang="en-GB" sz="1400" dirty="0" err="1">
                <a:solidFill>
                  <a:srgbClr val="7494A4"/>
                </a:solidFill>
              </a:rPr>
              <a:t>privatne</a:t>
            </a:r>
            <a:r>
              <a:rPr lang="en-GB" sz="1400" dirty="0">
                <a:solidFill>
                  <a:srgbClr val="7494A4"/>
                </a:solidFill>
              </a:rPr>
              <a:t> </a:t>
            </a:r>
            <a:r>
              <a:rPr lang="en-GB" sz="1400" dirty="0" err="1">
                <a:solidFill>
                  <a:srgbClr val="7494A4"/>
                </a:solidFill>
              </a:rPr>
              <a:t>institucije</a:t>
            </a:r>
            <a:r>
              <a:rPr lang="en-GB" sz="1400" dirty="0">
                <a:solidFill>
                  <a:srgbClr val="7494A4"/>
                </a:solidFill>
              </a:rPr>
              <a:t> (</a:t>
            </a:r>
            <a:r>
              <a:rPr lang="en-GB" sz="1400" dirty="0" err="1">
                <a:solidFill>
                  <a:srgbClr val="7494A4"/>
                </a:solidFill>
              </a:rPr>
              <a:t>istraživanje</a:t>
            </a:r>
            <a:r>
              <a:rPr lang="en-GB" sz="1400" dirty="0">
                <a:solidFill>
                  <a:srgbClr val="7494A4"/>
                </a:solidFill>
              </a:rPr>
              <a:t>, </a:t>
            </a:r>
            <a:r>
              <a:rPr lang="en-GB" sz="1400" dirty="0" err="1">
                <a:solidFill>
                  <a:srgbClr val="7494A4"/>
                </a:solidFill>
              </a:rPr>
              <a:t>savjetovanje</a:t>
            </a:r>
            <a:r>
              <a:rPr lang="en-GB" sz="1400" dirty="0">
                <a:solidFill>
                  <a:srgbClr val="7494A4"/>
                </a:solidFill>
              </a:rPr>
              <a:t> </a:t>
            </a:r>
            <a:r>
              <a:rPr lang="en-GB" sz="1400" dirty="0" err="1">
                <a:solidFill>
                  <a:srgbClr val="7494A4"/>
                </a:solidFill>
              </a:rPr>
              <a:t>itd</a:t>
            </a:r>
            <a:r>
              <a:rPr lang="en-GB" sz="1400" dirty="0">
                <a:solidFill>
                  <a:srgbClr val="7494A4"/>
                </a:solidFill>
              </a:rPr>
              <a:t>.)</a:t>
            </a:r>
          </a:p>
          <a:p>
            <a:pPr algn="just"/>
            <a:r>
              <a:rPr lang="en-GB" sz="1400" dirty="0" err="1">
                <a:solidFill>
                  <a:srgbClr val="7494A4"/>
                </a:solidFill>
              </a:rPr>
              <a:t>Glavne</a:t>
            </a:r>
            <a:r>
              <a:rPr lang="en-GB" sz="1400" dirty="0">
                <a:solidFill>
                  <a:srgbClr val="7494A4"/>
                </a:solidFill>
              </a:rPr>
              <a:t> </a:t>
            </a:r>
            <a:r>
              <a:rPr lang="en-GB" sz="1400" dirty="0" err="1">
                <a:solidFill>
                  <a:srgbClr val="7494A4"/>
                </a:solidFill>
              </a:rPr>
              <a:t>kompetencije</a:t>
            </a:r>
            <a:r>
              <a:rPr lang="en-GB" sz="1400" dirty="0">
                <a:solidFill>
                  <a:srgbClr val="7494A4"/>
                </a:solidFill>
              </a:rPr>
              <a:t> </a:t>
            </a:r>
            <a:r>
              <a:rPr lang="en-GB" sz="1400" dirty="0" err="1">
                <a:solidFill>
                  <a:srgbClr val="7494A4"/>
                </a:solidFill>
              </a:rPr>
              <a:t>su</a:t>
            </a:r>
            <a:r>
              <a:rPr lang="en-GB" sz="1400" dirty="0">
                <a:solidFill>
                  <a:srgbClr val="7494A4"/>
                </a:solidFill>
              </a:rPr>
              <a:t> </a:t>
            </a:r>
            <a:r>
              <a:rPr lang="en-GB" sz="1400" dirty="0" err="1">
                <a:solidFill>
                  <a:srgbClr val="7494A4"/>
                </a:solidFill>
              </a:rPr>
              <a:t>donošenje</a:t>
            </a:r>
            <a:r>
              <a:rPr lang="en-GB" sz="1400" dirty="0">
                <a:solidFill>
                  <a:srgbClr val="7494A4"/>
                </a:solidFill>
              </a:rPr>
              <a:t> </a:t>
            </a:r>
            <a:r>
              <a:rPr lang="en-GB" sz="1400" dirty="0" err="1">
                <a:solidFill>
                  <a:srgbClr val="7494A4"/>
                </a:solidFill>
              </a:rPr>
              <a:t>odluka</a:t>
            </a:r>
            <a:r>
              <a:rPr lang="en-GB" sz="1400" dirty="0">
                <a:solidFill>
                  <a:srgbClr val="7494A4"/>
                </a:solidFill>
              </a:rPr>
              <a:t>, </a:t>
            </a:r>
            <a:r>
              <a:rPr lang="en-GB" sz="1400" dirty="0" err="1">
                <a:solidFill>
                  <a:srgbClr val="7494A4"/>
                </a:solidFill>
              </a:rPr>
              <a:t>stvaranje</a:t>
            </a:r>
            <a:r>
              <a:rPr lang="en-GB" sz="1400" dirty="0">
                <a:solidFill>
                  <a:srgbClr val="7494A4"/>
                </a:solidFill>
              </a:rPr>
              <a:t> </a:t>
            </a:r>
            <a:r>
              <a:rPr lang="en-GB" sz="1400" dirty="0" err="1">
                <a:solidFill>
                  <a:srgbClr val="7494A4"/>
                </a:solidFill>
              </a:rPr>
              <a:t>održivih</a:t>
            </a:r>
            <a:r>
              <a:rPr lang="en-GB" sz="1400" dirty="0">
                <a:solidFill>
                  <a:srgbClr val="7494A4"/>
                </a:solidFill>
              </a:rPr>
              <a:t> </a:t>
            </a:r>
            <a:r>
              <a:rPr lang="en-GB" sz="1400" dirty="0" err="1">
                <a:solidFill>
                  <a:srgbClr val="7494A4"/>
                </a:solidFill>
              </a:rPr>
              <a:t>poduzeća</a:t>
            </a:r>
            <a:r>
              <a:rPr lang="en-GB" sz="1400" dirty="0">
                <a:solidFill>
                  <a:srgbClr val="7494A4"/>
                </a:solidFill>
              </a:rPr>
              <a:t>, </a:t>
            </a:r>
            <a:r>
              <a:rPr lang="en-GB" sz="1400" dirty="0" err="1">
                <a:solidFill>
                  <a:srgbClr val="7494A4"/>
                </a:solidFill>
              </a:rPr>
              <a:t>korištenje</a:t>
            </a:r>
            <a:r>
              <a:rPr lang="en-GB" sz="1400" dirty="0">
                <a:solidFill>
                  <a:srgbClr val="7494A4"/>
                </a:solidFill>
              </a:rPr>
              <a:t> </a:t>
            </a:r>
            <a:r>
              <a:rPr lang="en-GB" sz="1400" dirty="0" err="1">
                <a:solidFill>
                  <a:srgbClr val="7494A4"/>
                </a:solidFill>
              </a:rPr>
              <a:t>novca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drugih</a:t>
            </a:r>
            <a:r>
              <a:rPr lang="en-GB" sz="1400" dirty="0">
                <a:solidFill>
                  <a:srgbClr val="7494A4"/>
                </a:solidFill>
              </a:rPr>
              <a:t> </a:t>
            </a:r>
            <a:r>
              <a:rPr lang="en-GB" sz="1400" dirty="0" err="1">
                <a:solidFill>
                  <a:srgbClr val="7494A4"/>
                </a:solidFill>
              </a:rPr>
              <a:t>resursa</a:t>
            </a:r>
            <a:r>
              <a:rPr lang="en-GB" sz="1400" dirty="0">
                <a:solidFill>
                  <a:srgbClr val="7494A4"/>
                </a:solidFill>
              </a:rPr>
              <a:t> za </a:t>
            </a:r>
            <a:r>
              <a:rPr lang="en-GB" sz="1400" dirty="0" err="1">
                <a:solidFill>
                  <a:srgbClr val="7494A4"/>
                </a:solidFill>
              </a:rPr>
              <a:t>postizanje</a:t>
            </a:r>
            <a:r>
              <a:rPr lang="en-GB" sz="1400" dirty="0">
                <a:solidFill>
                  <a:srgbClr val="7494A4"/>
                </a:solidFill>
              </a:rPr>
              <a:t> </a:t>
            </a:r>
            <a:r>
              <a:rPr lang="en-GB" sz="1400" dirty="0" err="1">
                <a:solidFill>
                  <a:srgbClr val="7494A4"/>
                </a:solidFill>
              </a:rPr>
              <a:t>određenih</a:t>
            </a:r>
            <a:r>
              <a:rPr lang="en-GB" sz="1400" dirty="0">
                <a:solidFill>
                  <a:srgbClr val="7494A4"/>
                </a:solidFill>
              </a:rPr>
              <a:t> </a:t>
            </a:r>
            <a:r>
              <a:rPr lang="en-GB" sz="1400" dirty="0" err="1">
                <a:solidFill>
                  <a:srgbClr val="7494A4"/>
                </a:solidFill>
              </a:rPr>
              <a:t>koristi</a:t>
            </a:r>
            <a:r>
              <a:rPr lang="en-GB" sz="1400" dirty="0">
                <a:solidFill>
                  <a:srgbClr val="7494A4"/>
                </a:solidFill>
              </a:rPr>
              <a:t>, </a:t>
            </a:r>
            <a:r>
              <a:rPr lang="en-GB" sz="1400" dirty="0" err="1">
                <a:solidFill>
                  <a:srgbClr val="7494A4"/>
                </a:solidFill>
              </a:rPr>
              <a:t>privlačenje</a:t>
            </a:r>
            <a:r>
              <a:rPr lang="en-GB" sz="1400" dirty="0">
                <a:solidFill>
                  <a:srgbClr val="7494A4"/>
                </a:solidFill>
              </a:rPr>
              <a:t> </a:t>
            </a:r>
            <a:r>
              <a:rPr lang="en-GB" sz="1400" dirty="0" err="1">
                <a:solidFill>
                  <a:srgbClr val="7494A4"/>
                </a:solidFill>
              </a:rPr>
              <a:t>investitora</a:t>
            </a:r>
            <a:r>
              <a:rPr lang="en-GB" sz="1400" dirty="0">
                <a:solidFill>
                  <a:srgbClr val="7494A4"/>
                </a:solidFill>
              </a:rPr>
              <a:t>, marketing.</a:t>
            </a:r>
            <a:endParaRPr lang="hr-HR" sz="1400" dirty="0">
              <a:solidFill>
                <a:srgbClr val="7494A4"/>
              </a:solidFill>
            </a:endParaRPr>
          </a:p>
          <a:p>
            <a:pPr algn="just"/>
            <a:endParaRPr lang="hr-HR" sz="1450" dirty="0">
              <a:solidFill>
                <a:srgbClr val="7494A4"/>
              </a:solidFill>
            </a:endParaRPr>
          </a:p>
          <a:p>
            <a:pPr algn="just"/>
            <a:r>
              <a:rPr lang="hr-HR" sz="1450" b="1" dirty="0">
                <a:solidFill>
                  <a:srgbClr val="7494A4"/>
                </a:solidFill>
              </a:rPr>
              <a:t>Profitni privatni sektor</a:t>
            </a:r>
          </a:p>
          <a:p>
            <a:pPr algn="just"/>
            <a:r>
              <a:rPr lang="hr-HR" sz="1400" dirty="0">
                <a:solidFill>
                  <a:srgbClr val="7494A4"/>
                </a:solidFill>
              </a:rPr>
              <a:t>..  privatni vlasnici, ulagači, stručnjaci, strukovne udruge, privatna poduzeća, tvrtke - dobit</a:t>
            </a:r>
          </a:p>
          <a:p>
            <a:pPr algn="just"/>
            <a:r>
              <a:rPr lang="hr-HR" sz="1400" dirty="0">
                <a:solidFill>
                  <a:srgbClr val="7494A4"/>
                </a:solidFill>
              </a:rPr>
              <a:t>Glavne kompetencije: pruža mogućnosti za poboljšanje PIP-ova, predstavljanje specifičnih i tehničkih kompetencija (arhitektonskih, inženjerskih, geoloških, kemijskih) </a:t>
            </a:r>
            <a:endParaRPr lang="cs-CZ" sz="1400" dirty="0">
              <a:solidFill>
                <a:srgbClr val="4D4D4E"/>
              </a:solidFill>
            </a:endParaRPr>
          </a:p>
        </p:txBody>
      </p:sp>
    </p:spTree>
    <p:extLst>
      <p:ext uri="{BB962C8B-B14F-4D97-AF65-F5344CB8AC3E}">
        <p14:creationId xmlns:p14="http://schemas.microsoft.com/office/powerpoint/2010/main" val="3662239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Mehanizam kompromisa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82013" y="1161439"/>
            <a:ext cx="8474704" cy="4878858"/>
          </a:xfrm>
          <a:prstGeom prst="rect">
            <a:avLst/>
          </a:prstGeom>
          <a:noFill/>
        </p:spPr>
        <p:txBody>
          <a:bodyPr wrap="square" lIns="76794" tIns="38397" rIns="76794" bIns="38397" rtlCol="0">
            <a:spAutoFit/>
          </a:bodyPr>
          <a:lstStyle/>
          <a:p>
            <a:pPr algn="just"/>
            <a:r>
              <a:rPr lang="en-GB" sz="2400" dirty="0">
                <a:solidFill>
                  <a:srgbClr val="7494A4"/>
                </a:solidFill>
              </a:rPr>
              <a:t>U </a:t>
            </a:r>
            <a:r>
              <a:rPr lang="hr-HR" sz="2400" dirty="0">
                <a:solidFill>
                  <a:srgbClr val="7494A4"/>
                </a:solidFill>
              </a:rPr>
              <a:t>PIP</a:t>
            </a:r>
            <a:r>
              <a:rPr lang="en-GB" sz="2400" dirty="0">
                <a:solidFill>
                  <a:srgbClr val="7494A4"/>
                </a:solidFill>
              </a:rPr>
              <a:t>-</a:t>
            </a:r>
            <a:r>
              <a:rPr lang="en-GB" sz="2400" dirty="0" err="1">
                <a:solidFill>
                  <a:srgbClr val="7494A4"/>
                </a:solidFill>
              </a:rPr>
              <a:t>ima</a:t>
            </a:r>
            <a:r>
              <a:rPr lang="en-GB" sz="2400" dirty="0">
                <a:solidFill>
                  <a:srgbClr val="7494A4"/>
                </a:solidFill>
              </a:rPr>
              <a:t> bi se </a:t>
            </a:r>
            <a:r>
              <a:rPr lang="en-GB" sz="2400" dirty="0" err="1">
                <a:solidFill>
                  <a:srgbClr val="7494A4"/>
                </a:solidFill>
              </a:rPr>
              <a:t>također</a:t>
            </a:r>
            <a:r>
              <a:rPr lang="en-GB" sz="2400" dirty="0">
                <a:solidFill>
                  <a:srgbClr val="7494A4"/>
                </a:solidFill>
              </a:rPr>
              <a:t> </a:t>
            </a:r>
            <a:r>
              <a:rPr lang="en-GB" sz="2400" dirty="0" err="1">
                <a:solidFill>
                  <a:srgbClr val="7494A4"/>
                </a:solidFill>
              </a:rPr>
              <a:t>trebali</a:t>
            </a:r>
            <a:r>
              <a:rPr lang="en-GB" sz="2400" dirty="0">
                <a:solidFill>
                  <a:srgbClr val="7494A4"/>
                </a:solidFill>
              </a:rPr>
              <a:t> </a:t>
            </a:r>
            <a:r>
              <a:rPr lang="en-GB" sz="2400" dirty="0" err="1">
                <a:solidFill>
                  <a:srgbClr val="7494A4"/>
                </a:solidFill>
              </a:rPr>
              <a:t>koristiti</a:t>
            </a:r>
            <a:r>
              <a:rPr lang="en-GB" sz="2400" dirty="0">
                <a:solidFill>
                  <a:srgbClr val="7494A4"/>
                </a:solidFill>
              </a:rPr>
              <a:t> </a:t>
            </a:r>
            <a:r>
              <a:rPr lang="en-GB" sz="2400" dirty="0" err="1">
                <a:solidFill>
                  <a:srgbClr val="7494A4"/>
                </a:solidFill>
              </a:rPr>
              <a:t>principi</a:t>
            </a:r>
            <a:r>
              <a:rPr lang="en-GB" sz="2400" dirty="0">
                <a:solidFill>
                  <a:srgbClr val="7494A4"/>
                </a:solidFill>
              </a:rPr>
              <a:t> </a:t>
            </a:r>
            <a:r>
              <a:rPr lang="en-GB" sz="2400" dirty="0" err="1">
                <a:solidFill>
                  <a:srgbClr val="7494A4"/>
                </a:solidFill>
              </a:rPr>
              <a:t>kompromisa</a:t>
            </a:r>
            <a:r>
              <a:rPr lang="en-GB" sz="2400" dirty="0">
                <a:solidFill>
                  <a:srgbClr val="7494A4"/>
                </a:solidFill>
              </a:rPr>
              <a:t> </a:t>
            </a:r>
            <a:r>
              <a:rPr lang="en-GB" sz="2400" dirty="0" err="1">
                <a:solidFill>
                  <a:srgbClr val="7494A4"/>
                </a:solidFill>
              </a:rPr>
              <a:t>kako</a:t>
            </a:r>
            <a:r>
              <a:rPr lang="en-GB" sz="2400" dirty="0">
                <a:solidFill>
                  <a:srgbClr val="7494A4"/>
                </a:solidFill>
              </a:rPr>
              <a:t> bi se </a:t>
            </a:r>
            <a:r>
              <a:rPr lang="en-GB" sz="2400" dirty="0" err="1">
                <a:solidFill>
                  <a:srgbClr val="7494A4"/>
                </a:solidFill>
              </a:rPr>
              <a:t>pronašla</a:t>
            </a:r>
            <a:r>
              <a:rPr lang="en-GB" sz="2400" dirty="0">
                <a:solidFill>
                  <a:srgbClr val="7494A4"/>
                </a:solidFill>
              </a:rPr>
              <a:t> </a:t>
            </a:r>
            <a:r>
              <a:rPr lang="en-GB" sz="2400" dirty="0" err="1">
                <a:solidFill>
                  <a:srgbClr val="7494A4"/>
                </a:solidFill>
              </a:rPr>
              <a:t>ravnoteža</a:t>
            </a:r>
            <a:r>
              <a:rPr lang="en-GB" sz="2400" dirty="0">
                <a:solidFill>
                  <a:srgbClr val="7494A4"/>
                </a:solidFill>
              </a:rPr>
              <a:t> </a:t>
            </a:r>
            <a:r>
              <a:rPr lang="en-GB" sz="2400" dirty="0" err="1">
                <a:solidFill>
                  <a:srgbClr val="7494A4"/>
                </a:solidFill>
              </a:rPr>
              <a:t>između</a:t>
            </a:r>
            <a:r>
              <a:rPr lang="en-GB" sz="2400" dirty="0">
                <a:solidFill>
                  <a:srgbClr val="7494A4"/>
                </a:solidFill>
              </a:rPr>
              <a:t> </a:t>
            </a:r>
            <a:r>
              <a:rPr lang="en-GB" sz="2400" dirty="0" err="1">
                <a:solidFill>
                  <a:srgbClr val="7494A4"/>
                </a:solidFill>
              </a:rPr>
              <a:t>očuvanja</a:t>
            </a:r>
            <a:r>
              <a:rPr lang="en-GB" sz="2400" dirty="0">
                <a:solidFill>
                  <a:srgbClr val="7494A4"/>
                </a:solidFill>
              </a:rPr>
              <a:t> </a:t>
            </a:r>
            <a:r>
              <a:rPr lang="en-GB" sz="2400" dirty="0" err="1">
                <a:solidFill>
                  <a:srgbClr val="7494A4"/>
                </a:solidFill>
              </a:rPr>
              <a:t>povijesnih</a:t>
            </a:r>
            <a:r>
              <a:rPr lang="en-GB" sz="2400" dirty="0">
                <a:solidFill>
                  <a:srgbClr val="7494A4"/>
                </a:solidFill>
              </a:rPr>
              <a:t> </a:t>
            </a:r>
            <a:r>
              <a:rPr lang="hr-HR" sz="2400" dirty="0">
                <a:solidFill>
                  <a:srgbClr val="7494A4"/>
                </a:solidFill>
              </a:rPr>
              <a:t>građevina</a:t>
            </a:r>
            <a:r>
              <a:rPr lang="en-GB" sz="2400" dirty="0">
                <a:solidFill>
                  <a:srgbClr val="7494A4"/>
                </a:solidFill>
              </a:rPr>
              <a:t>, </a:t>
            </a:r>
            <a:r>
              <a:rPr lang="en-GB" sz="2400" dirty="0" err="1">
                <a:solidFill>
                  <a:srgbClr val="7494A4"/>
                </a:solidFill>
              </a:rPr>
              <a:t>njihove</a:t>
            </a:r>
            <a:r>
              <a:rPr lang="en-GB" sz="2400" dirty="0">
                <a:solidFill>
                  <a:srgbClr val="7494A4"/>
                </a:solidFill>
              </a:rPr>
              <a:t> </a:t>
            </a:r>
            <a:r>
              <a:rPr lang="en-GB" sz="2400" dirty="0" err="1">
                <a:solidFill>
                  <a:srgbClr val="7494A4"/>
                </a:solidFill>
              </a:rPr>
              <a:t>uporabe</a:t>
            </a:r>
            <a:r>
              <a:rPr lang="en-GB" sz="2400" dirty="0">
                <a:solidFill>
                  <a:srgbClr val="7494A4"/>
                </a:solidFill>
              </a:rPr>
              <a:t>, </a:t>
            </a:r>
            <a:r>
              <a:rPr lang="en-GB" sz="2400" dirty="0" err="1">
                <a:solidFill>
                  <a:srgbClr val="7494A4"/>
                </a:solidFill>
              </a:rPr>
              <a:t>ekonomske</a:t>
            </a:r>
            <a:r>
              <a:rPr lang="en-GB" sz="2400" dirty="0">
                <a:solidFill>
                  <a:srgbClr val="7494A4"/>
                </a:solidFill>
              </a:rPr>
              <a:t> </a:t>
            </a:r>
            <a:r>
              <a:rPr lang="en-GB" sz="2400" dirty="0" err="1">
                <a:solidFill>
                  <a:srgbClr val="7494A4"/>
                </a:solidFill>
              </a:rPr>
              <a:t>dobiti</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en-GB" sz="2400" dirty="0" err="1">
                <a:solidFill>
                  <a:srgbClr val="7494A4"/>
                </a:solidFill>
              </a:rPr>
              <a:t>održavanja</a:t>
            </a:r>
            <a:r>
              <a:rPr lang="en-GB" sz="2400" dirty="0">
                <a:solidFill>
                  <a:srgbClr val="7494A4"/>
                </a:solidFill>
              </a:rPr>
              <a:t> </a:t>
            </a:r>
            <a:r>
              <a:rPr lang="en-GB" sz="2400" dirty="0" err="1">
                <a:solidFill>
                  <a:srgbClr val="7494A4"/>
                </a:solidFill>
              </a:rPr>
              <a:t>visoke</a:t>
            </a:r>
            <a:r>
              <a:rPr lang="en-GB" sz="2400" dirty="0">
                <a:solidFill>
                  <a:srgbClr val="7494A4"/>
                </a:solidFill>
              </a:rPr>
              <a:t> </a:t>
            </a:r>
            <a:r>
              <a:rPr lang="en-GB" sz="2400" dirty="0" err="1">
                <a:solidFill>
                  <a:srgbClr val="7494A4"/>
                </a:solidFill>
              </a:rPr>
              <a:t>razine</a:t>
            </a:r>
            <a:r>
              <a:rPr lang="en-GB" sz="2400" dirty="0">
                <a:solidFill>
                  <a:srgbClr val="7494A4"/>
                </a:solidFill>
              </a:rPr>
              <a:t> </a:t>
            </a:r>
            <a:r>
              <a:rPr lang="en-GB" sz="2400" dirty="0" err="1">
                <a:solidFill>
                  <a:srgbClr val="7494A4"/>
                </a:solidFill>
              </a:rPr>
              <a:t>kvalitete</a:t>
            </a:r>
            <a:r>
              <a:rPr lang="en-GB" sz="2400" dirty="0">
                <a:solidFill>
                  <a:srgbClr val="7494A4"/>
                </a:solidFill>
              </a:rPr>
              <a:t> u </a:t>
            </a:r>
            <a:r>
              <a:rPr lang="en-GB" sz="2400" dirty="0" err="1">
                <a:solidFill>
                  <a:srgbClr val="7494A4"/>
                </a:solidFill>
              </a:rPr>
              <a:t>povijesnim</a:t>
            </a:r>
            <a:r>
              <a:rPr lang="en-GB" sz="2400" dirty="0">
                <a:solidFill>
                  <a:srgbClr val="7494A4"/>
                </a:solidFill>
              </a:rPr>
              <a:t> </a:t>
            </a:r>
            <a:r>
              <a:rPr lang="en-GB" sz="2400" dirty="0" err="1">
                <a:solidFill>
                  <a:srgbClr val="7494A4"/>
                </a:solidFill>
              </a:rPr>
              <a:t>gradskim</a:t>
            </a:r>
            <a:r>
              <a:rPr lang="en-GB" sz="2400" dirty="0">
                <a:solidFill>
                  <a:srgbClr val="7494A4"/>
                </a:solidFill>
              </a:rPr>
              <a:t> </a:t>
            </a:r>
            <a:r>
              <a:rPr lang="en-GB" sz="2400" dirty="0" err="1">
                <a:solidFill>
                  <a:srgbClr val="7494A4"/>
                </a:solidFill>
              </a:rPr>
              <a:t>središtima</a:t>
            </a:r>
            <a:r>
              <a:rPr lang="en-GB" sz="2400" dirty="0">
                <a:solidFill>
                  <a:srgbClr val="7494A4"/>
                </a:solidFill>
              </a:rPr>
              <a:t>. </a:t>
            </a:r>
            <a:r>
              <a:rPr lang="hr-HR" sz="2400" dirty="0">
                <a:solidFill>
                  <a:srgbClr val="7494A4"/>
                </a:solidFill>
              </a:rPr>
              <a:t>Proces treba</a:t>
            </a:r>
            <a:r>
              <a:rPr lang="en-GB" sz="2400" dirty="0">
                <a:solidFill>
                  <a:srgbClr val="7494A4"/>
                </a:solidFill>
              </a:rPr>
              <a:t> </a:t>
            </a:r>
            <a:r>
              <a:rPr lang="en-GB" sz="2400" dirty="0" err="1">
                <a:solidFill>
                  <a:srgbClr val="7494A4"/>
                </a:solidFill>
              </a:rPr>
              <a:t>rezultati</a:t>
            </a:r>
            <a:r>
              <a:rPr lang="hr-HR" sz="2400" dirty="0">
                <a:solidFill>
                  <a:srgbClr val="7494A4"/>
                </a:solidFill>
              </a:rPr>
              <a:t>rati</a:t>
            </a:r>
            <a:r>
              <a:rPr lang="en-GB" sz="2400" dirty="0">
                <a:solidFill>
                  <a:srgbClr val="7494A4"/>
                </a:solidFill>
              </a:rPr>
              <a:t> </a:t>
            </a:r>
            <a:r>
              <a:rPr lang="en-GB" sz="2400" dirty="0" err="1">
                <a:solidFill>
                  <a:srgbClr val="7494A4"/>
                </a:solidFill>
              </a:rPr>
              <a:t>najbolj</a:t>
            </a:r>
            <a:r>
              <a:rPr lang="hr-HR" sz="2400" dirty="0">
                <a:solidFill>
                  <a:srgbClr val="7494A4"/>
                </a:solidFill>
              </a:rPr>
              <a:t>im</a:t>
            </a:r>
            <a:r>
              <a:rPr lang="en-GB" sz="2400" dirty="0">
                <a:solidFill>
                  <a:srgbClr val="7494A4"/>
                </a:solidFill>
              </a:rPr>
              <a:t> </a:t>
            </a:r>
            <a:r>
              <a:rPr lang="en-GB" sz="2400" dirty="0" err="1">
                <a:solidFill>
                  <a:srgbClr val="7494A4"/>
                </a:solidFill>
              </a:rPr>
              <a:t>tehničk</a:t>
            </a:r>
            <a:r>
              <a:rPr lang="hr-HR" sz="2400" dirty="0">
                <a:solidFill>
                  <a:srgbClr val="7494A4"/>
                </a:solidFill>
              </a:rPr>
              <a:t>im</a:t>
            </a:r>
            <a:r>
              <a:rPr lang="en-GB" sz="2400" dirty="0">
                <a:solidFill>
                  <a:srgbClr val="7494A4"/>
                </a:solidFill>
              </a:rPr>
              <a:t> </a:t>
            </a:r>
            <a:r>
              <a:rPr lang="en-GB" sz="2400" dirty="0" err="1">
                <a:solidFill>
                  <a:srgbClr val="7494A4"/>
                </a:solidFill>
              </a:rPr>
              <a:t>rješenj</a:t>
            </a:r>
            <a:r>
              <a:rPr lang="hr-HR" sz="2400" dirty="0">
                <a:solidFill>
                  <a:srgbClr val="7494A4"/>
                </a:solidFill>
              </a:rPr>
              <a:t>ima</a:t>
            </a:r>
            <a:r>
              <a:rPr lang="en-GB" sz="2400" dirty="0">
                <a:solidFill>
                  <a:srgbClr val="7494A4"/>
                </a:solidFill>
              </a:rPr>
              <a:t> </a:t>
            </a:r>
            <a:r>
              <a:rPr lang="en-GB" sz="2400" dirty="0" err="1">
                <a:solidFill>
                  <a:srgbClr val="7494A4"/>
                </a:solidFill>
              </a:rPr>
              <a:t>prilagođen</a:t>
            </a:r>
            <a:r>
              <a:rPr lang="hr-HR" sz="2400" dirty="0">
                <a:solidFill>
                  <a:srgbClr val="7494A4"/>
                </a:solidFill>
              </a:rPr>
              <a:t>ima</a:t>
            </a:r>
            <a:r>
              <a:rPr lang="en-GB" sz="2400" dirty="0">
                <a:solidFill>
                  <a:srgbClr val="7494A4"/>
                </a:solidFill>
              </a:rPr>
              <a:t> </a:t>
            </a:r>
            <a:r>
              <a:rPr lang="en-GB" sz="2400" dirty="0" err="1">
                <a:solidFill>
                  <a:srgbClr val="7494A4"/>
                </a:solidFill>
              </a:rPr>
              <a:t>propisima</a:t>
            </a:r>
            <a:r>
              <a:rPr lang="en-GB" sz="2400" dirty="0">
                <a:solidFill>
                  <a:srgbClr val="7494A4"/>
                </a:solidFill>
              </a:rPr>
              <a:t> </a:t>
            </a:r>
            <a:r>
              <a:rPr lang="en-GB" sz="2400" dirty="0" err="1">
                <a:solidFill>
                  <a:srgbClr val="7494A4"/>
                </a:solidFill>
              </a:rPr>
              <a:t>zaštite</a:t>
            </a:r>
            <a:r>
              <a:rPr lang="en-GB" sz="2400" dirty="0">
                <a:solidFill>
                  <a:srgbClr val="7494A4"/>
                </a:solidFill>
              </a:rPr>
              <a:t> </a:t>
            </a:r>
            <a:r>
              <a:rPr lang="en-GB" sz="2400" dirty="0" err="1">
                <a:solidFill>
                  <a:srgbClr val="7494A4"/>
                </a:solidFill>
              </a:rPr>
              <a:t>svake</a:t>
            </a:r>
            <a:r>
              <a:rPr lang="en-GB" sz="2400" dirty="0">
                <a:solidFill>
                  <a:srgbClr val="7494A4"/>
                </a:solidFill>
              </a:rPr>
              <a:t> </a:t>
            </a:r>
            <a:r>
              <a:rPr lang="en-GB" sz="2400" dirty="0" err="1">
                <a:solidFill>
                  <a:srgbClr val="7494A4"/>
                </a:solidFill>
              </a:rPr>
              <a:t>države</a:t>
            </a:r>
            <a:r>
              <a:rPr lang="en-GB" sz="2400" dirty="0">
                <a:solidFill>
                  <a:srgbClr val="7494A4"/>
                </a:solidFill>
              </a:rPr>
              <a:t> CE.</a:t>
            </a:r>
          </a:p>
          <a:p>
            <a:pPr algn="just"/>
            <a:endParaRPr lang="en-GB" sz="2400" dirty="0">
              <a:solidFill>
                <a:srgbClr val="7494A4"/>
              </a:solidFill>
            </a:endParaRPr>
          </a:p>
          <a:p>
            <a:pPr algn="just"/>
            <a:endParaRPr lang="en-GB" sz="2400" dirty="0">
              <a:solidFill>
                <a:srgbClr val="7494A4"/>
              </a:solidFill>
            </a:endParaRPr>
          </a:p>
          <a:p>
            <a:pPr algn="just"/>
            <a:r>
              <a:rPr lang="en-GB" sz="2400" dirty="0" err="1">
                <a:solidFill>
                  <a:srgbClr val="7494A4"/>
                </a:solidFill>
              </a:rPr>
              <a:t>Ovaj</a:t>
            </a:r>
            <a:r>
              <a:rPr lang="en-GB" sz="2400" dirty="0">
                <a:solidFill>
                  <a:srgbClr val="7494A4"/>
                </a:solidFill>
              </a:rPr>
              <a:t> </a:t>
            </a:r>
            <a:r>
              <a:rPr lang="en-GB" sz="2400" dirty="0" err="1">
                <a:solidFill>
                  <a:srgbClr val="7494A4"/>
                </a:solidFill>
              </a:rPr>
              <a:t>shematski</a:t>
            </a:r>
            <a:r>
              <a:rPr lang="en-GB" sz="2400" dirty="0">
                <a:solidFill>
                  <a:srgbClr val="7494A4"/>
                </a:solidFill>
              </a:rPr>
              <a:t> p</a:t>
            </a:r>
            <a:r>
              <a:rPr lang="hr-HR" sz="2400" dirty="0">
                <a:solidFill>
                  <a:srgbClr val="7494A4"/>
                </a:solidFill>
              </a:rPr>
              <a:t>roces</a:t>
            </a:r>
            <a:r>
              <a:rPr lang="en-GB" sz="2400" dirty="0">
                <a:solidFill>
                  <a:srgbClr val="7494A4"/>
                </a:solidFill>
              </a:rPr>
              <a:t> </a:t>
            </a:r>
            <a:r>
              <a:rPr lang="en-GB" sz="2400" dirty="0" err="1">
                <a:solidFill>
                  <a:srgbClr val="7494A4"/>
                </a:solidFill>
              </a:rPr>
              <a:t>naglašava</a:t>
            </a:r>
            <a:r>
              <a:rPr lang="en-GB" sz="2400" dirty="0">
                <a:solidFill>
                  <a:srgbClr val="7494A4"/>
                </a:solidFill>
              </a:rPr>
              <a:t> </a:t>
            </a:r>
            <a:r>
              <a:rPr lang="en-GB" sz="2400" dirty="0" err="1">
                <a:solidFill>
                  <a:srgbClr val="7494A4"/>
                </a:solidFill>
              </a:rPr>
              <a:t>potrebu</a:t>
            </a:r>
            <a:r>
              <a:rPr lang="en-GB" sz="2400" dirty="0">
                <a:solidFill>
                  <a:srgbClr val="7494A4"/>
                </a:solidFill>
              </a:rPr>
              <a:t> za </a:t>
            </a:r>
            <a:r>
              <a:rPr lang="en-GB" sz="2400" dirty="0" err="1">
                <a:solidFill>
                  <a:srgbClr val="7494A4"/>
                </a:solidFill>
              </a:rPr>
              <a:t>zajedničkom</a:t>
            </a:r>
            <a:r>
              <a:rPr lang="en-GB" sz="2400" dirty="0">
                <a:solidFill>
                  <a:srgbClr val="7494A4"/>
                </a:solidFill>
              </a:rPr>
              <a:t> </a:t>
            </a:r>
            <a:r>
              <a:rPr lang="en-GB" sz="2400" dirty="0" err="1">
                <a:solidFill>
                  <a:srgbClr val="7494A4"/>
                </a:solidFill>
              </a:rPr>
              <a:t>vizijom</a:t>
            </a:r>
            <a:r>
              <a:rPr lang="en-GB" sz="2400" dirty="0">
                <a:solidFill>
                  <a:srgbClr val="7494A4"/>
                </a:solidFill>
              </a:rPr>
              <a:t> </a:t>
            </a:r>
            <a:r>
              <a:rPr lang="en-GB" sz="2400" dirty="0" err="1">
                <a:solidFill>
                  <a:srgbClr val="7494A4"/>
                </a:solidFill>
              </a:rPr>
              <a:t>između</a:t>
            </a:r>
            <a:r>
              <a:rPr lang="en-GB" sz="2400" dirty="0">
                <a:solidFill>
                  <a:srgbClr val="7494A4"/>
                </a:solidFill>
              </a:rPr>
              <a:t> </a:t>
            </a:r>
            <a:r>
              <a:rPr lang="en-GB" sz="2400" dirty="0" err="1">
                <a:solidFill>
                  <a:srgbClr val="7494A4"/>
                </a:solidFill>
              </a:rPr>
              <a:t>lokalne</a:t>
            </a:r>
            <a:r>
              <a:rPr lang="en-GB" sz="2400" dirty="0">
                <a:solidFill>
                  <a:srgbClr val="7494A4"/>
                </a:solidFill>
              </a:rPr>
              <a:t> </a:t>
            </a:r>
            <a:r>
              <a:rPr lang="en-GB" sz="2400" dirty="0" err="1">
                <a:solidFill>
                  <a:srgbClr val="7494A4"/>
                </a:solidFill>
              </a:rPr>
              <a:t>uprave</a:t>
            </a:r>
            <a:r>
              <a:rPr lang="en-GB" sz="2400" dirty="0">
                <a:solidFill>
                  <a:srgbClr val="7494A4"/>
                </a:solidFill>
              </a:rPr>
              <a:t> (u </a:t>
            </a:r>
            <a:r>
              <a:rPr lang="en-GB" sz="2400" dirty="0" err="1">
                <a:solidFill>
                  <a:srgbClr val="7494A4"/>
                </a:solidFill>
              </a:rPr>
              <a:t>ulozi</a:t>
            </a:r>
            <a:r>
              <a:rPr lang="en-GB" sz="2400" dirty="0">
                <a:solidFill>
                  <a:srgbClr val="7494A4"/>
                </a:solidFill>
              </a:rPr>
              <a:t> </a:t>
            </a:r>
            <a:r>
              <a:rPr lang="en-GB" sz="2400" dirty="0" err="1">
                <a:solidFill>
                  <a:srgbClr val="7494A4"/>
                </a:solidFill>
              </a:rPr>
              <a:t>posrednika</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en-GB" sz="2400" dirty="0" err="1">
                <a:solidFill>
                  <a:srgbClr val="7494A4"/>
                </a:solidFill>
              </a:rPr>
              <a:t>različitih</a:t>
            </a:r>
            <a:r>
              <a:rPr lang="en-GB" sz="2400" dirty="0">
                <a:solidFill>
                  <a:srgbClr val="7494A4"/>
                </a:solidFill>
              </a:rPr>
              <a:t> </a:t>
            </a:r>
            <a:r>
              <a:rPr lang="en-GB" sz="2400" dirty="0" err="1">
                <a:solidFill>
                  <a:srgbClr val="7494A4"/>
                </a:solidFill>
              </a:rPr>
              <a:t>skupina</a:t>
            </a:r>
            <a:r>
              <a:rPr lang="en-GB" sz="2400" dirty="0">
                <a:solidFill>
                  <a:srgbClr val="7494A4"/>
                </a:solidFill>
              </a:rPr>
              <a:t> </a:t>
            </a:r>
            <a:r>
              <a:rPr lang="en-GB" sz="2400" dirty="0" err="1">
                <a:solidFill>
                  <a:srgbClr val="7494A4"/>
                </a:solidFill>
              </a:rPr>
              <a:t>dionika</a:t>
            </a:r>
            <a:r>
              <a:rPr lang="en-GB" sz="2400" dirty="0">
                <a:solidFill>
                  <a:srgbClr val="7494A4"/>
                </a:solidFill>
              </a:rPr>
              <a:t>, </a:t>
            </a:r>
            <a:r>
              <a:rPr lang="en-GB" sz="2400" dirty="0" err="1">
                <a:solidFill>
                  <a:srgbClr val="7494A4"/>
                </a:solidFill>
              </a:rPr>
              <a:t>inače</a:t>
            </a:r>
            <a:r>
              <a:rPr lang="en-GB" sz="2400" dirty="0">
                <a:solidFill>
                  <a:srgbClr val="7494A4"/>
                </a:solidFill>
              </a:rPr>
              <a:t> </a:t>
            </a:r>
            <a:r>
              <a:rPr lang="hr-HR" sz="2400" dirty="0">
                <a:solidFill>
                  <a:srgbClr val="7494A4"/>
                </a:solidFill>
              </a:rPr>
              <a:t>t</a:t>
            </a:r>
            <a:r>
              <a:rPr lang="en-GB" sz="2400" dirty="0" err="1">
                <a:solidFill>
                  <a:srgbClr val="7494A4"/>
                </a:solidFill>
              </a:rPr>
              <a:t>i</a:t>
            </a:r>
            <a:r>
              <a:rPr lang="en-GB" sz="2400" dirty="0">
                <a:solidFill>
                  <a:srgbClr val="7494A4"/>
                </a:solidFill>
              </a:rPr>
              <a:t> </a:t>
            </a:r>
            <a:r>
              <a:rPr lang="en-GB" sz="2400" dirty="0" err="1">
                <a:solidFill>
                  <a:srgbClr val="7494A4"/>
                </a:solidFill>
              </a:rPr>
              <a:t>strateški</a:t>
            </a:r>
            <a:r>
              <a:rPr lang="en-GB" sz="2400" dirty="0">
                <a:solidFill>
                  <a:srgbClr val="7494A4"/>
                </a:solidFill>
              </a:rPr>
              <a:t> </a:t>
            </a:r>
            <a:r>
              <a:rPr lang="en-GB" sz="2400" dirty="0" err="1">
                <a:solidFill>
                  <a:srgbClr val="7494A4"/>
                </a:solidFill>
              </a:rPr>
              <a:t>gradski</a:t>
            </a:r>
            <a:r>
              <a:rPr lang="en-GB" sz="2400" dirty="0">
                <a:solidFill>
                  <a:srgbClr val="7494A4"/>
                </a:solidFill>
              </a:rPr>
              <a:t> </a:t>
            </a:r>
            <a:r>
              <a:rPr lang="hr-HR" sz="2400" dirty="0">
                <a:solidFill>
                  <a:srgbClr val="7494A4"/>
                </a:solidFill>
              </a:rPr>
              <a:t>sudionici</a:t>
            </a:r>
            <a:r>
              <a:rPr lang="en-GB" sz="2400" dirty="0">
                <a:solidFill>
                  <a:srgbClr val="7494A4"/>
                </a:solidFill>
              </a:rPr>
              <a:t> ne </a:t>
            </a:r>
            <a:r>
              <a:rPr lang="en-GB" sz="2400" dirty="0" err="1">
                <a:solidFill>
                  <a:srgbClr val="7494A4"/>
                </a:solidFill>
              </a:rPr>
              <a:t>mogu</a:t>
            </a:r>
            <a:r>
              <a:rPr lang="en-GB" sz="2400" dirty="0">
                <a:solidFill>
                  <a:srgbClr val="7494A4"/>
                </a:solidFill>
              </a:rPr>
              <a:t> </a:t>
            </a:r>
            <a:r>
              <a:rPr lang="en-GB" sz="2400" dirty="0" err="1">
                <a:solidFill>
                  <a:srgbClr val="7494A4"/>
                </a:solidFill>
              </a:rPr>
              <a:t>doprin</a:t>
            </a:r>
            <a:r>
              <a:rPr lang="hr-HR" sz="2400" dirty="0">
                <a:solidFill>
                  <a:srgbClr val="7494A4"/>
                </a:solidFill>
              </a:rPr>
              <a:t>j</a:t>
            </a:r>
            <a:r>
              <a:rPr lang="en-GB" sz="2400" dirty="0">
                <a:solidFill>
                  <a:srgbClr val="7494A4"/>
                </a:solidFill>
              </a:rPr>
              <a:t>e</a:t>
            </a:r>
            <a:r>
              <a:rPr lang="hr-HR" sz="2400" dirty="0">
                <a:solidFill>
                  <a:srgbClr val="7494A4"/>
                </a:solidFill>
              </a:rPr>
              <a:t>ti</a:t>
            </a:r>
            <a:r>
              <a:rPr lang="en-GB" sz="2400" dirty="0">
                <a:solidFill>
                  <a:srgbClr val="7494A4"/>
                </a:solidFill>
              </a:rPr>
              <a:t> </a:t>
            </a:r>
            <a:r>
              <a:rPr lang="en-GB" sz="2400" dirty="0" err="1">
                <a:solidFill>
                  <a:srgbClr val="7494A4"/>
                </a:solidFill>
              </a:rPr>
              <a:t>i</a:t>
            </a:r>
            <a:r>
              <a:rPr lang="en-GB" sz="2400" dirty="0">
                <a:solidFill>
                  <a:srgbClr val="7494A4"/>
                </a:solidFill>
              </a:rPr>
              <a:t> prove</a:t>
            </a:r>
            <a:r>
              <a:rPr lang="hr-HR" sz="2400" dirty="0">
                <a:solidFill>
                  <a:srgbClr val="7494A4"/>
                </a:solidFill>
              </a:rPr>
              <a:t>sti</a:t>
            </a:r>
            <a:r>
              <a:rPr lang="en-GB" sz="2400" dirty="0">
                <a:solidFill>
                  <a:srgbClr val="7494A4"/>
                </a:solidFill>
              </a:rPr>
              <a:t> </a:t>
            </a:r>
            <a:r>
              <a:rPr lang="en-GB" sz="2400" dirty="0" err="1">
                <a:solidFill>
                  <a:srgbClr val="7494A4"/>
                </a:solidFill>
              </a:rPr>
              <a:t>strategiju</a:t>
            </a:r>
            <a:r>
              <a:rPr lang="en-GB" sz="2400" dirty="0">
                <a:solidFill>
                  <a:srgbClr val="7494A4"/>
                </a:solidFill>
              </a:rPr>
              <a:t> </a:t>
            </a:r>
            <a:r>
              <a:rPr lang="en-GB" sz="2400" dirty="0" err="1">
                <a:solidFill>
                  <a:srgbClr val="7494A4"/>
                </a:solidFill>
              </a:rPr>
              <a:t>održivog</a:t>
            </a:r>
            <a:r>
              <a:rPr lang="en-GB" sz="2400" dirty="0">
                <a:solidFill>
                  <a:srgbClr val="7494A4"/>
                </a:solidFill>
              </a:rPr>
              <a:t> </a:t>
            </a:r>
            <a:r>
              <a:rPr lang="en-GB" sz="2400" dirty="0" err="1">
                <a:solidFill>
                  <a:srgbClr val="7494A4"/>
                </a:solidFill>
              </a:rPr>
              <a:t>unapređenja</a:t>
            </a:r>
            <a:r>
              <a:rPr lang="en-GB" sz="2400" dirty="0">
                <a:solidFill>
                  <a:srgbClr val="7494A4"/>
                </a:solidFill>
              </a:rPr>
              <a:t> </a:t>
            </a:r>
            <a:r>
              <a:rPr lang="hr-HR" sz="2400" dirty="0">
                <a:solidFill>
                  <a:srgbClr val="7494A4"/>
                </a:solidFill>
              </a:rPr>
              <a:t>PIP-a</a:t>
            </a:r>
            <a:r>
              <a:rPr lang="en-GB" sz="2400" dirty="0">
                <a:solidFill>
                  <a:srgbClr val="7494A4"/>
                </a:solidFill>
              </a:rPr>
              <a:t>. </a:t>
            </a:r>
            <a:endParaRPr lang="cs-CZ" sz="2400" dirty="0">
              <a:solidFill>
                <a:srgbClr val="7494A4"/>
              </a:solidFill>
            </a:endParaRPr>
          </a:p>
        </p:txBody>
      </p:sp>
    </p:spTree>
    <p:extLst>
      <p:ext uri="{BB962C8B-B14F-4D97-AF65-F5344CB8AC3E}">
        <p14:creationId xmlns:p14="http://schemas.microsoft.com/office/powerpoint/2010/main" val="42940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Mehanizam kompromisa</a:t>
            </a:r>
            <a:endParaRPr lang="cs-CZ" sz="2400" dirty="0">
              <a:solidFill>
                <a:srgbClr val="92D050"/>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7" name="TextovéPole 6">
            <a:extLst>
              <a:ext uri="{FF2B5EF4-FFF2-40B4-BE49-F238E27FC236}">
                <a16:creationId xmlns:a16="http://schemas.microsoft.com/office/drawing/2014/main" id="{A416889A-83A7-4629-9A2B-86D5C1B51A63}"/>
              </a:ext>
            </a:extLst>
          </p:cNvPr>
          <p:cNvSpPr txBox="1"/>
          <p:nvPr/>
        </p:nvSpPr>
        <p:spPr>
          <a:xfrm>
            <a:off x="152400" y="4787235"/>
            <a:ext cx="8705850" cy="1308650"/>
          </a:xfrm>
          <a:prstGeom prst="rect">
            <a:avLst/>
          </a:prstGeom>
          <a:noFill/>
        </p:spPr>
        <p:txBody>
          <a:bodyPr wrap="square" lIns="76794" tIns="38397" rIns="76794" bIns="38397" rtlCol="0">
            <a:spAutoFit/>
          </a:bodyPr>
          <a:lstStyle/>
          <a:p>
            <a:pPr algn="just"/>
            <a:r>
              <a:rPr lang="en-GB" sz="1600" dirty="0" err="1">
                <a:solidFill>
                  <a:srgbClr val="7494A4"/>
                </a:solidFill>
              </a:rPr>
              <a:t>Zajedno</a:t>
            </a:r>
            <a:r>
              <a:rPr lang="en-GB" sz="1600" dirty="0">
                <a:solidFill>
                  <a:srgbClr val="7494A4"/>
                </a:solidFill>
              </a:rPr>
              <a:t> s </a:t>
            </a:r>
            <a:r>
              <a:rPr lang="en-GB" sz="1600" dirty="0" err="1">
                <a:solidFill>
                  <a:srgbClr val="7494A4"/>
                </a:solidFill>
              </a:rPr>
              <a:t>jasnim</a:t>
            </a:r>
            <a:r>
              <a:rPr lang="en-GB" sz="1600" dirty="0">
                <a:solidFill>
                  <a:srgbClr val="7494A4"/>
                </a:solidFill>
              </a:rPr>
              <a:t> </a:t>
            </a:r>
            <a:r>
              <a:rPr lang="en-GB" sz="1600" dirty="0" err="1">
                <a:solidFill>
                  <a:srgbClr val="7494A4"/>
                </a:solidFill>
              </a:rPr>
              <a:t>propisima</a:t>
            </a:r>
            <a:r>
              <a:rPr lang="en-GB" sz="1600" dirty="0">
                <a:solidFill>
                  <a:srgbClr val="7494A4"/>
                </a:solidFill>
              </a:rPr>
              <a:t> </a:t>
            </a:r>
            <a:r>
              <a:rPr lang="hr-HR" sz="1600" dirty="0">
                <a:solidFill>
                  <a:srgbClr val="7494A4"/>
                </a:solidFill>
              </a:rPr>
              <a:t>zaštite</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planiranj</a:t>
            </a:r>
            <a:r>
              <a:rPr lang="hr-HR" sz="1600" dirty="0">
                <a:solidFill>
                  <a:srgbClr val="7494A4"/>
                </a:solidFill>
              </a:rPr>
              <a:t>a</a:t>
            </a:r>
            <a:r>
              <a:rPr lang="en-GB" sz="1600" dirty="0">
                <a:solidFill>
                  <a:srgbClr val="7494A4"/>
                </a:solidFill>
              </a:rPr>
              <a:t> </a:t>
            </a:r>
            <a:r>
              <a:rPr lang="en-GB" sz="1600" dirty="0" err="1">
                <a:solidFill>
                  <a:srgbClr val="7494A4"/>
                </a:solidFill>
              </a:rPr>
              <a:t>treba</a:t>
            </a:r>
            <a:r>
              <a:rPr lang="hr-HR" sz="1600" dirty="0">
                <a:solidFill>
                  <a:srgbClr val="7494A4"/>
                </a:solidFill>
              </a:rPr>
              <a:t>ju</a:t>
            </a:r>
            <a:r>
              <a:rPr lang="en-GB" sz="1600" dirty="0">
                <a:solidFill>
                  <a:srgbClr val="7494A4"/>
                </a:solidFill>
              </a:rPr>
              <a:t> </a:t>
            </a:r>
            <a:r>
              <a:rPr lang="hr-HR" sz="1600" dirty="0">
                <a:solidFill>
                  <a:srgbClr val="7494A4"/>
                </a:solidFill>
              </a:rPr>
              <a:t>postojati </a:t>
            </a:r>
            <a:r>
              <a:rPr lang="en-GB" sz="1600" dirty="0" err="1">
                <a:solidFill>
                  <a:srgbClr val="7494A4"/>
                </a:solidFill>
              </a:rPr>
              <a:t>i</a:t>
            </a:r>
            <a:r>
              <a:rPr lang="en-GB" sz="1600" dirty="0">
                <a:solidFill>
                  <a:srgbClr val="7494A4"/>
                </a:solidFill>
              </a:rPr>
              <a:t> </a:t>
            </a:r>
            <a:r>
              <a:rPr lang="en-GB" sz="1600" dirty="0" err="1">
                <a:solidFill>
                  <a:srgbClr val="7494A4"/>
                </a:solidFill>
              </a:rPr>
              <a:t>planov</a:t>
            </a:r>
            <a:r>
              <a:rPr lang="hr-HR" sz="1600" dirty="0">
                <a:solidFill>
                  <a:srgbClr val="7494A4"/>
                </a:solidFill>
              </a:rPr>
              <a:t>i</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koji</a:t>
            </a:r>
            <a:r>
              <a:rPr lang="en-GB" sz="1600" dirty="0">
                <a:solidFill>
                  <a:srgbClr val="7494A4"/>
                </a:solidFill>
              </a:rPr>
              <a:t> bi </a:t>
            </a:r>
            <a:r>
              <a:rPr lang="en-GB" sz="1600" dirty="0" err="1">
                <a:solidFill>
                  <a:srgbClr val="7494A4"/>
                </a:solidFill>
              </a:rPr>
              <a:t>mogli</a:t>
            </a:r>
            <a:r>
              <a:rPr lang="en-GB" sz="1600" dirty="0">
                <a:solidFill>
                  <a:srgbClr val="7494A4"/>
                </a:solidFill>
              </a:rPr>
              <a:t> </a:t>
            </a:r>
            <a:r>
              <a:rPr lang="en-GB" sz="1600" dirty="0" err="1">
                <a:solidFill>
                  <a:srgbClr val="7494A4"/>
                </a:solidFill>
              </a:rPr>
              <a:t>povijesnu</a:t>
            </a:r>
            <a:r>
              <a:rPr lang="en-GB" sz="1600" dirty="0">
                <a:solidFill>
                  <a:srgbClr val="7494A4"/>
                </a:solidFill>
              </a:rPr>
              <a:t> </a:t>
            </a:r>
            <a:r>
              <a:rPr lang="en-GB" sz="1600" dirty="0" err="1">
                <a:solidFill>
                  <a:srgbClr val="7494A4"/>
                </a:solidFill>
              </a:rPr>
              <a:t>zgradu</a:t>
            </a:r>
            <a:r>
              <a:rPr lang="en-GB" sz="1600" dirty="0">
                <a:solidFill>
                  <a:srgbClr val="7494A4"/>
                </a:solidFill>
              </a:rPr>
              <a:t> </a:t>
            </a:r>
            <a:r>
              <a:rPr lang="en-GB" sz="1600" dirty="0" err="1">
                <a:solidFill>
                  <a:srgbClr val="7494A4"/>
                </a:solidFill>
              </a:rPr>
              <a:t>učiniti</a:t>
            </a:r>
            <a:r>
              <a:rPr lang="en-GB" sz="1600" dirty="0">
                <a:solidFill>
                  <a:srgbClr val="7494A4"/>
                </a:solidFill>
              </a:rPr>
              <a:t> </a:t>
            </a:r>
            <a:r>
              <a:rPr lang="en-GB" sz="1600" dirty="0" err="1">
                <a:solidFill>
                  <a:srgbClr val="7494A4"/>
                </a:solidFill>
              </a:rPr>
              <a:t>živahnom</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hr-HR" sz="1600" dirty="0">
                <a:solidFill>
                  <a:srgbClr val="7494A4"/>
                </a:solidFill>
              </a:rPr>
              <a:t>omogućili dugoročno korištenje povijesne građevine</a:t>
            </a:r>
            <a:r>
              <a:rPr lang="en-GB" sz="1600" dirty="0">
                <a:solidFill>
                  <a:srgbClr val="7494A4"/>
                </a:solidFill>
              </a:rPr>
              <a:t>. </a:t>
            </a:r>
            <a:r>
              <a:rPr lang="en-GB" sz="1600" dirty="0" err="1">
                <a:solidFill>
                  <a:srgbClr val="7494A4"/>
                </a:solidFill>
              </a:rPr>
              <a:t>Održavanje</a:t>
            </a:r>
            <a:r>
              <a:rPr lang="en-GB" sz="1600" dirty="0">
                <a:solidFill>
                  <a:srgbClr val="7494A4"/>
                </a:solidFill>
              </a:rPr>
              <a:t> </a:t>
            </a:r>
            <a:r>
              <a:rPr lang="en-GB" sz="1600" dirty="0" err="1">
                <a:solidFill>
                  <a:srgbClr val="7494A4"/>
                </a:solidFill>
              </a:rPr>
              <a:t>korištenja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aktivnosti</a:t>
            </a:r>
            <a:r>
              <a:rPr lang="en-GB" sz="1600" dirty="0">
                <a:solidFill>
                  <a:srgbClr val="7494A4"/>
                </a:solidFill>
              </a:rPr>
              <a:t> ne </a:t>
            </a:r>
            <a:r>
              <a:rPr lang="en-GB" sz="1600" dirty="0" err="1">
                <a:solidFill>
                  <a:srgbClr val="7494A4"/>
                </a:solidFill>
              </a:rPr>
              <a:t>može</a:t>
            </a:r>
            <a:r>
              <a:rPr lang="en-GB" sz="1600" dirty="0">
                <a:solidFill>
                  <a:srgbClr val="7494A4"/>
                </a:solidFill>
              </a:rPr>
              <a:t> </a:t>
            </a:r>
            <a:r>
              <a:rPr lang="en-GB" sz="1600" dirty="0" err="1">
                <a:solidFill>
                  <a:srgbClr val="7494A4"/>
                </a:solidFill>
              </a:rPr>
              <a:t>ovisiti</a:t>
            </a:r>
            <a:r>
              <a:rPr lang="en-GB" sz="1600" dirty="0">
                <a:solidFill>
                  <a:srgbClr val="7494A4"/>
                </a:solidFill>
              </a:rPr>
              <a:t> </a:t>
            </a:r>
            <a:r>
              <a:rPr lang="en-GB" sz="1600" dirty="0" err="1">
                <a:solidFill>
                  <a:srgbClr val="7494A4"/>
                </a:solidFill>
              </a:rPr>
              <a:t>samo</a:t>
            </a:r>
            <a:r>
              <a:rPr lang="en-GB" sz="1600" dirty="0">
                <a:solidFill>
                  <a:srgbClr val="7494A4"/>
                </a:solidFill>
              </a:rPr>
              <a:t> o </a:t>
            </a:r>
            <a:r>
              <a:rPr lang="en-GB" sz="1600" dirty="0" err="1">
                <a:solidFill>
                  <a:srgbClr val="7494A4"/>
                </a:solidFill>
              </a:rPr>
              <a:t>javnoj</a:t>
            </a:r>
            <a:r>
              <a:rPr lang="en-GB" sz="1600" dirty="0">
                <a:solidFill>
                  <a:srgbClr val="7494A4"/>
                </a:solidFill>
              </a:rPr>
              <a:t> </a:t>
            </a:r>
            <a:r>
              <a:rPr lang="en-GB" sz="1600" dirty="0" err="1">
                <a:solidFill>
                  <a:srgbClr val="7494A4"/>
                </a:solidFill>
              </a:rPr>
              <a:t>upravi</a:t>
            </a:r>
            <a:r>
              <a:rPr lang="en-GB" sz="1600" dirty="0">
                <a:solidFill>
                  <a:srgbClr val="7494A4"/>
                </a:solidFill>
              </a:rPr>
              <a:t>, </a:t>
            </a:r>
            <a:r>
              <a:rPr lang="en-GB" sz="1600" dirty="0" err="1">
                <a:solidFill>
                  <a:srgbClr val="7494A4"/>
                </a:solidFill>
              </a:rPr>
              <a:t>već</a:t>
            </a:r>
            <a:r>
              <a:rPr lang="en-GB" sz="1600" dirty="0">
                <a:solidFill>
                  <a:srgbClr val="7494A4"/>
                </a:solidFill>
              </a:rPr>
              <a:t> mora </a:t>
            </a:r>
            <a:r>
              <a:rPr lang="en-GB" sz="1600" dirty="0" err="1">
                <a:solidFill>
                  <a:srgbClr val="7494A4"/>
                </a:solidFill>
              </a:rPr>
              <a:t>biti</a:t>
            </a:r>
            <a:r>
              <a:rPr lang="en-GB" sz="1600" dirty="0">
                <a:solidFill>
                  <a:srgbClr val="7494A4"/>
                </a:solidFill>
              </a:rPr>
              <a:t> </a:t>
            </a:r>
            <a:r>
              <a:rPr lang="en-GB" sz="1600" dirty="0" err="1">
                <a:solidFill>
                  <a:srgbClr val="7494A4"/>
                </a:solidFill>
              </a:rPr>
              <a:t>zajednička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glavna</a:t>
            </a:r>
            <a:r>
              <a:rPr lang="en-GB" sz="1600" dirty="0">
                <a:solidFill>
                  <a:srgbClr val="7494A4"/>
                </a:solidFill>
              </a:rPr>
              <a:t>) </a:t>
            </a:r>
            <a:r>
              <a:rPr lang="en-GB" sz="1600" dirty="0" err="1">
                <a:solidFill>
                  <a:srgbClr val="7494A4"/>
                </a:solidFill>
              </a:rPr>
              <a:t>odgovornost</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privatnih</a:t>
            </a:r>
            <a:r>
              <a:rPr lang="en-GB" sz="1600" dirty="0">
                <a:solidFill>
                  <a:srgbClr val="7494A4"/>
                </a:solidFill>
              </a:rPr>
              <a:t> </a:t>
            </a:r>
            <a:r>
              <a:rPr lang="en-GB" sz="1600" dirty="0" err="1">
                <a:solidFill>
                  <a:srgbClr val="7494A4"/>
                </a:solidFill>
              </a:rPr>
              <a:t>vlasnika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investitora</a:t>
            </a:r>
            <a:r>
              <a:rPr lang="en-GB" sz="1600" dirty="0">
                <a:solidFill>
                  <a:srgbClr val="7494A4"/>
                </a:solidFill>
              </a:rPr>
              <a:t> </a:t>
            </a:r>
            <a:r>
              <a:rPr lang="en-GB" sz="1600" dirty="0" err="1">
                <a:solidFill>
                  <a:srgbClr val="7494A4"/>
                </a:solidFill>
              </a:rPr>
              <a:t>koji</a:t>
            </a:r>
            <a:r>
              <a:rPr lang="en-GB" sz="1600" dirty="0">
                <a:solidFill>
                  <a:srgbClr val="7494A4"/>
                </a:solidFill>
              </a:rPr>
              <a:t> </a:t>
            </a:r>
            <a:r>
              <a:rPr lang="en-GB" sz="1600" dirty="0" err="1">
                <a:solidFill>
                  <a:srgbClr val="7494A4"/>
                </a:solidFill>
              </a:rPr>
              <a:t>su</a:t>
            </a:r>
            <a:r>
              <a:rPr lang="en-GB" sz="1600" dirty="0">
                <a:solidFill>
                  <a:srgbClr val="7494A4"/>
                </a:solidFill>
              </a:rPr>
              <a:t> </a:t>
            </a:r>
            <a:r>
              <a:rPr lang="en-GB" sz="1600" dirty="0" err="1">
                <a:solidFill>
                  <a:srgbClr val="7494A4"/>
                </a:solidFill>
              </a:rPr>
              <a:t>uključeni</a:t>
            </a:r>
            <a:r>
              <a:rPr lang="en-GB" sz="1600" dirty="0">
                <a:solidFill>
                  <a:srgbClr val="7494A4"/>
                </a:solidFill>
              </a:rPr>
              <a:t> u </a:t>
            </a:r>
            <a:r>
              <a:rPr lang="en-GB" sz="1600" dirty="0" err="1">
                <a:solidFill>
                  <a:srgbClr val="7494A4"/>
                </a:solidFill>
              </a:rPr>
              <a:t>postupak</a:t>
            </a:r>
            <a:r>
              <a:rPr lang="en-GB" sz="1600" dirty="0">
                <a:solidFill>
                  <a:srgbClr val="7494A4"/>
                </a:solidFill>
              </a:rPr>
              <a:t> </a:t>
            </a:r>
            <a:r>
              <a:rPr lang="en-GB" sz="1600" dirty="0" err="1">
                <a:solidFill>
                  <a:srgbClr val="7494A4"/>
                </a:solidFill>
              </a:rPr>
              <a:t>donošenja</a:t>
            </a:r>
            <a:r>
              <a:rPr lang="en-GB" sz="1600" dirty="0">
                <a:solidFill>
                  <a:srgbClr val="7494A4"/>
                </a:solidFill>
              </a:rPr>
              <a:t> </a:t>
            </a:r>
            <a:r>
              <a:rPr lang="en-GB" sz="1600" dirty="0" err="1">
                <a:solidFill>
                  <a:srgbClr val="7494A4"/>
                </a:solidFill>
              </a:rPr>
              <a:t>odluka</a:t>
            </a:r>
            <a:r>
              <a:rPr lang="hr-HR" sz="1600" dirty="0">
                <a:solidFill>
                  <a:srgbClr val="7494A4"/>
                </a:solidFill>
              </a:rPr>
              <a:t>.</a:t>
            </a:r>
            <a:endParaRPr lang="cs-CZ" sz="1600" b="1" dirty="0">
              <a:solidFill>
                <a:srgbClr val="7494A4"/>
              </a:solidFill>
              <a:cs typeface="Raleway"/>
            </a:endParaRPr>
          </a:p>
        </p:txBody>
      </p:sp>
      <p:pic>
        <p:nvPicPr>
          <p:cNvPr id="8" name="Slika 33" descr="C:\Users\Kocevar\AppData\Local\Temp\Rar$DIa0.406\VRIJEME-1.jpg"/>
          <p:cNvPicPr/>
          <p:nvPr/>
        </p:nvPicPr>
        <p:blipFill rotWithShape="1">
          <a:blip r:embed="rId3" cstate="print">
            <a:extLst>
              <a:ext uri="{28A0092B-C50C-407E-A947-70E740481C1C}">
                <a14:useLocalDpi xmlns:a14="http://schemas.microsoft.com/office/drawing/2010/main" val="0"/>
              </a:ext>
            </a:extLst>
          </a:blip>
          <a:srcRect l="651" t="12269" r="3431" b="41008"/>
          <a:stretch/>
        </p:blipFill>
        <p:spPr bwMode="auto">
          <a:xfrm>
            <a:off x="1102402" y="1068976"/>
            <a:ext cx="6190999" cy="3718259"/>
          </a:xfrm>
          <a:prstGeom prst="rect">
            <a:avLst/>
          </a:prstGeom>
          <a:noFill/>
          <a:ln>
            <a:noFill/>
          </a:ln>
          <a:extLst>
            <a:ext uri="{53640926-AAD7-44D8-BBD7-CCE9431645EC}">
              <a14:shadowObscured xmlns:a14="http://schemas.microsoft.com/office/drawing/2010/main"/>
            </a:ext>
          </a:extLst>
        </p:spPr>
      </p:pic>
      <p:sp>
        <p:nvSpPr>
          <p:cNvPr id="9" name="Text Box 61"/>
          <p:cNvSpPr txBox="1"/>
          <p:nvPr/>
        </p:nvSpPr>
        <p:spPr>
          <a:xfrm>
            <a:off x="1354692" y="1284446"/>
            <a:ext cx="409191" cy="3440901"/>
          </a:xfrm>
          <a:prstGeom prst="rect">
            <a:avLst/>
          </a:prstGeom>
          <a:solidFill>
            <a:sysClr val="window" lastClr="FFFFFF"/>
          </a:solidFill>
          <a:ln w="6350">
            <a:solidFill>
              <a:prstClr val="black"/>
            </a:solid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algn="ctr" defTabSz="914400">
              <a:lnSpc>
                <a:spcPct val="115000"/>
              </a:lnSpc>
              <a:defRPr/>
            </a:pPr>
            <a:r>
              <a:rPr lang="hr-HR" sz="1400" kern="0" dirty="0">
                <a:solidFill>
                  <a:sysClr val="windowText" lastClr="000000"/>
                </a:solidFill>
                <a:latin typeface="Calibri"/>
                <a:ea typeface="Times New Roman"/>
                <a:cs typeface="Calibri"/>
              </a:rPr>
              <a:t>VRIJEME</a:t>
            </a:r>
            <a:endParaRPr lang="en-US" sz="2000" kern="0" dirty="0">
              <a:solidFill>
                <a:sysClr val="windowText" lastClr="000000"/>
              </a:solidFill>
              <a:latin typeface="Calibri"/>
              <a:ea typeface="Times New Roman"/>
              <a:cs typeface="Times New Roman"/>
            </a:endParaRPr>
          </a:p>
        </p:txBody>
      </p:sp>
    </p:spTree>
    <p:extLst>
      <p:ext uri="{BB962C8B-B14F-4D97-AF65-F5344CB8AC3E}">
        <p14:creationId xmlns:p14="http://schemas.microsoft.com/office/powerpoint/2010/main" val="3895605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3. Dio - od izazova do strategije: </a:t>
            </a:r>
            <a:br>
              <a:rPr lang="cs-CZ" dirty="0">
                <a:solidFill>
                  <a:srgbClr val="77726B"/>
                </a:solidFill>
                <a:cs typeface="Raleway"/>
              </a:rPr>
            </a:br>
            <a:r>
              <a:rPr lang="cs-CZ" dirty="0">
                <a:solidFill>
                  <a:srgbClr val="77726B"/>
                </a:solidFill>
                <a:cs typeface="Raleway"/>
              </a:rPr>
              <a:t>SAVJETI I PREPORUKE</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231146" y="1135602"/>
            <a:ext cx="8474704" cy="5694466"/>
          </a:xfrm>
          <a:prstGeom prst="rect">
            <a:avLst/>
          </a:prstGeom>
          <a:noFill/>
        </p:spPr>
        <p:txBody>
          <a:bodyPr wrap="square" lIns="76794" tIns="38397" rIns="76794" bIns="38397" rtlCol="0">
            <a:spAutoFit/>
          </a:bodyPr>
          <a:lstStyle/>
          <a:p>
            <a:pPr algn="just"/>
            <a:r>
              <a:rPr lang="en-GB" sz="2400" dirty="0" err="1">
                <a:solidFill>
                  <a:srgbClr val="7494A4"/>
                </a:solidFill>
              </a:rPr>
              <a:t>Prelazak</a:t>
            </a:r>
            <a:r>
              <a:rPr lang="en-GB" sz="2400" dirty="0">
                <a:solidFill>
                  <a:srgbClr val="7494A4"/>
                </a:solidFill>
              </a:rPr>
              <a:t> </a:t>
            </a:r>
            <a:r>
              <a:rPr lang="hr-HR" sz="2400" dirty="0">
                <a:solidFill>
                  <a:srgbClr val="7494A4"/>
                </a:solidFill>
              </a:rPr>
              <a:t>PIP-a s</a:t>
            </a:r>
            <a:r>
              <a:rPr lang="en-GB" sz="2400" dirty="0">
                <a:solidFill>
                  <a:srgbClr val="7494A4"/>
                </a:solidFill>
              </a:rPr>
              <a:t> </a:t>
            </a:r>
            <a:r>
              <a:rPr lang="en-GB" sz="2400" dirty="0" err="1">
                <a:solidFill>
                  <a:srgbClr val="7494A4"/>
                </a:solidFill>
              </a:rPr>
              <a:t>jednostavne</a:t>
            </a:r>
            <a:r>
              <a:rPr lang="en-GB" sz="2400" dirty="0">
                <a:solidFill>
                  <a:srgbClr val="7494A4"/>
                </a:solidFill>
              </a:rPr>
              <a:t> </a:t>
            </a:r>
            <a:r>
              <a:rPr lang="en-GB" sz="2400" dirty="0" err="1">
                <a:solidFill>
                  <a:srgbClr val="7494A4"/>
                </a:solidFill>
              </a:rPr>
              <a:t>fizičke</a:t>
            </a:r>
            <a:r>
              <a:rPr lang="en-GB" sz="2400" dirty="0">
                <a:solidFill>
                  <a:srgbClr val="7494A4"/>
                </a:solidFill>
              </a:rPr>
              <a:t> </a:t>
            </a:r>
            <a:r>
              <a:rPr lang="en-GB" sz="2400" dirty="0" err="1">
                <a:solidFill>
                  <a:srgbClr val="7494A4"/>
                </a:solidFill>
              </a:rPr>
              <a:t>zaštite</a:t>
            </a:r>
            <a:r>
              <a:rPr lang="en-GB" sz="2400" dirty="0">
                <a:solidFill>
                  <a:srgbClr val="7494A4"/>
                </a:solidFill>
              </a:rPr>
              <a:t> </a:t>
            </a:r>
            <a:r>
              <a:rPr lang="hr-HR" sz="2400" dirty="0">
                <a:solidFill>
                  <a:srgbClr val="7494A4"/>
                </a:solidFill>
              </a:rPr>
              <a:t>na</a:t>
            </a:r>
            <a:r>
              <a:rPr lang="en-GB" sz="2400" dirty="0">
                <a:solidFill>
                  <a:srgbClr val="7494A4"/>
                </a:solidFill>
              </a:rPr>
              <a:t> </a:t>
            </a:r>
            <a:r>
              <a:rPr lang="en-GB" sz="2400" dirty="0" err="1">
                <a:solidFill>
                  <a:srgbClr val="7494A4"/>
                </a:solidFill>
              </a:rPr>
              <a:t>slojevitij</a:t>
            </a:r>
            <a:r>
              <a:rPr lang="hr-HR" sz="2400" dirty="0">
                <a:solidFill>
                  <a:srgbClr val="7494A4"/>
                </a:solidFill>
              </a:rPr>
              <a:t>i</a:t>
            </a:r>
            <a:r>
              <a:rPr lang="en-GB" sz="2400" dirty="0">
                <a:solidFill>
                  <a:srgbClr val="7494A4"/>
                </a:solidFill>
              </a:rPr>
              <a:t> </a:t>
            </a:r>
            <a:r>
              <a:rPr lang="en-GB" sz="2400" dirty="0" err="1">
                <a:solidFill>
                  <a:srgbClr val="7494A4"/>
                </a:solidFill>
              </a:rPr>
              <a:t>pristup</a:t>
            </a:r>
            <a:r>
              <a:rPr lang="en-GB" sz="2400" dirty="0">
                <a:solidFill>
                  <a:srgbClr val="7494A4"/>
                </a:solidFill>
              </a:rPr>
              <a:t> </a:t>
            </a:r>
            <a:r>
              <a:rPr lang="en-GB" sz="2400" dirty="0" err="1">
                <a:solidFill>
                  <a:srgbClr val="7494A4"/>
                </a:solidFill>
              </a:rPr>
              <a:t>upravljanju</a:t>
            </a:r>
            <a:r>
              <a:rPr lang="en-GB" sz="2400" dirty="0">
                <a:solidFill>
                  <a:srgbClr val="7494A4"/>
                </a:solidFill>
              </a:rPr>
              <a:t> </a:t>
            </a:r>
            <a:r>
              <a:rPr lang="en-GB" sz="2400" dirty="0" err="1">
                <a:solidFill>
                  <a:srgbClr val="7494A4"/>
                </a:solidFill>
              </a:rPr>
              <a:t>koji</a:t>
            </a:r>
            <a:r>
              <a:rPr lang="en-GB" sz="2400" dirty="0">
                <a:solidFill>
                  <a:srgbClr val="7494A4"/>
                </a:solidFill>
              </a:rPr>
              <a:t> </a:t>
            </a:r>
            <a:r>
              <a:rPr lang="en-GB" sz="2400" dirty="0" err="1">
                <a:solidFill>
                  <a:srgbClr val="7494A4"/>
                </a:solidFill>
              </a:rPr>
              <a:t>uzima</a:t>
            </a:r>
            <a:r>
              <a:rPr lang="en-GB" sz="2400" dirty="0">
                <a:solidFill>
                  <a:srgbClr val="7494A4"/>
                </a:solidFill>
              </a:rPr>
              <a:t> u </a:t>
            </a:r>
            <a:r>
              <a:rPr lang="en-GB" sz="2400" dirty="0" err="1">
                <a:solidFill>
                  <a:srgbClr val="7494A4"/>
                </a:solidFill>
              </a:rPr>
              <a:t>obzir</a:t>
            </a:r>
            <a:r>
              <a:rPr lang="en-GB" sz="2400" dirty="0">
                <a:solidFill>
                  <a:srgbClr val="7494A4"/>
                </a:solidFill>
              </a:rPr>
              <a:t> </a:t>
            </a:r>
            <a:r>
              <a:rPr lang="hr-HR" sz="2400" dirty="0">
                <a:solidFill>
                  <a:srgbClr val="7494A4"/>
                </a:solidFill>
              </a:rPr>
              <a:t>društvena</a:t>
            </a:r>
            <a:r>
              <a:rPr lang="en-GB" sz="2400" dirty="0">
                <a:solidFill>
                  <a:srgbClr val="7494A4"/>
                </a:solidFill>
              </a:rPr>
              <a:t>, </a:t>
            </a:r>
            <a:r>
              <a:rPr lang="en-GB" sz="2400" dirty="0" err="1">
                <a:solidFill>
                  <a:srgbClr val="7494A4"/>
                </a:solidFill>
              </a:rPr>
              <a:t>ekonomsk</a:t>
            </a:r>
            <a:r>
              <a:rPr lang="hr-HR" sz="2400" dirty="0">
                <a:solidFill>
                  <a:srgbClr val="7494A4"/>
                </a:solidFill>
              </a:rPr>
              <a:t>a</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en-GB" sz="2400" dirty="0" err="1">
                <a:solidFill>
                  <a:srgbClr val="7494A4"/>
                </a:solidFill>
              </a:rPr>
              <a:t>ekološk</a:t>
            </a:r>
            <a:r>
              <a:rPr lang="hr-HR" sz="2400" dirty="0">
                <a:solidFill>
                  <a:srgbClr val="7494A4"/>
                </a:solidFill>
              </a:rPr>
              <a:t>a</a:t>
            </a:r>
            <a:r>
              <a:rPr lang="en-GB" sz="2400" dirty="0">
                <a:solidFill>
                  <a:srgbClr val="7494A4"/>
                </a:solidFill>
              </a:rPr>
              <a:t> </a:t>
            </a:r>
            <a:r>
              <a:rPr lang="hr-HR" sz="2400" dirty="0">
                <a:solidFill>
                  <a:srgbClr val="7494A4"/>
                </a:solidFill>
              </a:rPr>
              <a:t>pitanja pruža </a:t>
            </a:r>
            <a:r>
              <a:rPr lang="en-GB" sz="2400" dirty="0" err="1">
                <a:solidFill>
                  <a:srgbClr val="7494A4"/>
                </a:solidFill>
              </a:rPr>
              <a:t>osnovu</a:t>
            </a:r>
            <a:r>
              <a:rPr lang="en-GB" sz="2400" dirty="0">
                <a:solidFill>
                  <a:srgbClr val="7494A4"/>
                </a:solidFill>
              </a:rPr>
              <a:t> za </a:t>
            </a:r>
            <a:r>
              <a:rPr lang="hr-HR" sz="2400" dirty="0">
                <a:solidFill>
                  <a:srgbClr val="7494A4"/>
                </a:solidFill>
              </a:rPr>
              <a:t>davanje</a:t>
            </a:r>
            <a:r>
              <a:rPr lang="en-GB" sz="2400" dirty="0">
                <a:solidFill>
                  <a:srgbClr val="7494A4"/>
                </a:solidFill>
              </a:rPr>
              <a:t> </a:t>
            </a:r>
            <a:r>
              <a:rPr lang="hr-HR" sz="2400" dirty="0">
                <a:solidFill>
                  <a:srgbClr val="7494A4"/>
                </a:solidFill>
              </a:rPr>
              <a:t>PIP-u ulogu</a:t>
            </a:r>
            <a:r>
              <a:rPr lang="en-GB" sz="2400" dirty="0">
                <a:solidFill>
                  <a:srgbClr val="7494A4"/>
                </a:solidFill>
              </a:rPr>
              <a:t> u </a:t>
            </a:r>
            <a:r>
              <a:rPr lang="en-GB" sz="2400" dirty="0" err="1">
                <a:solidFill>
                  <a:srgbClr val="7494A4"/>
                </a:solidFill>
              </a:rPr>
              <a:t>životu</a:t>
            </a:r>
            <a:r>
              <a:rPr lang="en-GB" sz="2400" dirty="0">
                <a:solidFill>
                  <a:srgbClr val="7494A4"/>
                </a:solidFill>
              </a:rPr>
              <a:t> </a:t>
            </a:r>
            <a:r>
              <a:rPr lang="en-GB" sz="2400" dirty="0" err="1">
                <a:solidFill>
                  <a:srgbClr val="7494A4"/>
                </a:solidFill>
              </a:rPr>
              <a:t>zajednice</a:t>
            </a:r>
            <a:r>
              <a:rPr lang="en-GB" sz="2400" dirty="0">
                <a:solidFill>
                  <a:srgbClr val="7494A4"/>
                </a:solidFill>
              </a:rPr>
              <a:t>. </a:t>
            </a:r>
            <a:r>
              <a:rPr lang="hr-HR" sz="2400" dirty="0">
                <a:solidFill>
                  <a:srgbClr val="7494A4"/>
                </a:solidFill>
              </a:rPr>
              <a:t>PIP-a</a:t>
            </a:r>
            <a:r>
              <a:rPr lang="en-GB" sz="2400" dirty="0">
                <a:solidFill>
                  <a:srgbClr val="7494A4"/>
                </a:solidFill>
              </a:rPr>
              <a:t> </a:t>
            </a:r>
            <a:r>
              <a:rPr lang="en-GB" sz="2400" dirty="0" err="1">
                <a:solidFill>
                  <a:srgbClr val="7494A4"/>
                </a:solidFill>
              </a:rPr>
              <a:t>su</a:t>
            </a:r>
            <a:r>
              <a:rPr lang="en-GB" sz="2400" dirty="0">
                <a:solidFill>
                  <a:srgbClr val="7494A4"/>
                </a:solidFill>
              </a:rPr>
              <a:t> </a:t>
            </a:r>
            <a:r>
              <a:rPr lang="en-GB" sz="2400" dirty="0" err="1">
                <a:solidFill>
                  <a:srgbClr val="7494A4"/>
                </a:solidFill>
              </a:rPr>
              <a:t>vrlo</a:t>
            </a:r>
            <a:r>
              <a:rPr lang="en-GB" sz="2400" dirty="0">
                <a:solidFill>
                  <a:srgbClr val="7494A4"/>
                </a:solidFill>
              </a:rPr>
              <a:t> </a:t>
            </a:r>
            <a:r>
              <a:rPr lang="en-GB" sz="2400" dirty="0" err="1">
                <a:solidFill>
                  <a:srgbClr val="7494A4"/>
                </a:solidFill>
              </a:rPr>
              <a:t>često</a:t>
            </a:r>
            <a:r>
              <a:rPr lang="en-GB" sz="2400" dirty="0">
                <a:solidFill>
                  <a:srgbClr val="7494A4"/>
                </a:solidFill>
              </a:rPr>
              <a:t> </a:t>
            </a:r>
            <a:r>
              <a:rPr lang="en-GB" sz="2400" dirty="0" err="1">
                <a:solidFill>
                  <a:srgbClr val="7494A4"/>
                </a:solidFill>
              </a:rPr>
              <a:t>predmet</a:t>
            </a:r>
            <a:r>
              <a:rPr lang="en-GB" sz="2400" dirty="0">
                <a:solidFill>
                  <a:srgbClr val="7494A4"/>
                </a:solidFill>
              </a:rPr>
              <a:t> </a:t>
            </a:r>
            <a:r>
              <a:rPr lang="hr-HR" sz="2400" dirty="0">
                <a:solidFill>
                  <a:srgbClr val="7494A4"/>
                </a:solidFill>
              </a:rPr>
              <a:t>sukoba</a:t>
            </a:r>
            <a:r>
              <a:rPr lang="en-GB" sz="2400" dirty="0">
                <a:solidFill>
                  <a:srgbClr val="7494A4"/>
                </a:solidFill>
              </a:rPr>
              <a:t> </a:t>
            </a:r>
            <a:r>
              <a:rPr lang="hr-HR" sz="2400" dirty="0">
                <a:solidFill>
                  <a:srgbClr val="7494A4"/>
                </a:solidFill>
              </a:rPr>
              <a:t>iz</a:t>
            </a:r>
            <a:r>
              <a:rPr lang="en-GB" sz="2400" dirty="0" err="1">
                <a:solidFill>
                  <a:srgbClr val="7494A4"/>
                </a:solidFill>
              </a:rPr>
              <a:t>među</a:t>
            </a:r>
            <a:r>
              <a:rPr lang="en-GB" sz="2400" dirty="0">
                <a:solidFill>
                  <a:srgbClr val="7494A4"/>
                </a:solidFill>
              </a:rPr>
              <a:t> </a:t>
            </a:r>
            <a:r>
              <a:rPr lang="en-GB" sz="2400" dirty="0" err="1">
                <a:solidFill>
                  <a:srgbClr val="7494A4"/>
                </a:solidFill>
              </a:rPr>
              <a:t>više</a:t>
            </a:r>
            <a:r>
              <a:rPr lang="en-GB" sz="2400" dirty="0">
                <a:solidFill>
                  <a:srgbClr val="7494A4"/>
                </a:solidFill>
              </a:rPr>
              <a:t> </a:t>
            </a:r>
            <a:r>
              <a:rPr lang="en-GB" sz="2400" dirty="0" err="1">
                <a:solidFill>
                  <a:srgbClr val="7494A4"/>
                </a:solidFill>
              </a:rPr>
              <a:t>dionika</a:t>
            </a:r>
            <a:r>
              <a:rPr lang="en-GB" sz="2400" dirty="0">
                <a:solidFill>
                  <a:srgbClr val="7494A4"/>
                </a:solidFill>
              </a:rPr>
              <a:t>,</a:t>
            </a:r>
            <a:r>
              <a:rPr lang="hr-HR" sz="2400" dirty="0">
                <a:solidFill>
                  <a:srgbClr val="7494A4"/>
                </a:solidFill>
              </a:rPr>
              <a:t> </a:t>
            </a:r>
            <a:r>
              <a:rPr lang="en-GB" sz="2400" dirty="0" err="1">
                <a:solidFill>
                  <a:srgbClr val="7494A4"/>
                </a:solidFill>
              </a:rPr>
              <a:t>usprkos</a:t>
            </a:r>
            <a:r>
              <a:rPr lang="en-GB" sz="2400" dirty="0">
                <a:solidFill>
                  <a:srgbClr val="7494A4"/>
                </a:solidFill>
              </a:rPr>
              <a:t> </a:t>
            </a:r>
            <a:r>
              <a:rPr lang="en-GB" sz="2400" dirty="0" err="1">
                <a:solidFill>
                  <a:srgbClr val="7494A4"/>
                </a:solidFill>
              </a:rPr>
              <a:t>brzim</a:t>
            </a:r>
            <a:r>
              <a:rPr lang="en-GB" sz="2400" dirty="0">
                <a:solidFill>
                  <a:srgbClr val="7494A4"/>
                </a:solidFill>
              </a:rPr>
              <a:t> socio-</a:t>
            </a:r>
            <a:r>
              <a:rPr lang="en-GB" sz="2400" dirty="0" err="1">
                <a:solidFill>
                  <a:srgbClr val="7494A4"/>
                </a:solidFill>
              </a:rPr>
              <a:t>kulturnim</a:t>
            </a:r>
            <a:r>
              <a:rPr lang="en-GB" sz="2400" dirty="0">
                <a:solidFill>
                  <a:srgbClr val="7494A4"/>
                </a:solidFill>
              </a:rPr>
              <a:t> </a:t>
            </a:r>
            <a:r>
              <a:rPr lang="en-GB" sz="2400" dirty="0" err="1">
                <a:solidFill>
                  <a:srgbClr val="7494A4"/>
                </a:solidFill>
              </a:rPr>
              <a:t>promjenama</a:t>
            </a:r>
            <a:r>
              <a:rPr lang="en-GB" sz="2400" dirty="0">
                <a:solidFill>
                  <a:srgbClr val="7494A4"/>
                </a:solidFill>
              </a:rPr>
              <a:t>. </a:t>
            </a:r>
            <a:r>
              <a:rPr lang="en-GB" sz="2400" dirty="0" err="1">
                <a:solidFill>
                  <a:srgbClr val="7494A4"/>
                </a:solidFill>
              </a:rPr>
              <a:t>Ovaj</a:t>
            </a:r>
            <a:r>
              <a:rPr lang="en-GB" sz="2400" dirty="0">
                <a:solidFill>
                  <a:srgbClr val="7494A4"/>
                </a:solidFill>
              </a:rPr>
              <a:t> </a:t>
            </a:r>
            <a:r>
              <a:rPr lang="en-GB" sz="2400" dirty="0" err="1">
                <a:solidFill>
                  <a:srgbClr val="7494A4"/>
                </a:solidFill>
              </a:rPr>
              <a:t>holističkiji</a:t>
            </a:r>
            <a:r>
              <a:rPr lang="en-GB" sz="2400" dirty="0">
                <a:solidFill>
                  <a:srgbClr val="7494A4"/>
                </a:solidFill>
              </a:rPr>
              <a:t> </a:t>
            </a:r>
            <a:r>
              <a:rPr lang="en-GB" sz="2400" dirty="0" err="1">
                <a:solidFill>
                  <a:srgbClr val="7494A4"/>
                </a:solidFill>
              </a:rPr>
              <a:t>pristup</a:t>
            </a:r>
            <a:r>
              <a:rPr lang="en-GB" sz="2400" dirty="0">
                <a:solidFill>
                  <a:srgbClr val="7494A4"/>
                </a:solidFill>
              </a:rPr>
              <a:t> </a:t>
            </a:r>
            <a:r>
              <a:rPr lang="en-GB" sz="2400" dirty="0" err="1">
                <a:solidFill>
                  <a:srgbClr val="7494A4"/>
                </a:solidFill>
              </a:rPr>
              <a:t>učini</a:t>
            </a:r>
            <a:r>
              <a:rPr lang="hr-HR" sz="2400" dirty="0">
                <a:solidFill>
                  <a:srgbClr val="7494A4"/>
                </a:solidFill>
              </a:rPr>
              <a:t>o</a:t>
            </a:r>
            <a:r>
              <a:rPr lang="en-GB" sz="2400" dirty="0">
                <a:solidFill>
                  <a:srgbClr val="7494A4"/>
                </a:solidFill>
              </a:rPr>
              <a:t> je </a:t>
            </a:r>
            <a:r>
              <a:rPr lang="en-GB" sz="2400" dirty="0" err="1">
                <a:solidFill>
                  <a:srgbClr val="7494A4"/>
                </a:solidFill>
              </a:rPr>
              <a:t>upravljanje</a:t>
            </a:r>
            <a:r>
              <a:rPr lang="en-GB" sz="2400" dirty="0">
                <a:solidFill>
                  <a:srgbClr val="7494A4"/>
                </a:solidFill>
              </a:rPr>
              <a:t> </a:t>
            </a:r>
            <a:r>
              <a:rPr lang="hr-HR" sz="2400" dirty="0">
                <a:solidFill>
                  <a:srgbClr val="7494A4"/>
                </a:solidFill>
              </a:rPr>
              <a:t>PIP-ima</a:t>
            </a:r>
            <a:r>
              <a:rPr lang="en-GB" sz="2400" dirty="0">
                <a:solidFill>
                  <a:srgbClr val="7494A4"/>
                </a:solidFill>
              </a:rPr>
              <a:t> </a:t>
            </a:r>
            <a:r>
              <a:rPr lang="en-GB" sz="2400" dirty="0" err="1">
                <a:solidFill>
                  <a:srgbClr val="7494A4"/>
                </a:solidFill>
              </a:rPr>
              <a:t>sve</a:t>
            </a:r>
            <a:r>
              <a:rPr lang="en-GB" sz="2400" dirty="0">
                <a:solidFill>
                  <a:srgbClr val="7494A4"/>
                </a:solidFill>
              </a:rPr>
              <a:t> </a:t>
            </a:r>
            <a:r>
              <a:rPr lang="en-GB" sz="2400" dirty="0" err="1">
                <a:solidFill>
                  <a:srgbClr val="7494A4"/>
                </a:solidFill>
              </a:rPr>
              <a:t>zahtjevnijim</a:t>
            </a:r>
            <a:r>
              <a:rPr lang="en-GB" sz="2400" dirty="0">
                <a:solidFill>
                  <a:srgbClr val="7494A4"/>
                </a:solidFill>
              </a:rPr>
              <a:t>.</a:t>
            </a:r>
            <a:endParaRPr lang="hr-HR" sz="2400" dirty="0">
              <a:solidFill>
                <a:srgbClr val="7494A4"/>
              </a:solidFill>
            </a:endParaRPr>
          </a:p>
          <a:p>
            <a:pPr algn="just"/>
            <a:endParaRPr lang="en-GB" sz="2400" dirty="0">
              <a:solidFill>
                <a:srgbClr val="7494A4"/>
              </a:solidFill>
            </a:endParaRPr>
          </a:p>
          <a:p>
            <a:pPr algn="just"/>
            <a:r>
              <a:rPr lang="en-GB" sz="2400" b="1" dirty="0" err="1">
                <a:solidFill>
                  <a:srgbClr val="7494A4"/>
                </a:solidFill>
              </a:rPr>
              <a:t>Izazovi</a:t>
            </a:r>
            <a:r>
              <a:rPr lang="en-GB" sz="2400" b="1" dirty="0">
                <a:solidFill>
                  <a:srgbClr val="7494A4"/>
                </a:solidFill>
              </a:rPr>
              <a:t> </a:t>
            </a:r>
            <a:r>
              <a:rPr lang="en-GB" sz="2400" b="1" dirty="0" err="1">
                <a:solidFill>
                  <a:srgbClr val="7494A4"/>
                </a:solidFill>
              </a:rPr>
              <a:t>upravljanja</a:t>
            </a:r>
            <a:r>
              <a:rPr lang="en-GB" sz="2400" b="1" dirty="0">
                <a:solidFill>
                  <a:srgbClr val="7494A4"/>
                </a:solidFill>
              </a:rPr>
              <a:t> </a:t>
            </a:r>
            <a:r>
              <a:rPr lang="hr-HR" sz="2400" b="1" dirty="0">
                <a:solidFill>
                  <a:srgbClr val="7494A4"/>
                </a:solidFill>
              </a:rPr>
              <a:t>PIP-ima</a:t>
            </a:r>
            <a:r>
              <a:rPr lang="en-GB" sz="2400" b="1" dirty="0">
                <a:solidFill>
                  <a:srgbClr val="7494A4"/>
                </a:solidFill>
              </a:rPr>
              <a:t> </a:t>
            </a:r>
            <a:r>
              <a:rPr lang="en-GB" sz="2400" dirty="0" err="1">
                <a:solidFill>
                  <a:srgbClr val="7494A4"/>
                </a:solidFill>
              </a:rPr>
              <a:t>polazeći</a:t>
            </a:r>
            <a:r>
              <a:rPr lang="en-GB" sz="2400" dirty="0">
                <a:solidFill>
                  <a:srgbClr val="7494A4"/>
                </a:solidFill>
              </a:rPr>
              <a:t> od </a:t>
            </a:r>
            <a:r>
              <a:rPr lang="en-GB" sz="2400" dirty="0" err="1">
                <a:solidFill>
                  <a:srgbClr val="7494A4"/>
                </a:solidFill>
              </a:rPr>
              <a:t>zajedničkog</a:t>
            </a:r>
            <a:r>
              <a:rPr lang="en-GB" sz="2400" dirty="0">
                <a:solidFill>
                  <a:srgbClr val="7494A4"/>
                </a:solidFill>
              </a:rPr>
              <a:t> </a:t>
            </a:r>
            <a:r>
              <a:rPr lang="en-GB" sz="2400" dirty="0" err="1">
                <a:solidFill>
                  <a:srgbClr val="7494A4"/>
                </a:solidFill>
              </a:rPr>
              <a:t>okvira</a:t>
            </a:r>
            <a:r>
              <a:rPr lang="en-GB" sz="2400" dirty="0">
                <a:solidFill>
                  <a:srgbClr val="7494A4"/>
                </a:solidFill>
              </a:rPr>
              <a:t> </a:t>
            </a:r>
            <a:r>
              <a:rPr lang="en-GB" sz="2400" dirty="0" err="1">
                <a:solidFill>
                  <a:srgbClr val="7494A4"/>
                </a:solidFill>
              </a:rPr>
              <a:t>koji</a:t>
            </a:r>
            <a:r>
              <a:rPr lang="en-GB" sz="2400" dirty="0">
                <a:solidFill>
                  <a:srgbClr val="7494A4"/>
                </a:solidFill>
              </a:rPr>
              <a:t> </a:t>
            </a:r>
            <a:r>
              <a:rPr lang="en-GB" sz="2400" dirty="0" err="1">
                <a:solidFill>
                  <a:srgbClr val="7494A4"/>
                </a:solidFill>
              </a:rPr>
              <a:t>predstavlja</a:t>
            </a:r>
            <a:r>
              <a:rPr lang="en-GB" sz="2400" dirty="0">
                <a:solidFill>
                  <a:srgbClr val="7494A4"/>
                </a:solidFill>
              </a:rPr>
              <a:t> </a:t>
            </a:r>
            <a:r>
              <a:rPr lang="en-GB" sz="2400" dirty="0" err="1">
                <a:solidFill>
                  <a:srgbClr val="7494A4"/>
                </a:solidFill>
              </a:rPr>
              <a:t>osnovu</a:t>
            </a:r>
            <a:r>
              <a:rPr lang="en-GB" sz="2400" dirty="0">
                <a:solidFill>
                  <a:srgbClr val="7494A4"/>
                </a:solidFill>
              </a:rPr>
              <a:t> u </a:t>
            </a:r>
            <a:r>
              <a:rPr lang="en-GB" sz="2400" dirty="0" err="1">
                <a:solidFill>
                  <a:srgbClr val="7494A4"/>
                </a:solidFill>
              </a:rPr>
              <a:t>vrlo</a:t>
            </a:r>
            <a:r>
              <a:rPr lang="en-GB" sz="2400" dirty="0">
                <a:solidFill>
                  <a:srgbClr val="7494A4"/>
                </a:solidFill>
              </a:rPr>
              <a:t> </a:t>
            </a:r>
            <a:r>
              <a:rPr lang="en-GB" sz="2400" dirty="0" err="1">
                <a:solidFill>
                  <a:srgbClr val="7494A4"/>
                </a:solidFill>
              </a:rPr>
              <a:t>širokom</a:t>
            </a:r>
            <a:r>
              <a:rPr lang="en-GB" sz="2400" dirty="0">
                <a:solidFill>
                  <a:srgbClr val="7494A4"/>
                </a:solidFill>
              </a:rPr>
              <a:t> </a:t>
            </a:r>
            <a:r>
              <a:rPr lang="en-GB" sz="2400" dirty="0" err="1">
                <a:solidFill>
                  <a:srgbClr val="7494A4"/>
                </a:solidFill>
              </a:rPr>
              <a:t>rasponu</a:t>
            </a:r>
            <a:r>
              <a:rPr lang="en-GB" sz="2400" dirty="0">
                <a:solidFill>
                  <a:srgbClr val="7494A4"/>
                </a:solidFill>
              </a:rPr>
              <a:t> </a:t>
            </a:r>
            <a:r>
              <a:rPr lang="en-GB" sz="2400" dirty="0" err="1">
                <a:solidFill>
                  <a:srgbClr val="7494A4"/>
                </a:solidFill>
              </a:rPr>
              <a:t>mogućih</a:t>
            </a:r>
            <a:r>
              <a:rPr lang="en-GB" sz="2400" dirty="0">
                <a:solidFill>
                  <a:srgbClr val="7494A4"/>
                </a:solidFill>
              </a:rPr>
              <a:t> </a:t>
            </a:r>
            <a:r>
              <a:rPr lang="en-GB" sz="2400" dirty="0" err="1">
                <a:solidFill>
                  <a:srgbClr val="7494A4"/>
                </a:solidFill>
              </a:rPr>
              <a:t>sustava</a:t>
            </a:r>
            <a:r>
              <a:rPr lang="en-GB" sz="2400" dirty="0">
                <a:solidFill>
                  <a:srgbClr val="7494A4"/>
                </a:solidFill>
              </a:rPr>
              <a:t> </a:t>
            </a:r>
            <a:r>
              <a:rPr lang="en-GB" sz="2400" dirty="0" err="1">
                <a:solidFill>
                  <a:srgbClr val="7494A4"/>
                </a:solidFill>
              </a:rPr>
              <a:t>upravljanja</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hr-HR" sz="2400" dirty="0">
                <a:solidFill>
                  <a:srgbClr val="7494A4"/>
                </a:solidFill>
              </a:rPr>
              <a:t>rukovođenja</a:t>
            </a:r>
            <a:r>
              <a:rPr lang="en-GB" sz="2400" dirty="0">
                <a:solidFill>
                  <a:srgbClr val="7494A4"/>
                </a:solidFill>
              </a:rPr>
              <a:t>. </a:t>
            </a:r>
            <a:r>
              <a:rPr lang="en-GB" sz="2400" dirty="0" err="1">
                <a:solidFill>
                  <a:srgbClr val="7494A4"/>
                </a:solidFill>
              </a:rPr>
              <a:t>Izazovi</a:t>
            </a:r>
            <a:r>
              <a:rPr lang="en-GB" sz="2400" dirty="0">
                <a:solidFill>
                  <a:srgbClr val="7494A4"/>
                </a:solidFill>
              </a:rPr>
              <a:t> se </a:t>
            </a:r>
            <a:r>
              <a:rPr lang="en-GB" sz="2400" dirty="0" err="1">
                <a:solidFill>
                  <a:srgbClr val="7494A4"/>
                </a:solidFill>
              </a:rPr>
              <a:t>definiraju</a:t>
            </a:r>
            <a:r>
              <a:rPr lang="en-GB" sz="2400" dirty="0">
                <a:solidFill>
                  <a:srgbClr val="7494A4"/>
                </a:solidFill>
              </a:rPr>
              <a:t> s </a:t>
            </a:r>
            <a:r>
              <a:rPr lang="en-GB" sz="2400" dirty="0" err="1">
                <a:solidFill>
                  <a:srgbClr val="7494A4"/>
                </a:solidFill>
              </a:rPr>
              <a:t>postavljenim</a:t>
            </a:r>
            <a:r>
              <a:rPr lang="en-GB" sz="2400" dirty="0">
                <a:solidFill>
                  <a:srgbClr val="7494A4"/>
                </a:solidFill>
              </a:rPr>
              <a:t> </a:t>
            </a:r>
            <a:r>
              <a:rPr lang="en-GB" sz="2400" dirty="0" err="1">
                <a:solidFill>
                  <a:srgbClr val="7494A4"/>
                </a:solidFill>
              </a:rPr>
              <a:t>problemom</a:t>
            </a:r>
            <a:r>
              <a:rPr lang="en-GB" sz="2400" dirty="0">
                <a:solidFill>
                  <a:srgbClr val="7494A4"/>
                </a:solidFill>
              </a:rPr>
              <a:t> i </a:t>
            </a:r>
            <a:r>
              <a:rPr lang="en-GB" sz="2400" dirty="0" err="1">
                <a:solidFill>
                  <a:srgbClr val="7494A4"/>
                </a:solidFill>
              </a:rPr>
              <a:t>iz</a:t>
            </a:r>
            <a:r>
              <a:rPr lang="en-GB" sz="2400" dirty="0">
                <a:solidFill>
                  <a:srgbClr val="7494A4"/>
                </a:solidFill>
              </a:rPr>
              <a:t> </a:t>
            </a:r>
            <a:r>
              <a:rPr lang="en-GB" sz="2400" dirty="0" err="1">
                <a:solidFill>
                  <a:srgbClr val="7494A4"/>
                </a:solidFill>
              </a:rPr>
              <a:t>ciljeva</a:t>
            </a:r>
            <a:r>
              <a:rPr lang="en-GB" sz="2400" dirty="0">
                <a:solidFill>
                  <a:srgbClr val="7494A4"/>
                </a:solidFill>
              </a:rPr>
              <a:t> </a:t>
            </a:r>
            <a:r>
              <a:rPr lang="en-GB" sz="2400" dirty="0" err="1">
                <a:solidFill>
                  <a:srgbClr val="7494A4"/>
                </a:solidFill>
              </a:rPr>
              <a:t>koji</a:t>
            </a:r>
            <a:r>
              <a:rPr lang="en-GB" sz="2400" dirty="0">
                <a:solidFill>
                  <a:srgbClr val="7494A4"/>
                </a:solidFill>
              </a:rPr>
              <a:t> se </a:t>
            </a:r>
            <a:r>
              <a:rPr lang="en-GB" sz="2400" dirty="0" err="1">
                <a:solidFill>
                  <a:srgbClr val="7494A4"/>
                </a:solidFill>
              </a:rPr>
              <a:t>trebaju</a:t>
            </a:r>
            <a:r>
              <a:rPr lang="en-GB" sz="2400" dirty="0">
                <a:solidFill>
                  <a:srgbClr val="7494A4"/>
                </a:solidFill>
              </a:rPr>
              <a:t> </a:t>
            </a:r>
            <a:r>
              <a:rPr lang="en-GB" sz="2400" dirty="0" err="1">
                <a:solidFill>
                  <a:srgbClr val="7494A4"/>
                </a:solidFill>
              </a:rPr>
              <a:t>postići</a:t>
            </a:r>
            <a:r>
              <a:rPr lang="en-GB" sz="2400" dirty="0">
                <a:solidFill>
                  <a:srgbClr val="7494A4"/>
                </a:solidFill>
              </a:rPr>
              <a:t> </a:t>
            </a:r>
            <a:r>
              <a:rPr lang="en-GB" sz="2400" dirty="0" err="1">
                <a:solidFill>
                  <a:srgbClr val="7494A4"/>
                </a:solidFill>
              </a:rPr>
              <a:t>zatim</a:t>
            </a:r>
            <a:r>
              <a:rPr lang="en-GB" sz="2400" dirty="0">
                <a:solidFill>
                  <a:srgbClr val="7494A4"/>
                </a:solidFill>
              </a:rPr>
              <a:t> </a:t>
            </a:r>
            <a:r>
              <a:rPr lang="en-GB" sz="2400" dirty="0" err="1">
                <a:solidFill>
                  <a:srgbClr val="7494A4"/>
                </a:solidFill>
              </a:rPr>
              <a:t>završavaju</a:t>
            </a:r>
            <a:r>
              <a:rPr lang="en-GB" sz="2400" dirty="0">
                <a:solidFill>
                  <a:srgbClr val="7494A4"/>
                </a:solidFill>
              </a:rPr>
              <a:t> </a:t>
            </a:r>
            <a:r>
              <a:rPr lang="en-GB" sz="2400" dirty="0" err="1">
                <a:solidFill>
                  <a:srgbClr val="7494A4"/>
                </a:solidFill>
              </a:rPr>
              <a:t>prijedlogom</a:t>
            </a:r>
            <a:r>
              <a:rPr lang="en-GB" sz="2400" dirty="0">
                <a:solidFill>
                  <a:srgbClr val="7494A4"/>
                </a:solidFill>
              </a:rPr>
              <a:t> </a:t>
            </a:r>
            <a:r>
              <a:rPr lang="en-GB" sz="2400" dirty="0" err="1">
                <a:solidFill>
                  <a:srgbClr val="7494A4"/>
                </a:solidFill>
              </a:rPr>
              <a:t>strateških</a:t>
            </a:r>
            <a:r>
              <a:rPr lang="en-GB" sz="2400" dirty="0">
                <a:solidFill>
                  <a:srgbClr val="7494A4"/>
                </a:solidFill>
              </a:rPr>
              <a:t> </a:t>
            </a:r>
            <a:r>
              <a:rPr lang="en-GB" sz="2400" dirty="0" err="1">
                <a:solidFill>
                  <a:srgbClr val="7494A4"/>
                </a:solidFill>
              </a:rPr>
              <a:t>akcija</a:t>
            </a:r>
            <a:r>
              <a:rPr lang="en-GB" sz="2400" dirty="0">
                <a:solidFill>
                  <a:srgbClr val="7494A4"/>
                </a:solidFill>
              </a:rPr>
              <a:t> </a:t>
            </a:r>
            <a:r>
              <a:rPr lang="en-GB" sz="2400" dirty="0" err="1">
                <a:solidFill>
                  <a:srgbClr val="7494A4"/>
                </a:solidFill>
              </a:rPr>
              <a:t>korisnim</a:t>
            </a:r>
            <a:r>
              <a:rPr lang="en-GB" sz="2400" dirty="0">
                <a:solidFill>
                  <a:srgbClr val="7494A4"/>
                </a:solidFill>
              </a:rPr>
              <a:t> za </a:t>
            </a:r>
            <a:r>
              <a:rPr lang="en-GB" sz="2400" dirty="0" err="1">
                <a:solidFill>
                  <a:srgbClr val="7494A4"/>
                </a:solidFill>
              </a:rPr>
              <a:t>izradu</a:t>
            </a:r>
            <a:r>
              <a:rPr lang="en-GB" sz="2400" dirty="0">
                <a:solidFill>
                  <a:srgbClr val="7494A4"/>
                </a:solidFill>
              </a:rPr>
              <a:t> </a:t>
            </a:r>
            <a:r>
              <a:rPr lang="en-GB" sz="2400" dirty="0" err="1">
                <a:solidFill>
                  <a:srgbClr val="7494A4"/>
                </a:solidFill>
              </a:rPr>
              <a:t>lokalnih</a:t>
            </a:r>
            <a:r>
              <a:rPr lang="en-GB" sz="2400" dirty="0">
                <a:solidFill>
                  <a:srgbClr val="7494A4"/>
                </a:solidFill>
              </a:rPr>
              <a:t> </a:t>
            </a:r>
            <a:r>
              <a:rPr lang="en-GB" sz="2400" dirty="0" err="1">
                <a:solidFill>
                  <a:srgbClr val="7494A4"/>
                </a:solidFill>
              </a:rPr>
              <a:t>smjernica</a:t>
            </a:r>
            <a:r>
              <a:rPr lang="en-GB" sz="2400" dirty="0">
                <a:solidFill>
                  <a:srgbClr val="7494A4"/>
                </a:solidFill>
              </a:rPr>
              <a:t>. </a:t>
            </a:r>
            <a:endParaRPr lang="hr-HR" sz="2400" dirty="0">
              <a:solidFill>
                <a:srgbClr val="7494A4"/>
              </a:solidFill>
            </a:endParaRPr>
          </a:p>
          <a:p>
            <a:pPr algn="just"/>
            <a:endParaRPr lang="en-GB" sz="1450" dirty="0">
              <a:solidFill>
                <a:srgbClr val="7494A4"/>
              </a:solidFill>
            </a:endParaRPr>
          </a:p>
          <a:p>
            <a:pPr marL="285750" indent="-285750" algn="just">
              <a:buFontTx/>
              <a:buChar char="-"/>
            </a:pPr>
            <a:endParaRPr lang="en-GB" sz="1450" dirty="0">
              <a:solidFill>
                <a:srgbClr val="7494A4"/>
              </a:solidFill>
            </a:endParaRPr>
          </a:p>
        </p:txBody>
      </p:sp>
    </p:spTree>
    <p:extLst>
      <p:ext uri="{BB962C8B-B14F-4D97-AF65-F5344CB8AC3E}">
        <p14:creationId xmlns:p14="http://schemas.microsoft.com/office/powerpoint/2010/main" val="354951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70C8-1FBF-4242-A8A5-942509AC6D12}"/>
              </a:ext>
            </a:extLst>
          </p:cNvPr>
          <p:cNvSpPr>
            <a:spLocks noGrp="1"/>
          </p:cNvSpPr>
          <p:nvPr>
            <p:ph type="title"/>
          </p:nvPr>
        </p:nvSpPr>
        <p:spPr/>
        <p:txBody>
          <a:bodyPr>
            <a:noAutofit/>
          </a:bodyPr>
          <a:lstStyle/>
          <a:p>
            <a:pPr algn="ctr"/>
            <a:r>
              <a:rPr lang="hr-HR" dirty="0">
                <a:solidFill>
                  <a:srgbClr val="77726B"/>
                </a:solidFill>
              </a:rPr>
              <a:t>3. dio: od izazova do strategije:</a:t>
            </a:r>
            <a:br>
              <a:rPr lang="hr-HR" dirty="0">
                <a:solidFill>
                  <a:srgbClr val="77726B"/>
                </a:solidFill>
              </a:rPr>
            </a:br>
            <a:r>
              <a:rPr lang="en-US" dirty="0">
                <a:solidFill>
                  <a:srgbClr val="77726B"/>
                </a:solidFill>
              </a:rPr>
              <a:t>SAVJETI I PREPORUKE</a:t>
            </a:r>
            <a:endParaRPr lang="hr-HR" dirty="0">
              <a:solidFill>
                <a:srgbClr val="77726B"/>
              </a:solidFill>
            </a:endParaRPr>
          </a:p>
        </p:txBody>
      </p:sp>
      <p:sp>
        <p:nvSpPr>
          <p:cNvPr id="3" name="Text Placeholder 2">
            <a:extLst>
              <a:ext uri="{FF2B5EF4-FFF2-40B4-BE49-F238E27FC236}">
                <a16:creationId xmlns:a16="http://schemas.microsoft.com/office/drawing/2014/main" id="{ECE5B038-81E8-41A0-A52C-BD8123323FB1}"/>
              </a:ext>
            </a:extLst>
          </p:cNvPr>
          <p:cNvSpPr>
            <a:spLocks noGrp="1"/>
          </p:cNvSpPr>
          <p:nvPr>
            <p:ph type="body" sz="quarter" idx="10"/>
          </p:nvPr>
        </p:nvSpPr>
        <p:spPr>
          <a:xfrm>
            <a:off x="188749" y="1124007"/>
            <a:ext cx="8766495" cy="5344767"/>
          </a:xfrm>
        </p:spPr>
        <p:txBody>
          <a:bodyPr/>
          <a:lstStyle/>
          <a:p>
            <a:endParaRPr lang="hr-HR" sz="1800" b="1" dirty="0"/>
          </a:p>
          <a:p>
            <a:pPr>
              <a:spcBef>
                <a:spcPts val="0"/>
              </a:spcBef>
            </a:pPr>
            <a:r>
              <a:rPr lang="hr-HR" sz="1800" b="1" i="1" u="sng" dirty="0">
                <a:solidFill>
                  <a:srgbClr val="7494A4"/>
                </a:solidFill>
              </a:rPr>
              <a:t>IZAZOV 1:</a:t>
            </a:r>
            <a:r>
              <a:rPr lang="hr-HR" sz="1800" i="1" dirty="0">
                <a:solidFill>
                  <a:srgbClr val="7494A4"/>
                </a:solidFill>
              </a:rPr>
              <a:t> </a:t>
            </a:r>
            <a:r>
              <a:rPr lang="pl-PL" sz="1800" b="1" i="1" dirty="0">
                <a:solidFill>
                  <a:srgbClr val="7494A4"/>
                </a:solidFill>
              </a:rPr>
              <a:t>NE POSTOJI JEDAN I JEDINSTVENI NACIONALNI I LOKALNI OKVIR ZA PIP-   </a:t>
            </a:r>
          </a:p>
          <a:p>
            <a:pPr>
              <a:spcBef>
                <a:spcPts val="0"/>
              </a:spcBef>
            </a:pPr>
            <a:r>
              <a:rPr lang="pl-PL" sz="1800" b="1" i="1" dirty="0">
                <a:solidFill>
                  <a:srgbClr val="7494A4"/>
                </a:solidFill>
              </a:rPr>
              <a:t>                 a.</a:t>
            </a:r>
            <a:endParaRPr lang="hr-HR" sz="1800" b="1" i="1" dirty="0">
              <a:solidFill>
                <a:srgbClr val="7494A4"/>
              </a:solidFill>
            </a:endParaRPr>
          </a:p>
          <a:p>
            <a:pPr algn="just">
              <a:spcBef>
                <a:spcPts val="0"/>
              </a:spcBef>
            </a:pPr>
            <a:r>
              <a:rPr lang="hr-HR" sz="1800" b="1" dirty="0">
                <a:solidFill>
                  <a:srgbClr val="7494A4"/>
                </a:solidFill>
              </a:rPr>
              <a:t>PROBLEM:</a:t>
            </a:r>
            <a:r>
              <a:rPr lang="hr-HR" sz="1800" dirty="0">
                <a:solidFill>
                  <a:srgbClr val="7494A4"/>
                </a:solidFill>
              </a:rPr>
              <a:t> U nacionalnim zakonodavstvima zemalja Središnje Europe nema posebnih  </a:t>
            </a:r>
          </a:p>
          <a:p>
            <a:pPr algn="just">
              <a:spcBef>
                <a:spcPts val="0"/>
              </a:spcBef>
            </a:pPr>
            <a:r>
              <a:rPr lang="hr-HR" sz="1800" dirty="0">
                <a:solidFill>
                  <a:srgbClr val="7494A4"/>
                </a:solidFill>
              </a:rPr>
              <a:t>                 referenci na PIP-a.</a:t>
            </a:r>
          </a:p>
          <a:p>
            <a:pPr algn="just">
              <a:spcBef>
                <a:spcPts val="0"/>
              </a:spcBef>
            </a:pPr>
            <a:r>
              <a:rPr lang="hr-HR" sz="1800" b="1" dirty="0">
                <a:solidFill>
                  <a:srgbClr val="7494A4"/>
                </a:solidFill>
              </a:rPr>
              <a:t>CILJ: </a:t>
            </a:r>
            <a:r>
              <a:rPr lang="hr-HR" sz="1800" dirty="0">
                <a:solidFill>
                  <a:srgbClr val="7494A4"/>
                </a:solidFill>
              </a:rPr>
              <a:t>Olakšavanje razvoja komplementarnih instrumenata i propisa za integraciju </a:t>
            </a:r>
          </a:p>
          <a:p>
            <a:pPr algn="just">
              <a:spcBef>
                <a:spcPts val="0"/>
              </a:spcBef>
            </a:pPr>
            <a:r>
              <a:rPr lang="hr-HR" sz="1800" dirty="0">
                <a:solidFill>
                  <a:srgbClr val="7494A4"/>
                </a:solidFill>
              </a:rPr>
              <a:t>         PIP-a kroz integraciju zakonodavstva i urbano planiranje kulturne baštine.</a:t>
            </a:r>
          </a:p>
          <a:p>
            <a:pPr algn="just"/>
            <a:endParaRPr lang="hr-HR" sz="1800" dirty="0">
              <a:solidFill>
                <a:srgbClr val="7494A4"/>
              </a:solidFill>
            </a:endParaRPr>
          </a:p>
          <a:p>
            <a:pPr algn="just"/>
            <a:endParaRPr lang="hr-HR" sz="1800" dirty="0">
              <a:solidFill>
                <a:srgbClr val="7494A4"/>
              </a:solidFill>
            </a:endParaRPr>
          </a:p>
          <a:p>
            <a:pPr algn="just"/>
            <a:r>
              <a:rPr lang="hr-HR" sz="1800" b="1" i="1" u="sng" dirty="0">
                <a:solidFill>
                  <a:srgbClr val="7494A4"/>
                </a:solidFill>
              </a:rPr>
              <a:t>IZAZOV 2</a:t>
            </a:r>
            <a:r>
              <a:rPr lang="hr-HR" sz="1800" i="1" u="sng" dirty="0">
                <a:solidFill>
                  <a:srgbClr val="7494A4"/>
                </a:solidFill>
              </a:rPr>
              <a:t>:</a:t>
            </a:r>
            <a:r>
              <a:rPr lang="hr-HR" sz="1800" i="1" dirty="0">
                <a:solidFill>
                  <a:srgbClr val="7494A4"/>
                </a:solidFill>
              </a:rPr>
              <a:t> </a:t>
            </a:r>
            <a:r>
              <a:rPr lang="hr-HR" sz="1800" b="1" i="1" dirty="0">
                <a:solidFill>
                  <a:srgbClr val="7494A4"/>
                </a:solidFill>
              </a:rPr>
              <a:t>URBANO KORIŠTENJE ZEMLJIŠTA, STRUKTURNO PLANIRANJE I   </a:t>
            </a:r>
          </a:p>
          <a:p>
            <a:pPr algn="just">
              <a:spcBef>
                <a:spcPts val="0"/>
              </a:spcBef>
            </a:pPr>
            <a:r>
              <a:rPr lang="hr-HR" sz="1800" b="1" i="1" dirty="0">
                <a:solidFill>
                  <a:srgbClr val="7494A4"/>
                </a:solidFill>
              </a:rPr>
              <a:t>                 STRATEŠKO PLANIRANJE</a:t>
            </a:r>
          </a:p>
          <a:p>
            <a:pPr algn="just">
              <a:spcBef>
                <a:spcPts val="0"/>
              </a:spcBef>
            </a:pPr>
            <a:r>
              <a:rPr lang="hr-HR" sz="1800" b="1" dirty="0">
                <a:solidFill>
                  <a:srgbClr val="7494A4"/>
                </a:solidFill>
              </a:rPr>
              <a:t>PROBLEM:</a:t>
            </a:r>
            <a:r>
              <a:rPr lang="hr-HR" sz="1800" dirty="0">
                <a:solidFill>
                  <a:srgbClr val="7494A4"/>
                </a:solidFill>
              </a:rPr>
              <a:t> Urbana uporaba zemljišta, strukturni planovi i strateški planovi razvijeni  </a:t>
            </a:r>
          </a:p>
          <a:p>
            <a:pPr algn="just">
              <a:spcBef>
                <a:spcPts val="0"/>
              </a:spcBef>
            </a:pPr>
            <a:r>
              <a:rPr lang="hr-HR" sz="1800" dirty="0">
                <a:solidFill>
                  <a:srgbClr val="7494A4"/>
                </a:solidFill>
              </a:rPr>
              <a:t>                 su zasebno i na različite načine.</a:t>
            </a:r>
          </a:p>
          <a:p>
            <a:pPr algn="just">
              <a:spcBef>
                <a:spcPts val="0"/>
              </a:spcBef>
            </a:pPr>
            <a:r>
              <a:rPr lang="hr-HR" sz="1800" b="1" dirty="0">
                <a:solidFill>
                  <a:srgbClr val="7494A4"/>
                </a:solidFill>
              </a:rPr>
              <a:t>CILJ: </a:t>
            </a:r>
            <a:r>
              <a:rPr lang="hr-HR" sz="1800" dirty="0">
                <a:solidFill>
                  <a:srgbClr val="7494A4"/>
                </a:solidFill>
              </a:rPr>
              <a:t>Poboljšati interdisciplinarnost i sudjelovanje, planiranje ponavljajućih radnih i </a:t>
            </a:r>
          </a:p>
          <a:p>
            <a:pPr algn="just">
              <a:spcBef>
                <a:spcPts val="0"/>
              </a:spcBef>
            </a:pPr>
            <a:r>
              <a:rPr lang="hr-HR" sz="1800" dirty="0">
                <a:solidFill>
                  <a:srgbClr val="7494A4"/>
                </a:solidFill>
              </a:rPr>
              <a:t>         ažurirajućih sastanaka, uključivanje različitih stručnjaka u fazu projektiranja, </a:t>
            </a:r>
          </a:p>
          <a:p>
            <a:pPr algn="just">
              <a:spcBef>
                <a:spcPts val="0"/>
              </a:spcBef>
            </a:pPr>
            <a:r>
              <a:rPr lang="hr-HR" sz="1800" dirty="0">
                <a:solidFill>
                  <a:srgbClr val="7494A4"/>
                </a:solidFill>
              </a:rPr>
              <a:t>         planiranje dugoročne ekonomske održivosti, definirati usustavljenu provedbu </a:t>
            </a:r>
          </a:p>
          <a:p>
            <a:pPr algn="just">
              <a:spcBef>
                <a:spcPts val="0"/>
              </a:spcBef>
            </a:pPr>
            <a:r>
              <a:rPr lang="hr-HR" sz="1800" dirty="0">
                <a:solidFill>
                  <a:srgbClr val="7494A4"/>
                </a:solidFill>
              </a:rPr>
              <a:t>         planova uz financijsku podršku.</a:t>
            </a:r>
          </a:p>
          <a:p>
            <a:pPr>
              <a:spcBef>
                <a:spcPts val="0"/>
              </a:spcBef>
            </a:pPr>
            <a:endParaRPr lang="hr-HR" sz="1800" dirty="0">
              <a:solidFill>
                <a:srgbClr val="7494A4"/>
              </a:solidFill>
            </a:endParaRPr>
          </a:p>
          <a:p>
            <a:pPr>
              <a:spcBef>
                <a:spcPts val="0"/>
              </a:spcBef>
            </a:pPr>
            <a:r>
              <a:rPr lang="hr-HR" sz="1800" dirty="0">
                <a:solidFill>
                  <a:srgbClr val="7494A4"/>
                </a:solidFill>
              </a:rPr>
              <a:t>.</a:t>
            </a:r>
          </a:p>
          <a:p>
            <a:endParaRPr lang="hr-HR" sz="1800" dirty="0"/>
          </a:p>
          <a:p>
            <a:endParaRPr lang="hr-HR" sz="1800" dirty="0"/>
          </a:p>
        </p:txBody>
      </p:sp>
      <p:pic>
        <p:nvPicPr>
          <p:cNvPr id="4"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08190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4E0D-2F4C-41C3-8CE2-1C2431B11CCC}"/>
              </a:ext>
            </a:extLst>
          </p:cNvPr>
          <p:cNvSpPr>
            <a:spLocks noGrp="1"/>
          </p:cNvSpPr>
          <p:nvPr>
            <p:ph type="title"/>
          </p:nvPr>
        </p:nvSpPr>
        <p:spPr/>
        <p:txBody>
          <a:bodyPr>
            <a:noAutofit/>
          </a:bodyPr>
          <a:lstStyle/>
          <a:p>
            <a:pPr algn="ctr"/>
            <a:r>
              <a:rPr lang="hr-HR" dirty="0">
                <a:solidFill>
                  <a:srgbClr val="77726B"/>
                </a:solidFill>
              </a:rPr>
              <a:t>3. dio: od izazova do strategije:</a:t>
            </a:r>
            <a:br>
              <a:rPr lang="hr-HR" dirty="0">
                <a:solidFill>
                  <a:srgbClr val="77726B"/>
                </a:solidFill>
              </a:rPr>
            </a:br>
            <a:r>
              <a:rPr lang="en-US" dirty="0">
                <a:solidFill>
                  <a:srgbClr val="77726B"/>
                </a:solidFill>
              </a:rPr>
              <a:t>SAVJETI I PREPORUKE</a:t>
            </a:r>
            <a:endParaRPr lang="hr-HR" sz="2400" dirty="0">
              <a:solidFill>
                <a:srgbClr val="77726B"/>
              </a:solidFill>
            </a:endParaRPr>
          </a:p>
        </p:txBody>
      </p:sp>
      <p:sp>
        <p:nvSpPr>
          <p:cNvPr id="3" name="Text Placeholder 2">
            <a:extLst>
              <a:ext uri="{FF2B5EF4-FFF2-40B4-BE49-F238E27FC236}">
                <a16:creationId xmlns:a16="http://schemas.microsoft.com/office/drawing/2014/main" id="{7813E858-25F2-4D48-93CA-1BED47415642}"/>
              </a:ext>
            </a:extLst>
          </p:cNvPr>
          <p:cNvSpPr>
            <a:spLocks noGrp="1"/>
          </p:cNvSpPr>
          <p:nvPr>
            <p:ph type="body" sz="quarter" idx="10"/>
          </p:nvPr>
        </p:nvSpPr>
        <p:spPr>
          <a:xfrm>
            <a:off x="452506" y="756062"/>
            <a:ext cx="8562974" cy="5108895"/>
          </a:xfrm>
        </p:spPr>
        <p:txBody>
          <a:bodyPr/>
          <a:lstStyle/>
          <a:p>
            <a:endParaRPr lang="hr-HR" sz="1600" dirty="0"/>
          </a:p>
          <a:p>
            <a:pPr algn="just">
              <a:spcBef>
                <a:spcPts val="0"/>
              </a:spcBef>
            </a:pPr>
            <a:r>
              <a:rPr lang="hr-HR" sz="1600" b="1" i="1" u="sng" dirty="0">
                <a:solidFill>
                  <a:srgbClr val="7494A4"/>
                </a:solidFill>
              </a:rPr>
              <a:t>IZAZOV 3:</a:t>
            </a:r>
            <a:r>
              <a:rPr lang="hr-HR" sz="1600" b="1" i="1" dirty="0">
                <a:solidFill>
                  <a:srgbClr val="7494A4"/>
                </a:solidFill>
              </a:rPr>
              <a:t> GRAĐANI</a:t>
            </a:r>
          </a:p>
          <a:p>
            <a:pPr algn="just">
              <a:spcBef>
                <a:spcPts val="0"/>
              </a:spcBef>
            </a:pPr>
            <a:r>
              <a:rPr lang="hr-HR" sz="1600" b="1" dirty="0">
                <a:solidFill>
                  <a:srgbClr val="7494A4"/>
                </a:solidFill>
              </a:rPr>
              <a:t>PROBLEM: </a:t>
            </a:r>
            <a:r>
              <a:rPr lang="hr-HR" sz="1600" dirty="0">
                <a:solidFill>
                  <a:srgbClr val="7494A4"/>
                </a:solidFill>
              </a:rPr>
              <a:t>U Srednjoj Europi, civilno društvo je najčešće svjesno i uključeno u zaštitu  </a:t>
            </a:r>
          </a:p>
          <a:p>
            <a:pPr algn="just">
              <a:spcBef>
                <a:spcPts val="0"/>
              </a:spcBef>
            </a:pPr>
            <a:r>
              <a:rPr lang="hr-HR" sz="1600" dirty="0">
                <a:solidFill>
                  <a:srgbClr val="7494A4"/>
                </a:solidFill>
              </a:rPr>
              <a:t>                 baštine pa prema tome i u poboljšanje PIP-a - sve dok to ne ometa životne </a:t>
            </a:r>
          </a:p>
          <a:p>
            <a:pPr algn="just">
              <a:spcBef>
                <a:spcPts val="0"/>
              </a:spcBef>
            </a:pPr>
            <a:r>
              <a:rPr lang="hr-HR" sz="1600" dirty="0">
                <a:solidFill>
                  <a:srgbClr val="7494A4"/>
                </a:solidFill>
              </a:rPr>
              <a:t>                 navike. To se više  događa u malim zajednicama.</a:t>
            </a:r>
          </a:p>
          <a:p>
            <a:pPr algn="just">
              <a:spcBef>
                <a:spcPts val="0"/>
              </a:spcBef>
            </a:pPr>
            <a:r>
              <a:rPr lang="hr-HR" sz="1600" b="1" dirty="0">
                <a:solidFill>
                  <a:srgbClr val="7494A4"/>
                </a:solidFill>
              </a:rPr>
              <a:t>CILJ:</a:t>
            </a:r>
            <a:r>
              <a:rPr lang="hr-HR" sz="1600" dirty="0">
                <a:solidFill>
                  <a:srgbClr val="7494A4"/>
                </a:solidFill>
              </a:rPr>
              <a:t> Izgradnja percepcije grada kao zajedničkog vlasništva, organiziranje ciljanih i javnih </a:t>
            </a:r>
          </a:p>
          <a:p>
            <a:pPr algn="just">
              <a:spcBef>
                <a:spcPts val="0"/>
              </a:spcBef>
            </a:pPr>
            <a:r>
              <a:rPr lang="hr-HR" sz="1600" dirty="0">
                <a:solidFill>
                  <a:srgbClr val="7494A4"/>
                </a:solidFill>
              </a:rPr>
              <a:t>         sastanaka, otvorenost za prijedlog suradnje (npr. Pakt o suradnji sa građanima), </a:t>
            </a:r>
          </a:p>
          <a:p>
            <a:pPr algn="just">
              <a:spcBef>
                <a:spcPts val="0"/>
              </a:spcBef>
            </a:pPr>
            <a:r>
              <a:rPr lang="hr-HR" sz="1600" dirty="0">
                <a:solidFill>
                  <a:srgbClr val="7494A4"/>
                </a:solidFill>
              </a:rPr>
              <a:t>         uvođenje participativnog proračuna, povratne informacije.</a:t>
            </a:r>
          </a:p>
          <a:p>
            <a:pPr algn="just">
              <a:spcBef>
                <a:spcPts val="0"/>
              </a:spcBef>
            </a:pPr>
            <a:endParaRPr lang="hr-HR" sz="1600" dirty="0">
              <a:solidFill>
                <a:srgbClr val="7494A4"/>
              </a:solidFill>
            </a:endParaRPr>
          </a:p>
          <a:p>
            <a:pPr algn="just">
              <a:spcBef>
                <a:spcPts val="0"/>
              </a:spcBef>
            </a:pPr>
            <a:endParaRPr lang="hr-HR" sz="1600" dirty="0">
              <a:solidFill>
                <a:srgbClr val="7494A4"/>
              </a:solidFill>
            </a:endParaRPr>
          </a:p>
          <a:p>
            <a:pPr algn="just">
              <a:spcBef>
                <a:spcPts val="0"/>
              </a:spcBef>
            </a:pPr>
            <a:r>
              <a:rPr lang="hr-HR" sz="1600" b="1" i="1" u="sng" dirty="0">
                <a:solidFill>
                  <a:srgbClr val="7494A4"/>
                </a:solidFill>
              </a:rPr>
              <a:t>IZAZOV 4:</a:t>
            </a:r>
            <a:r>
              <a:rPr lang="hr-HR" sz="1600" b="1" i="1" dirty="0">
                <a:solidFill>
                  <a:srgbClr val="7494A4"/>
                </a:solidFill>
              </a:rPr>
              <a:t> PROFITNI PRIVATNI SEKTOR </a:t>
            </a:r>
          </a:p>
          <a:p>
            <a:pPr algn="just">
              <a:spcBef>
                <a:spcPts val="0"/>
              </a:spcBef>
            </a:pPr>
            <a:r>
              <a:rPr lang="hr-HR" sz="1600" b="1" dirty="0">
                <a:solidFill>
                  <a:srgbClr val="7494A4"/>
                </a:solidFill>
              </a:rPr>
              <a:t>PROBLEM: </a:t>
            </a:r>
            <a:r>
              <a:rPr lang="hr-HR" sz="1600" dirty="0">
                <a:solidFill>
                  <a:srgbClr val="7494A4"/>
                </a:solidFill>
              </a:rPr>
              <a:t>Neadekvatna uključenost stručnjaka, poduzeća i privatnih tvrtki koji se često ne </a:t>
            </a:r>
          </a:p>
          <a:p>
            <a:pPr algn="just">
              <a:spcBef>
                <a:spcPts val="0"/>
              </a:spcBef>
            </a:pPr>
            <a:r>
              <a:rPr lang="hr-HR" sz="1600" dirty="0">
                <a:solidFill>
                  <a:srgbClr val="7494A4"/>
                </a:solidFill>
              </a:rPr>
              <a:t>                 smatraju saveznikom.</a:t>
            </a:r>
          </a:p>
          <a:p>
            <a:pPr algn="just">
              <a:spcBef>
                <a:spcPts val="0"/>
              </a:spcBef>
            </a:pPr>
            <a:r>
              <a:rPr lang="hr-HR" sz="1600" b="1" dirty="0">
                <a:solidFill>
                  <a:srgbClr val="7494A4"/>
                </a:solidFill>
              </a:rPr>
              <a:t>CILJ:</a:t>
            </a:r>
            <a:r>
              <a:rPr lang="hr-HR" sz="1600" dirty="0">
                <a:solidFill>
                  <a:srgbClr val="7494A4"/>
                </a:solidFill>
              </a:rPr>
              <a:t> Poboljšati uključenost privatnog sektora u proces odlučivanja i fazu praćenja, </a:t>
            </a:r>
          </a:p>
          <a:p>
            <a:pPr algn="just">
              <a:spcBef>
                <a:spcPts val="0"/>
              </a:spcBef>
            </a:pPr>
            <a:r>
              <a:rPr lang="hr-HR" sz="1600" dirty="0">
                <a:solidFill>
                  <a:srgbClr val="7494A4"/>
                </a:solidFill>
              </a:rPr>
              <a:t>         sudjelovanje kroz sastanke i radionice, prihvatiti međusektorsko partnerstvo.</a:t>
            </a:r>
          </a:p>
          <a:p>
            <a:pPr algn="just">
              <a:spcBef>
                <a:spcPts val="0"/>
              </a:spcBef>
            </a:pPr>
            <a:endParaRPr lang="hr-HR" sz="1600" dirty="0">
              <a:solidFill>
                <a:srgbClr val="7494A4"/>
              </a:solidFill>
            </a:endParaRPr>
          </a:p>
          <a:p>
            <a:pPr algn="just">
              <a:spcBef>
                <a:spcPts val="0"/>
              </a:spcBef>
            </a:pPr>
            <a:endParaRPr lang="hr-HR" sz="1600" i="1" dirty="0">
              <a:solidFill>
                <a:srgbClr val="7494A4"/>
              </a:solidFill>
            </a:endParaRPr>
          </a:p>
          <a:p>
            <a:pPr algn="just">
              <a:spcBef>
                <a:spcPts val="0"/>
              </a:spcBef>
            </a:pPr>
            <a:r>
              <a:rPr lang="hr-HR" sz="1600" b="1" i="1" u="sng" dirty="0">
                <a:solidFill>
                  <a:srgbClr val="7494A4"/>
                </a:solidFill>
              </a:rPr>
              <a:t>IZAZOV 5:</a:t>
            </a:r>
            <a:r>
              <a:rPr lang="hr-HR" sz="1600" b="1" i="1" dirty="0">
                <a:solidFill>
                  <a:srgbClr val="7494A4"/>
                </a:solidFill>
              </a:rPr>
              <a:t> SPECIJALIZIRANA TEHNIČKA TIJELA</a:t>
            </a:r>
          </a:p>
          <a:p>
            <a:pPr algn="just">
              <a:spcBef>
                <a:spcPts val="0"/>
              </a:spcBef>
            </a:pPr>
            <a:r>
              <a:rPr lang="hr-HR" sz="1600" b="1" dirty="0">
                <a:solidFill>
                  <a:srgbClr val="7494A4"/>
                </a:solidFill>
              </a:rPr>
              <a:t>PROBLEM: </a:t>
            </a:r>
            <a:r>
              <a:rPr lang="hr-HR" sz="1600" dirty="0">
                <a:solidFill>
                  <a:srgbClr val="7494A4"/>
                </a:solidFill>
              </a:rPr>
              <a:t>Stručnjaci i tehničko stručno znanje su rašireni, ali sektorski. Lokalnoj vlasti</a:t>
            </a:r>
          </a:p>
          <a:p>
            <a:pPr algn="just">
              <a:spcBef>
                <a:spcPts val="0"/>
              </a:spcBef>
            </a:pPr>
            <a:r>
              <a:rPr lang="hr-HR" sz="1600" dirty="0">
                <a:solidFill>
                  <a:srgbClr val="7494A4"/>
                </a:solidFill>
              </a:rPr>
              <a:t>                (osobito u malim sredinama) nedostaje odgovarajućeg osoblja.</a:t>
            </a:r>
          </a:p>
          <a:p>
            <a:pPr algn="just">
              <a:spcBef>
                <a:spcPts val="0"/>
              </a:spcBef>
            </a:pPr>
            <a:r>
              <a:rPr lang="hr-HR" sz="1600" b="1" dirty="0">
                <a:solidFill>
                  <a:srgbClr val="7494A4"/>
                </a:solidFill>
              </a:rPr>
              <a:t>CILJ: </a:t>
            </a:r>
            <a:r>
              <a:rPr lang="hr-HR" sz="1600" dirty="0">
                <a:solidFill>
                  <a:srgbClr val="7494A4"/>
                </a:solidFill>
              </a:rPr>
              <a:t>Poboljšati kapacitete lokalnih vlasti, prihvatiti integrirani, participativni i   </a:t>
            </a:r>
          </a:p>
          <a:p>
            <a:pPr algn="just">
              <a:spcBef>
                <a:spcPts val="0"/>
              </a:spcBef>
            </a:pPr>
            <a:r>
              <a:rPr lang="hr-HR" sz="1600" dirty="0">
                <a:solidFill>
                  <a:srgbClr val="7494A4"/>
                </a:solidFill>
              </a:rPr>
              <a:t>         interdisciplinarni pristup (informacija i resursa), uključivanje strukovnih udruga </a:t>
            </a:r>
          </a:p>
          <a:p>
            <a:pPr algn="just">
              <a:spcBef>
                <a:spcPts val="0"/>
              </a:spcBef>
            </a:pPr>
            <a:r>
              <a:rPr lang="hr-HR" sz="1600" dirty="0">
                <a:solidFill>
                  <a:srgbClr val="7494A4"/>
                </a:solidFill>
              </a:rPr>
              <a:t>        (arhitekti, inženjeri, odvjetnici, itd...)</a:t>
            </a:r>
          </a:p>
          <a:p>
            <a:endParaRPr lang="hr-HR" sz="1800" dirty="0"/>
          </a:p>
          <a:p>
            <a:endParaRPr lang="hr-HR" dirty="0"/>
          </a:p>
        </p:txBody>
      </p:sp>
      <p:pic>
        <p:nvPicPr>
          <p:cNvPr id="4"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57643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781E-1784-4FA8-B324-3E78BF6ABF62}"/>
              </a:ext>
            </a:extLst>
          </p:cNvPr>
          <p:cNvSpPr>
            <a:spLocks noGrp="1"/>
          </p:cNvSpPr>
          <p:nvPr>
            <p:ph type="title"/>
          </p:nvPr>
        </p:nvSpPr>
        <p:spPr/>
        <p:txBody>
          <a:bodyPr>
            <a:noAutofit/>
          </a:bodyPr>
          <a:lstStyle/>
          <a:p>
            <a:pPr algn="ctr"/>
            <a:r>
              <a:rPr lang="pl-PL" dirty="0">
                <a:solidFill>
                  <a:srgbClr val="77726B"/>
                </a:solidFill>
              </a:rPr>
              <a:t>3. dio: od izazova do strategije:</a:t>
            </a:r>
            <a:br>
              <a:rPr lang="pl-PL" dirty="0">
                <a:solidFill>
                  <a:srgbClr val="77726B"/>
                </a:solidFill>
              </a:rPr>
            </a:br>
            <a:r>
              <a:rPr lang="pl-PL" dirty="0">
                <a:solidFill>
                  <a:srgbClr val="77726B"/>
                </a:solidFill>
              </a:rPr>
              <a:t>SAVJETI I PREPORUKE</a:t>
            </a:r>
            <a:endParaRPr lang="hr-HR" dirty="0">
              <a:solidFill>
                <a:srgbClr val="77726B"/>
              </a:solidFill>
            </a:endParaRPr>
          </a:p>
        </p:txBody>
      </p:sp>
      <p:sp>
        <p:nvSpPr>
          <p:cNvPr id="3" name="Text Placeholder 2">
            <a:extLst>
              <a:ext uri="{FF2B5EF4-FFF2-40B4-BE49-F238E27FC236}">
                <a16:creationId xmlns:a16="http://schemas.microsoft.com/office/drawing/2014/main" id="{42D16AAD-CB18-46A1-A62D-8BF271702E8A}"/>
              </a:ext>
            </a:extLst>
          </p:cNvPr>
          <p:cNvSpPr>
            <a:spLocks noGrp="1"/>
          </p:cNvSpPr>
          <p:nvPr>
            <p:ph type="body" sz="quarter" idx="10"/>
          </p:nvPr>
        </p:nvSpPr>
        <p:spPr>
          <a:xfrm>
            <a:off x="471963" y="987313"/>
            <a:ext cx="8562974" cy="5131385"/>
          </a:xfrm>
        </p:spPr>
        <p:txBody>
          <a:bodyPr/>
          <a:lstStyle/>
          <a:p>
            <a:pPr algn="just">
              <a:spcBef>
                <a:spcPts val="0"/>
              </a:spcBef>
            </a:pPr>
            <a:r>
              <a:rPr lang="hr-HR" sz="1900" b="1" i="1" u="sng" dirty="0">
                <a:solidFill>
                  <a:srgbClr val="7494A4"/>
                </a:solidFill>
              </a:rPr>
              <a:t>IZAZOV 6:</a:t>
            </a:r>
            <a:r>
              <a:rPr lang="hr-HR" sz="1900" b="1" i="1" dirty="0">
                <a:solidFill>
                  <a:srgbClr val="7494A4"/>
                </a:solidFill>
              </a:rPr>
              <a:t> INTERNA SURADNJA</a:t>
            </a:r>
          </a:p>
          <a:p>
            <a:pPr algn="just">
              <a:spcBef>
                <a:spcPts val="0"/>
              </a:spcBef>
            </a:pPr>
            <a:r>
              <a:rPr lang="hr-HR" sz="1900" b="1" dirty="0">
                <a:solidFill>
                  <a:srgbClr val="7494A4"/>
                </a:solidFill>
              </a:rPr>
              <a:t>PROBLEM:</a:t>
            </a:r>
            <a:r>
              <a:rPr lang="hr-HR" sz="1900" dirty="0">
                <a:solidFill>
                  <a:srgbClr val="7494A4"/>
                </a:solidFill>
              </a:rPr>
              <a:t> Proces i postupci ishođenja odobrenja dugi su i složeni.</a:t>
            </a:r>
          </a:p>
          <a:p>
            <a:pPr algn="just">
              <a:spcBef>
                <a:spcPts val="0"/>
              </a:spcBef>
            </a:pPr>
            <a:r>
              <a:rPr lang="hr-HR" sz="1900" b="1" dirty="0">
                <a:solidFill>
                  <a:srgbClr val="7494A4"/>
                </a:solidFill>
              </a:rPr>
              <a:t>CILJ:</a:t>
            </a:r>
            <a:r>
              <a:rPr lang="hr-HR" sz="1900" dirty="0">
                <a:solidFill>
                  <a:srgbClr val="7494A4"/>
                </a:solidFill>
              </a:rPr>
              <a:t> Poboljšati zajednički dijalog i kontinuiranu suradnju, definicija </a:t>
            </a:r>
          </a:p>
          <a:p>
            <a:pPr algn="just">
              <a:spcBef>
                <a:spcPts val="0"/>
              </a:spcBef>
            </a:pPr>
            <a:r>
              <a:rPr lang="hr-HR" sz="1900" dirty="0">
                <a:solidFill>
                  <a:srgbClr val="7494A4"/>
                </a:solidFill>
              </a:rPr>
              <a:t>       jednostavnijih postupaka s kraćim vremenskim rokom</a:t>
            </a:r>
          </a:p>
          <a:p>
            <a:pPr algn="just">
              <a:spcBef>
                <a:spcPts val="0"/>
              </a:spcBef>
            </a:pPr>
            <a:endParaRPr lang="hr-HR" sz="1900" b="1" i="1" u="sng" dirty="0">
              <a:solidFill>
                <a:srgbClr val="7494A4"/>
              </a:solidFill>
            </a:endParaRPr>
          </a:p>
          <a:p>
            <a:pPr algn="just">
              <a:spcBef>
                <a:spcPts val="0"/>
              </a:spcBef>
            </a:pPr>
            <a:endParaRPr lang="hr-HR" sz="1900" b="1" i="1" u="sng" dirty="0">
              <a:solidFill>
                <a:srgbClr val="7494A4"/>
              </a:solidFill>
            </a:endParaRPr>
          </a:p>
          <a:p>
            <a:pPr algn="just">
              <a:spcBef>
                <a:spcPts val="0"/>
              </a:spcBef>
            </a:pPr>
            <a:r>
              <a:rPr lang="hr-HR" sz="1900" b="1" i="1" u="sng" dirty="0">
                <a:solidFill>
                  <a:srgbClr val="7494A4"/>
                </a:solidFill>
              </a:rPr>
              <a:t>IZAZOV 7:</a:t>
            </a:r>
            <a:r>
              <a:rPr lang="hr-HR" sz="1900" b="1" i="1" dirty="0">
                <a:solidFill>
                  <a:srgbClr val="7494A4"/>
                </a:solidFill>
              </a:rPr>
              <a:t> ODRŽIVA TEHNOLOGIJA</a:t>
            </a:r>
          </a:p>
          <a:p>
            <a:pPr algn="just">
              <a:spcBef>
                <a:spcPts val="0"/>
              </a:spcBef>
            </a:pPr>
            <a:r>
              <a:rPr lang="hr-HR" sz="1900" b="1" dirty="0">
                <a:solidFill>
                  <a:srgbClr val="7494A4"/>
                </a:solidFill>
              </a:rPr>
              <a:t>PROBLEM: </a:t>
            </a:r>
            <a:r>
              <a:rPr lang="hr-HR" sz="1900" dirty="0">
                <a:solidFill>
                  <a:srgbClr val="7494A4"/>
                </a:solidFill>
              </a:rPr>
              <a:t>Zajedničke tehnologije koje podržavaju održivost razvijene su  </a:t>
            </a:r>
          </a:p>
          <a:p>
            <a:pPr algn="just">
              <a:spcBef>
                <a:spcPts val="0"/>
              </a:spcBef>
            </a:pPr>
            <a:r>
              <a:rPr lang="hr-HR" sz="1900" dirty="0">
                <a:solidFill>
                  <a:srgbClr val="7494A4"/>
                </a:solidFill>
              </a:rPr>
              <a:t>                 uglavnom za nove zgrade i često nisu prikladne za stari    </a:t>
            </a:r>
          </a:p>
          <a:p>
            <a:pPr algn="just">
              <a:spcBef>
                <a:spcPts val="0"/>
              </a:spcBef>
            </a:pPr>
            <a:r>
              <a:rPr lang="hr-HR" sz="1900" dirty="0">
                <a:solidFill>
                  <a:srgbClr val="7494A4"/>
                </a:solidFill>
              </a:rPr>
              <a:t>                 građevinski fond.</a:t>
            </a:r>
          </a:p>
          <a:p>
            <a:pPr algn="just">
              <a:spcBef>
                <a:spcPts val="0"/>
              </a:spcBef>
            </a:pPr>
            <a:r>
              <a:rPr lang="hr-HR" sz="1900" b="1" dirty="0">
                <a:solidFill>
                  <a:srgbClr val="7494A4"/>
                </a:solidFill>
              </a:rPr>
              <a:t>CILJ: </a:t>
            </a:r>
            <a:r>
              <a:rPr lang="hr-HR" sz="1900" dirty="0">
                <a:solidFill>
                  <a:srgbClr val="7494A4"/>
                </a:solidFill>
              </a:rPr>
              <a:t>Stvoriti prikladne alate za zgrade s povijesnom vrijednošću.</a:t>
            </a:r>
          </a:p>
          <a:p>
            <a:pPr algn="just">
              <a:spcBef>
                <a:spcPts val="0"/>
              </a:spcBef>
            </a:pPr>
            <a:endParaRPr lang="hr-HR" sz="1900" dirty="0">
              <a:solidFill>
                <a:srgbClr val="7494A4"/>
              </a:solidFill>
            </a:endParaRPr>
          </a:p>
          <a:p>
            <a:pPr algn="just">
              <a:spcBef>
                <a:spcPts val="0"/>
              </a:spcBef>
            </a:pPr>
            <a:endParaRPr lang="hr-HR" sz="1900" dirty="0">
              <a:solidFill>
                <a:srgbClr val="7494A4"/>
              </a:solidFill>
            </a:endParaRPr>
          </a:p>
          <a:p>
            <a:pPr algn="just">
              <a:spcBef>
                <a:spcPts val="0"/>
              </a:spcBef>
            </a:pPr>
            <a:r>
              <a:rPr lang="hr-HR" sz="1900" b="1" i="1" u="sng" dirty="0">
                <a:solidFill>
                  <a:srgbClr val="7494A4"/>
                </a:solidFill>
              </a:rPr>
              <a:t>IZAZOV 8:</a:t>
            </a:r>
            <a:r>
              <a:rPr lang="hr-HR" sz="1900" b="1" i="1" dirty="0">
                <a:solidFill>
                  <a:srgbClr val="7494A4"/>
                </a:solidFill>
              </a:rPr>
              <a:t> ODRŽIVI TURIZAM</a:t>
            </a:r>
          </a:p>
          <a:p>
            <a:pPr algn="just">
              <a:spcBef>
                <a:spcPts val="0"/>
              </a:spcBef>
            </a:pPr>
            <a:r>
              <a:rPr lang="hr-HR" sz="1900" b="1" dirty="0">
                <a:solidFill>
                  <a:srgbClr val="7494A4"/>
                </a:solidFill>
              </a:rPr>
              <a:t>PROBLEM:</a:t>
            </a:r>
            <a:r>
              <a:rPr lang="hr-HR" sz="1900" dirty="0">
                <a:solidFill>
                  <a:srgbClr val="7494A4"/>
                </a:solidFill>
              </a:rPr>
              <a:t> Turizam može oštetiti fizički okoliš i društveni život u  </a:t>
            </a:r>
          </a:p>
          <a:p>
            <a:pPr algn="just">
              <a:spcBef>
                <a:spcPts val="0"/>
              </a:spcBef>
            </a:pPr>
            <a:r>
              <a:rPr lang="hr-HR" sz="1900" dirty="0">
                <a:solidFill>
                  <a:srgbClr val="7494A4"/>
                </a:solidFill>
              </a:rPr>
              <a:t>                 povijesnim područjima.</a:t>
            </a:r>
          </a:p>
          <a:p>
            <a:pPr algn="just">
              <a:spcBef>
                <a:spcPts val="0"/>
              </a:spcBef>
            </a:pPr>
            <a:r>
              <a:rPr lang="hr-HR" sz="1900" b="1" dirty="0">
                <a:solidFill>
                  <a:srgbClr val="7494A4"/>
                </a:solidFill>
              </a:rPr>
              <a:t>CILJ:</a:t>
            </a:r>
            <a:r>
              <a:rPr lang="hr-HR" sz="1900" dirty="0">
                <a:solidFill>
                  <a:srgbClr val="7494A4"/>
                </a:solidFill>
              </a:rPr>
              <a:t> Unaprijediti održivi turizam, korištenje i dostupnost PIP-ova, </a:t>
            </a:r>
          </a:p>
          <a:p>
            <a:pPr algn="just">
              <a:spcBef>
                <a:spcPts val="0"/>
              </a:spcBef>
            </a:pPr>
            <a:r>
              <a:rPr lang="hr-HR" sz="1900" dirty="0">
                <a:solidFill>
                  <a:srgbClr val="7494A4"/>
                </a:solidFill>
              </a:rPr>
              <a:t>         educirati turiste o odgovornom turiz,u i kroz iskustvene situacije</a:t>
            </a:r>
          </a:p>
        </p:txBody>
      </p:sp>
      <p:pic>
        <p:nvPicPr>
          <p:cNvPr id="4"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78084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lgn="ctr"/>
            <a:r>
              <a:rPr lang="hr-HR" dirty="0">
                <a:solidFill>
                  <a:srgbClr val="77726B"/>
                </a:solidFill>
              </a:rPr>
              <a:t>DIJELJENJE PODATAKA</a:t>
            </a:r>
            <a:endParaRPr lang="sk-SK" dirty="0">
              <a:solidFill>
                <a:srgbClr val="77726B"/>
              </a:solidFill>
            </a:endParaRPr>
          </a:p>
        </p:txBody>
      </p:sp>
      <p:sp>
        <p:nvSpPr>
          <p:cNvPr id="17" name="Shape 573"/>
          <p:cNvSpPr txBox="1">
            <a:spLocks noGrp="1"/>
          </p:cNvSpPr>
          <p:nvPr>
            <p:ph type="body" idx="1"/>
          </p:nvPr>
        </p:nvSpPr>
        <p:spPr>
          <a:xfrm>
            <a:off x="288608" y="1649947"/>
            <a:ext cx="8562973" cy="4167961"/>
          </a:xfrm>
          <a:prstGeom prst="rect">
            <a:avLst/>
          </a:prstGeom>
          <a:noFill/>
          <a:ln>
            <a:noFill/>
          </a:ln>
        </p:spPr>
        <p:txBody>
          <a:bodyPr lIns="0" tIns="0" rIns="0" bIns="0" anchor="t" anchorCtr="0">
            <a:noAutofit/>
          </a:bodyPr>
          <a:lstStyle/>
          <a:p>
            <a:pPr algn="just"/>
            <a:r>
              <a:rPr lang="en-GB" dirty="0" err="1">
                <a:solidFill>
                  <a:srgbClr val="7494A4"/>
                </a:solidFill>
              </a:rPr>
              <a:t>Cilj</a:t>
            </a:r>
            <a:r>
              <a:rPr lang="en-GB" dirty="0">
                <a:solidFill>
                  <a:srgbClr val="7494A4"/>
                </a:solidFill>
              </a:rPr>
              <a:t> </a:t>
            </a:r>
            <a:r>
              <a:rPr lang="en-GB" dirty="0" err="1">
                <a:solidFill>
                  <a:srgbClr val="7494A4"/>
                </a:solidFill>
              </a:rPr>
              <a:t>razmjene</a:t>
            </a:r>
            <a:r>
              <a:rPr lang="en-GB" dirty="0">
                <a:solidFill>
                  <a:srgbClr val="7494A4"/>
                </a:solidFill>
              </a:rPr>
              <a:t> </a:t>
            </a:r>
            <a:r>
              <a:rPr lang="en-GB" dirty="0" err="1">
                <a:solidFill>
                  <a:srgbClr val="7494A4"/>
                </a:solidFill>
              </a:rPr>
              <a:t>podataka</a:t>
            </a:r>
            <a:r>
              <a:rPr lang="en-GB" dirty="0">
                <a:solidFill>
                  <a:srgbClr val="7494A4"/>
                </a:solidFill>
              </a:rPr>
              <a:t> je </a:t>
            </a:r>
            <a:r>
              <a:rPr lang="en-GB" dirty="0" err="1">
                <a:solidFill>
                  <a:srgbClr val="7494A4"/>
                </a:solidFill>
              </a:rPr>
              <a:t>pružanje</a:t>
            </a:r>
            <a:r>
              <a:rPr lang="en-GB" dirty="0">
                <a:solidFill>
                  <a:srgbClr val="7494A4"/>
                </a:solidFill>
              </a:rPr>
              <a:t> </a:t>
            </a:r>
            <a:r>
              <a:rPr lang="en-GB" dirty="0" err="1">
                <a:solidFill>
                  <a:srgbClr val="7494A4"/>
                </a:solidFill>
              </a:rPr>
              <a:t>sveobuhvatnih</a:t>
            </a:r>
            <a:r>
              <a:rPr lang="en-GB" dirty="0">
                <a:solidFill>
                  <a:srgbClr val="7494A4"/>
                </a:solidFill>
              </a:rPr>
              <a:t> </a:t>
            </a:r>
            <a:r>
              <a:rPr lang="en-GB" dirty="0" err="1">
                <a:solidFill>
                  <a:srgbClr val="7494A4"/>
                </a:solidFill>
              </a:rPr>
              <a:t>informacija</a:t>
            </a:r>
            <a:r>
              <a:rPr lang="en-GB" dirty="0">
                <a:solidFill>
                  <a:srgbClr val="7494A4"/>
                </a:solidFill>
              </a:rPr>
              <a:t> </a:t>
            </a:r>
            <a:r>
              <a:rPr lang="en-GB" dirty="0" err="1">
                <a:solidFill>
                  <a:srgbClr val="7494A4"/>
                </a:solidFill>
              </a:rPr>
              <a:t>koje</a:t>
            </a:r>
            <a:r>
              <a:rPr lang="en-GB" dirty="0">
                <a:solidFill>
                  <a:srgbClr val="7494A4"/>
                </a:solidFill>
              </a:rPr>
              <a:t> </a:t>
            </a:r>
            <a:r>
              <a:rPr lang="en-GB" dirty="0" err="1">
                <a:solidFill>
                  <a:srgbClr val="7494A4"/>
                </a:solidFill>
              </a:rPr>
              <a:t>su</a:t>
            </a:r>
            <a:r>
              <a:rPr lang="en-GB" dirty="0">
                <a:solidFill>
                  <a:srgbClr val="7494A4"/>
                </a:solidFill>
              </a:rPr>
              <a:t> </a:t>
            </a:r>
            <a:r>
              <a:rPr lang="en-GB" dirty="0" err="1">
                <a:solidFill>
                  <a:srgbClr val="7494A4"/>
                </a:solidFill>
              </a:rPr>
              <a:t>lako</a:t>
            </a:r>
            <a:r>
              <a:rPr lang="en-GB" dirty="0">
                <a:solidFill>
                  <a:srgbClr val="7494A4"/>
                </a:solidFill>
              </a:rPr>
              <a:t> </a:t>
            </a:r>
            <a:r>
              <a:rPr lang="en-GB" dirty="0" err="1">
                <a:solidFill>
                  <a:srgbClr val="7494A4"/>
                </a:solidFill>
              </a:rPr>
              <a:t>dostupne</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pojednostavljuje</a:t>
            </a:r>
            <a:r>
              <a:rPr lang="en-GB" dirty="0">
                <a:solidFill>
                  <a:srgbClr val="7494A4"/>
                </a:solidFill>
              </a:rPr>
              <a:t> </a:t>
            </a:r>
            <a:r>
              <a:rPr lang="en-GB" dirty="0" err="1">
                <a:solidFill>
                  <a:srgbClr val="7494A4"/>
                </a:solidFill>
              </a:rPr>
              <a:t>postupak</a:t>
            </a:r>
            <a:r>
              <a:rPr lang="en-GB" dirty="0">
                <a:solidFill>
                  <a:srgbClr val="7494A4"/>
                </a:solidFill>
              </a:rPr>
              <a:t> </a:t>
            </a:r>
            <a:r>
              <a:rPr lang="en-GB" dirty="0" err="1">
                <a:solidFill>
                  <a:srgbClr val="7494A4"/>
                </a:solidFill>
              </a:rPr>
              <a:t>dobivanja</a:t>
            </a:r>
            <a:r>
              <a:rPr lang="en-GB" dirty="0">
                <a:solidFill>
                  <a:srgbClr val="7494A4"/>
                </a:solidFill>
              </a:rPr>
              <a:t> </a:t>
            </a:r>
            <a:r>
              <a:rPr lang="en-GB" dirty="0" err="1">
                <a:solidFill>
                  <a:srgbClr val="7494A4"/>
                </a:solidFill>
              </a:rPr>
              <a:t>potrebnih</a:t>
            </a:r>
            <a:r>
              <a:rPr lang="en-GB" dirty="0">
                <a:solidFill>
                  <a:srgbClr val="7494A4"/>
                </a:solidFill>
              </a:rPr>
              <a:t> </a:t>
            </a:r>
            <a:r>
              <a:rPr lang="en-GB" dirty="0" err="1">
                <a:solidFill>
                  <a:srgbClr val="7494A4"/>
                </a:solidFill>
              </a:rPr>
              <a:t>podataka</a:t>
            </a:r>
            <a:r>
              <a:rPr lang="en-GB" dirty="0">
                <a:solidFill>
                  <a:srgbClr val="7494A4"/>
                </a:solidFill>
              </a:rPr>
              <a:t> o </a:t>
            </a:r>
            <a:r>
              <a:rPr lang="hr-HR" dirty="0">
                <a:solidFill>
                  <a:srgbClr val="7494A4"/>
                </a:solidFill>
              </a:rPr>
              <a:t>PIP-ima</a:t>
            </a:r>
            <a:r>
              <a:rPr lang="en-GB" dirty="0">
                <a:solidFill>
                  <a:srgbClr val="7494A4"/>
                </a:solidFill>
              </a:rPr>
              <a:t>.</a:t>
            </a:r>
            <a:endParaRPr sz="2200" b="0" i="0" u="none" strike="noStrike" cap="none" dirty="0">
              <a:solidFill>
                <a:schemeClr val="dk1"/>
              </a:solidFill>
              <a:latin typeface="Trebuchet MS"/>
              <a:ea typeface="Trebuchet MS"/>
              <a:cs typeface="Trebuchet MS"/>
              <a:sym typeface="Trebuchet MS"/>
            </a:endParaRPr>
          </a:p>
        </p:txBody>
      </p:sp>
      <p:graphicFrame>
        <p:nvGraphicFramePr>
          <p:cNvPr id="4" name="Diagram 3"/>
          <p:cNvGraphicFramePr/>
          <p:nvPr>
            <p:extLst>
              <p:ext uri="{D42A27DB-BD31-4B8C-83A1-F6EECF244321}">
                <p14:modId xmlns:p14="http://schemas.microsoft.com/office/powerpoint/2010/main" val="2685212753"/>
              </p:ext>
            </p:extLst>
          </p:nvPr>
        </p:nvGraphicFramePr>
        <p:xfrm>
          <a:off x="1148715" y="2642235"/>
          <a:ext cx="6842760" cy="3071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hape 575"/>
          <p:cNvPicPr/>
          <p:nvPr/>
        </p:nvPicPr>
        <p:blipFill>
          <a:blip r:embed="rId7"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200690219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Web-GIS</a:t>
            </a:r>
          </a:p>
        </p:txBody>
      </p:sp>
      <p:sp>
        <p:nvSpPr>
          <p:cNvPr id="3" name="Zástupný symbol pro text 2"/>
          <p:cNvSpPr>
            <a:spLocks noGrp="1"/>
          </p:cNvSpPr>
          <p:nvPr>
            <p:ph type="body" idx="1"/>
          </p:nvPr>
        </p:nvSpPr>
        <p:spPr>
          <a:xfrm>
            <a:off x="296863" y="1163783"/>
            <a:ext cx="8562973" cy="4969162"/>
          </a:xfrm>
        </p:spPr>
        <p:txBody>
          <a:bodyPr>
            <a:normAutofit lnSpcReduction="10000"/>
          </a:bodyPr>
          <a:lstStyle/>
          <a:p>
            <a:pPr algn="just" fontAlgn="base"/>
            <a:r>
              <a:rPr lang="en-US" b="1" dirty="0" err="1">
                <a:solidFill>
                  <a:srgbClr val="7494A4"/>
                </a:solidFill>
              </a:rPr>
              <a:t>WebGIS</a:t>
            </a:r>
            <a:r>
              <a:rPr lang="en-US" b="1" dirty="0">
                <a:solidFill>
                  <a:srgbClr val="7494A4"/>
                </a:solidFill>
              </a:rPr>
              <a:t> (portal</a:t>
            </a:r>
            <a:r>
              <a:rPr lang="hr-HR" b="1" dirty="0">
                <a:solidFill>
                  <a:srgbClr val="7494A4"/>
                </a:solidFill>
              </a:rPr>
              <a:t> karti</a:t>
            </a:r>
            <a:r>
              <a:rPr lang="en-US" b="1" dirty="0">
                <a:solidFill>
                  <a:srgbClr val="7494A4"/>
                </a:solidFill>
              </a:rPr>
              <a:t>) </a:t>
            </a:r>
            <a:r>
              <a:rPr lang="en-US" b="1" dirty="0" err="1">
                <a:solidFill>
                  <a:srgbClr val="7494A4"/>
                </a:solidFill>
              </a:rPr>
              <a:t>aplikacija</a:t>
            </a:r>
            <a:r>
              <a:rPr lang="en-US" b="1" dirty="0">
                <a:solidFill>
                  <a:srgbClr val="7494A4"/>
                </a:solidFill>
              </a:rPr>
              <a:t> je web-</a:t>
            </a:r>
            <a:r>
              <a:rPr lang="en-US" b="1" dirty="0" err="1">
                <a:solidFill>
                  <a:srgbClr val="7494A4"/>
                </a:solidFill>
              </a:rPr>
              <a:t>mapa</a:t>
            </a:r>
            <a:r>
              <a:rPr lang="en-US" b="1" dirty="0">
                <a:solidFill>
                  <a:srgbClr val="7494A4"/>
                </a:solidFill>
              </a:rPr>
              <a:t> </a:t>
            </a:r>
            <a:r>
              <a:rPr lang="en-US" b="1" dirty="0" err="1">
                <a:solidFill>
                  <a:srgbClr val="7494A4"/>
                </a:solidFill>
              </a:rPr>
              <a:t>koja</a:t>
            </a:r>
            <a:r>
              <a:rPr lang="en-US" b="1" dirty="0">
                <a:solidFill>
                  <a:srgbClr val="7494A4"/>
                </a:solidFill>
              </a:rPr>
              <a:t> se </a:t>
            </a:r>
            <a:r>
              <a:rPr lang="en-US" b="1" dirty="0" err="1">
                <a:solidFill>
                  <a:srgbClr val="7494A4"/>
                </a:solidFill>
              </a:rPr>
              <a:t>koristi</a:t>
            </a:r>
            <a:r>
              <a:rPr lang="en-US" b="1" dirty="0">
                <a:solidFill>
                  <a:srgbClr val="7494A4"/>
                </a:solidFill>
              </a:rPr>
              <a:t> za </a:t>
            </a:r>
            <a:r>
              <a:rPr lang="en-US" b="1" dirty="0" err="1">
                <a:solidFill>
                  <a:srgbClr val="7494A4"/>
                </a:solidFill>
              </a:rPr>
              <a:t>pregled</a:t>
            </a:r>
            <a:r>
              <a:rPr lang="en-US" b="1" dirty="0">
                <a:solidFill>
                  <a:srgbClr val="7494A4"/>
                </a:solidFill>
              </a:rPr>
              <a:t>, pre</a:t>
            </a:r>
            <a:r>
              <a:rPr lang="hr-HR" b="1" dirty="0">
                <a:solidFill>
                  <a:srgbClr val="7494A4"/>
                </a:solidFill>
              </a:rPr>
              <a:t>traživanje</a:t>
            </a:r>
            <a:r>
              <a:rPr lang="en-US" b="1" dirty="0">
                <a:solidFill>
                  <a:srgbClr val="7494A4"/>
                </a:solidFill>
              </a:rPr>
              <a:t> </a:t>
            </a:r>
            <a:r>
              <a:rPr lang="en-US" b="1" dirty="0" err="1">
                <a:solidFill>
                  <a:srgbClr val="7494A4"/>
                </a:solidFill>
              </a:rPr>
              <a:t>i</a:t>
            </a:r>
            <a:r>
              <a:rPr lang="en-US" b="1" dirty="0">
                <a:solidFill>
                  <a:srgbClr val="7494A4"/>
                </a:solidFill>
              </a:rPr>
              <a:t> </a:t>
            </a:r>
            <a:r>
              <a:rPr lang="en-US" b="1" dirty="0" err="1">
                <a:solidFill>
                  <a:srgbClr val="7494A4"/>
                </a:solidFill>
              </a:rPr>
              <a:t>prezentiranje</a:t>
            </a:r>
            <a:r>
              <a:rPr lang="en-US" b="1" dirty="0">
                <a:solidFill>
                  <a:srgbClr val="7494A4"/>
                </a:solidFill>
              </a:rPr>
              <a:t> </a:t>
            </a:r>
            <a:r>
              <a:rPr lang="en-US" b="1" dirty="0" err="1">
                <a:solidFill>
                  <a:srgbClr val="7494A4"/>
                </a:solidFill>
              </a:rPr>
              <a:t>informacija</a:t>
            </a:r>
            <a:r>
              <a:rPr lang="en-US" b="1" dirty="0">
                <a:solidFill>
                  <a:srgbClr val="7494A4"/>
                </a:solidFill>
              </a:rPr>
              <a:t> </a:t>
            </a:r>
            <a:r>
              <a:rPr lang="en-US" b="1" dirty="0" err="1">
                <a:solidFill>
                  <a:srgbClr val="7494A4"/>
                </a:solidFill>
              </a:rPr>
              <a:t>prikazanih</a:t>
            </a:r>
            <a:r>
              <a:rPr lang="en-US" b="1" dirty="0">
                <a:solidFill>
                  <a:srgbClr val="7494A4"/>
                </a:solidFill>
              </a:rPr>
              <a:t> u </a:t>
            </a:r>
            <a:r>
              <a:rPr lang="en-US" b="1" dirty="0" err="1">
                <a:solidFill>
                  <a:srgbClr val="7494A4"/>
                </a:solidFill>
              </a:rPr>
              <a:t>obliku</a:t>
            </a:r>
            <a:r>
              <a:rPr lang="en-US" b="1" dirty="0">
                <a:solidFill>
                  <a:srgbClr val="7494A4"/>
                </a:solidFill>
              </a:rPr>
              <a:t> </a:t>
            </a:r>
            <a:r>
              <a:rPr lang="en-US" b="1" dirty="0" err="1">
                <a:solidFill>
                  <a:srgbClr val="7494A4"/>
                </a:solidFill>
              </a:rPr>
              <a:t>interaktivnog</a:t>
            </a:r>
            <a:r>
              <a:rPr lang="en-US" b="1" dirty="0">
                <a:solidFill>
                  <a:srgbClr val="7494A4"/>
                </a:solidFill>
              </a:rPr>
              <a:t> </a:t>
            </a:r>
            <a:r>
              <a:rPr lang="en-US" b="1" dirty="0" err="1">
                <a:solidFill>
                  <a:srgbClr val="7494A4"/>
                </a:solidFill>
              </a:rPr>
              <a:t>sastava</a:t>
            </a:r>
            <a:r>
              <a:rPr lang="en-US" b="1" dirty="0">
                <a:solidFill>
                  <a:srgbClr val="7494A4"/>
                </a:solidFill>
              </a:rPr>
              <a:t> </a:t>
            </a:r>
            <a:r>
              <a:rPr lang="en-US" b="1" dirty="0" err="1">
                <a:solidFill>
                  <a:srgbClr val="7494A4"/>
                </a:solidFill>
              </a:rPr>
              <a:t>mapa</a:t>
            </a:r>
            <a:r>
              <a:rPr lang="en-US" b="1" dirty="0">
                <a:solidFill>
                  <a:srgbClr val="7494A4"/>
                </a:solidFill>
              </a:rPr>
              <a:t>.</a:t>
            </a:r>
          </a:p>
          <a:p>
            <a:pPr algn="just" fontAlgn="base"/>
            <a:endParaRPr lang="en-US" b="1" dirty="0">
              <a:solidFill>
                <a:srgbClr val="7494A4"/>
              </a:solidFill>
            </a:endParaRPr>
          </a:p>
          <a:p>
            <a:pPr algn="just" fontAlgn="base"/>
            <a:r>
              <a:rPr lang="en-US" b="1" dirty="0" err="1">
                <a:solidFill>
                  <a:srgbClr val="7494A4"/>
                </a:solidFill>
              </a:rPr>
              <a:t>Uvođenje</a:t>
            </a:r>
            <a:r>
              <a:rPr lang="en-US" b="1" dirty="0">
                <a:solidFill>
                  <a:srgbClr val="7494A4"/>
                </a:solidFill>
              </a:rPr>
              <a:t> </a:t>
            </a:r>
            <a:r>
              <a:rPr lang="en-US" b="1" dirty="0" err="1">
                <a:solidFill>
                  <a:srgbClr val="7494A4"/>
                </a:solidFill>
              </a:rPr>
              <a:t>WebGIS</a:t>
            </a:r>
            <a:r>
              <a:rPr lang="en-US" b="1" dirty="0">
                <a:solidFill>
                  <a:srgbClr val="7494A4"/>
                </a:solidFill>
              </a:rPr>
              <a:t>-a</a:t>
            </a:r>
          </a:p>
          <a:p>
            <a:pPr algn="just" fontAlgn="base"/>
            <a:r>
              <a:rPr lang="en-US" dirty="0" err="1">
                <a:solidFill>
                  <a:srgbClr val="7494A4"/>
                </a:solidFill>
              </a:rPr>
              <a:t>Upotreba</a:t>
            </a:r>
            <a:r>
              <a:rPr lang="en-US" dirty="0">
                <a:solidFill>
                  <a:srgbClr val="7494A4"/>
                </a:solidFill>
              </a:rPr>
              <a:t> </a:t>
            </a:r>
            <a:r>
              <a:rPr lang="en-US" dirty="0" err="1">
                <a:solidFill>
                  <a:srgbClr val="7494A4"/>
                </a:solidFill>
              </a:rPr>
              <a:t>portala</a:t>
            </a:r>
            <a:r>
              <a:rPr lang="en-US" dirty="0">
                <a:solidFill>
                  <a:srgbClr val="7494A4"/>
                </a:solidFill>
              </a:rPr>
              <a:t> </a:t>
            </a:r>
            <a:r>
              <a:rPr lang="en-US" dirty="0" err="1">
                <a:solidFill>
                  <a:srgbClr val="7494A4"/>
                </a:solidFill>
              </a:rPr>
              <a:t>karata</a:t>
            </a:r>
            <a:r>
              <a:rPr lang="en-US" dirty="0">
                <a:solidFill>
                  <a:srgbClr val="7494A4"/>
                </a:solidFill>
              </a:rPr>
              <a:t> </a:t>
            </a:r>
            <a:r>
              <a:rPr lang="en-US" dirty="0" err="1">
                <a:solidFill>
                  <a:srgbClr val="7494A4"/>
                </a:solidFill>
              </a:rPr>
              <a:t>i</a:t>
            </a:r>
            <a:r>
              <a:rPr lang="en-US" dirty="0">
                <a:solidFill>
                  <a:srgbClr val="7494A4"/>
                </a:solidFill>
              </a:rPr>
              <a:t> GIS-a </a:t>
            </a:r>
            <a:r>
              <a:rPr lang="en-US" dirty="0" err="1">
                <a:solidFill>
                  <a:srgbClr val="7494A4"/>
                </a:solidFill>
              </a:rPr>
              <a:t>općenito</a:t>
            </a:r>
            <a:r>
              <a:rPr lang="en-US" dirty="0">
                <a:solidFill>
                  <a:srgbClr val="7494A4"/>
                </a:solidFill>
              </a:rPr>
              <a:t> </a:t>
            </a:r>
            <a:r>
              <a:rPr lang="en-US" dirty="0" err="1">
                <a:solidFill>
                  <a:srgbClr val="7494A4"/>
                </a:solidFill>
              </a:rPr>
              <a:t>zahtijeva</a:t>
            </a:r>
            <a:r>
              <a:rPr lang="en-US" dirty="0">
                <a:solidFill>
                  <a:srgbClr val="7494A4"/>
                </a:solidFill>
              </a:rPr>
              <a:t> </a:t>
            </a:r>
            <a:r>
              <a:rPr lang="en-US" dirty="0" err="1">
                <a:solidFill>
                  <a:srgbClr val="7494A4"/>
                </a:solidFill>
              </a:rPr>
              <a:t>korisne</a:t>
            </a:r>
            <a:r>
              <a:rPr lang="en-US" dirty="0">
                <a:solidFill>
                  <a:srgbClr val="7494A4"/>
                </a:solidFill>
              </a:rPr>
              <a:t> </a:t>
            </a:r>
            <a:r>
              <a:rPr lang="en-US" dirty="0" err="1">
                <a:solidFill>
                  <a:srgbClr val="7494A4"/>
                </a:solidFill>
              </a:rPr>
              <a:t>podatke</a:t>
            </a:r>
            <a:r>
              <a:rPr lang="en-US" dirty="0">
                <a:solidFill>
                  <a:srgbClr val="7494A4"/>
                </a:solidFill>
              </a:rPr>
              <a:t> za </a:t>
            </a:r>
            <a:r>
              <a:rPr lang="en-US" dirty="0" err="1">
                <a:solidFill>
                  <a:srgbClr val="7494A4"/>
                </a:solidFill>
              </a:rPr>
              <a:t>pružanje</a:t>
            </a:r>
            <a:r>
              <a:rPr lang="en-US" dirty="0">
                <a:solidFill>
                  <a:srgbClr val="7494A4"/>
                </a:solidFill>
              </a:rPr>
              <a:t> </a:t>
            </a:r>
            <a:r>
              <a:rPr lang="en-US" dirty="0" err="1">
                <a:solidFill>
                  <a:srgbClr val="7494A4"/>
                </a:solidFill>
              </a:rPr>
              <a:t>sveobuhvatnih</a:t>
            </a:r>
            <a:r>
              <a:rPr lang="en-US" dirty="0">
                <a:solidFill>
                  <a:srgbClr val="7494A4"/>
                </a:solidFill>
              </a:rPr>
              <a:t> </a:t>
            </a:r>
            <a:r>
              <a:rPr lang="en-US" dirty="0" err="1">
                <a:solidFill>
                  <a:srgbClr val="7494A4"/>
                </a:solidFill>
              </a:rPr>
              <a:t>informacija</a:t>
            </a:r>
            <a:r>
              <a:rPr lang="en-US" dirty="0">
                <a:solidFill>
                  <a:srgbClr val="7494A4"/>
                </a:solidFill>
              </a:rPr>
              <a:t> </a:t>
            </a:r>
            <a:r>
              <a:rPr lang="en-US" dirty="0" err="1">
                <a:solidFill>
                  <a:srgbClr val="7494A4"/>
                </a:solidFill>
              </a:rPr>
              <a:t>koje</a:t>
            </a:r>
            <a:r>
              <a:rPr lang="en-US" dirty="0">
                <a:solidFill>
                  <a:srgbClr val="7494A4"/>
                </a:solidFill>
              </a:rPr>
              <a:t> </a:t>
            </a:r>
            <a:r>
              <a:rPr lang="en-US" dirty="0" err="1">
                <a:solidFill>
                  <a:srgbClr val="7494A4"/>
                </a:solidFill>
              </a:rPr>
              <a:t>su</a:t>
            </a:r>
            <a:r>
              <a:rPr lang="en-US" dirty="0">
                <a:solidFill>
                  <a:srgbClr val="7494A4"/>
                </a:solidFill>
              </a:rPr>
              <a:t> </a:t>
            </a:r>
            <a:r>
              <a:rPr lang="en-US" dirty="0" err="1">
                <a:solidFill>
                  <a:srgbClr val="7494A4"/>
                </a:solidFill>
              </a:rPr>
              <a:t>lako</a:t>
            </a:r>
            <a:r>
              <a:rPr lang="en-US" dirty="0">
                <a:solidFill>
                  <a:srgbClr val="7494A4"/>
                </a:solidFill>
              </a:rPr>
              <a:t> </a:t>
            </a:r>
            <a:r>
              <a:rPr lang="en-US" dirty="0" err="1">
                <a:solidFill>
                  <a:srgbClr val="7494A4"/>
                </a:solidFill>
              </a:rPr>
              <a:t>dostupne</a:t>
            </a:r>
            <a:r>
              <a:rPr lang="en-US" dirty="0">
                <a:solidFill>
                  <a:srgbClr val="7494A4"/>
                </a:solidFill>
              </a:rPr>
              <a:t> </a:t>
            </a:r>
            <a:r>
              <a:rPr lang="en-US" dirty="0" err="1">
                <a:solidFill>
                  <a:srgbClr val="7494A4"/>
                </a:solidFill>
              </a:rPr>
              <a:t>i</a:t>
            </a:r>
            <a:r>
              <a:rPr lang="en-US" dirty="0">
                <a:solidFill>
                  <a:srgbClr val="7494A4"/>
                </a:solidFill>
              </a:rPr>
              <a:t> </a:t>
            </a:r>
            <a:r>
              <a:rPr lang="en-US" dirty="0" err="1">
                <a:solidFill>
                  <a:srgbClr val="7494A4"/>
                </a:solidFill>
              </a:rPr>
              <a:t>koje</a:t>
            </a:r>
            <a:r>
              <a:rPr lang="en-US" dirty="0">
                <a:solidFill>
                  <a:srgbClr val="7494A4"/>
                </a:solidFill>
              </a:rPr>
              <a:t> </a:t>
            </a:r>
            <a:r>
              <a:rPr lang="en-US" dirty="0" err="1">
                <a:solidFill>
                  <a:srgbClr val="7494A4"/>
                </a:solidFill>
              </a:rPr>
              <a:t>mogu</a:t>
            </a:r>
            <a:r>
              <a:rPr lang="en-US" dirty="0">
                <a:solidFill>
                  <a:srgbClr val="7494A4"/>
                </a:solidFill>
              </a:rPr>
              <a:t> </a:t>
            </a:r>
            <a:r>
              <a:rPr lang="en-US" dirty="0" err="1">
                <a:solidFill>
                  <a:srgbClr val="7494A4"/>
                </a:solidFill>
              </a:rPr>
              <a:t>pojednostaviti</a:t>
            </a:r>
            <a:r>
              <a:rPr lang="en-US" dirty="0">
                <a:solidFill>
                  <a:srgbClr val="7494A4"/>
                </a:solidFill>
              </a:rPr>
              <a:t> </a:t>
            </a:r>
            <a:r>
              <a:rPr lang="en-US" dirty="0" err="1">
                <a:solidFill>
                  <a:srgbClr val="7494A4"/>
                </a:solidFill>
              </a:rPr>
              <a:t>povezane</a:t>
            </a:r>
            <a:r>
              <a:rPr lang="en-US" dirty="0">
                <a:solidFill>
                  <a:srgbClr val="7494A4"/>
                </a:solidFill>
              </a:rPr>
              <a:t> </a:t>
            </a:r>
            <a:r>
              <a:rPr lang="en-US" dirty="0" err="1">
                <a:solidFill>
                  <a:srgbClr val="7494A4"/>
                </a:solidFill>
              </a:rPr>
              <a:t>procese</a:t>
            </a:r>
            <a:r>
              <a:rPr lang="en-US" dirty="0">
                <a:solidFill>
                  <a:srgbClr val="7494A4"/>
                </a:solidFill>
              </a:rPr>
              <a:t>.</a:t>
            </a:r>
          </a:p>
          <a:p>
            <a:pPr algn="just" fontAlgn="base"/>
            <a:endParaRPr lang="en-US" dirty="0">
              <a:solidFill>
                <a:srgbClr val="7494A4"/>
              </a:solidFill>
            </a:endParaRPr>
          </a:p>
          <a:p>
            <a:pPr algn="just" fontAlgn="base"/>
            <a:r>
              <a:rPr lang="en-US" dirty="0" err="1">
                <a:solidFill>
                  <a:srgbClr val="7494A4"/>
                </a:solidFill>
              </a:rPr>
              <a:t>Prioritet</a:t>
            </a:r>
            <a:r>
              <a:rPr lang="en-US" dirty="0">
                <a:solidFill>
                  <a:srgbClr val="7494A4"/>
                </a:solidFill>
              </a:rPr>
              <a:t> </a:t>
            </a:r>
            <a:r>
              <a:rPr lang="en-US" dirty="0" err="1">
                <a:solidFill>
                  <a:srgbClr val="7494A4"/>
                </a:solidFill>
              </a:rPr>
              <a:t>nije</a:t>
            </a:r>
            <a:r>
              <a:rPr lang="en-US" dirty="0">
                <a:solidFill>
                  <a:srgbClr val="7494A4"/>
                </a:solidFill>
              </a:rPr>
              <a:t> </a:t>
            </a:r>
            <a:r>
              <a:rPr lang="en-US" dirty="0" err="1">
                <a:solidFill>
                  <a:srgbClr val="7494A4"/>
                </a:solidFill>
              </a:rPr>
              <a:t>izgraditi</a:t>
            </a:r>
            <a:r>
              <a:rPr lang="en-US" dirty="0">
                <a:solidFill>
                  <a:srgbClr val="7494A4"/>
                </a:solidFill>
              </a:rPr>
              <a:t> </a:t>
            </a:r>
            <a:r>
              <a:rPr lang="en-US" dirty="0" err="1">
                <a:solidFill>
                  <a:srgbClr val="7494A4"/>
                </a:solidFill>
              </a:rPr>
              <a:t>lijepu</a:t>
            </a:r>
            <a:r>
              <a:rPr lang="en-US" dirty="0">
                <a:solidFill>
                  <a:srgbClr val="7494A4"/>
                </a:solidFill>
              </a:rPr>
              <a:t> </a:t>
            </a:r>
            <a:r>
              <a:rPr lang="en-US" dirty="0" err="1">
                <a:solidFill>
                  <a:srgbClr val="7494A4"/>
                </a:solidFill>
              </a:rPr>
              <a:t>aplikaciju</a:t>
            </a:r>
            <a:r>
              <a:rPr lang="en-US" dirty="0">
                <a:solidFill>
                  <a:srgbClr val="7494A4"/>
                </a:solidFill>
              </a:rPr>
              <a:t>, </a:t>
            </a:r>
            <a:r>
              <a:rPr lang="en-US" dirty="0" err="1">
                <a:solidFill>
                  <a:srgbClr val="7494A4"/>
                </a:solidFill>
              </a:rPr>
              <a:t>već</a:t>
            </a:r>
            <a:r>
              <a:rPr lang="en-US" dirty="0">
                <a:solidFill>
                  <a:srgbClr val="7494A4"/>
                </a:solidFill>
              </a:rPr>
              <a:t> </a:t>
            </a:r>
            <a:r>
              <a:rPr lang="en-US" dirty="0" err="1">
                <a:solidFill>
                  <a:srgbClr val="7494A4"/>
                </a:solidFill>
              </a:rPr>
              <a:t>reagirati</a:t>
            </a:r>
            <a:r>
              <a:rPr lang="en-US" dirty="0">
                <a:solidFill>
                  <a:srgbClr val="7494A4"/>
                </a:solidFill>
              </a:rPr>
              <a:t> </a:t>
            </a:r>
            <a:r>
              <a:rPr lang="en-US" dirty="0" err="1">
                <a:solidFill>
                  <a:srgbClr val="7494A4"/>
                </a:solidFill>
              </a:rPr>
              <a:t>na</a:t>
            </a:r>
            <a:r>
              <a:rPr lang="en-US" dirty="0">
                <a:solidFill>
                  <a:srgbClr val="7494A4"/>
                </a:solidFill>
              </a:rPr>
              <a:t> </a:t>
            </a:r>
            <a:r>
              <a:rPr lang="en-US" dirty="0" err="1">
                <a:solidFill>
                  <a:srgbClr val="7494A4"/>
                </a:solidFill>
              </a:rPr>
              <a:t>zahtjeve</a:t>
            </a:r>
            <a:r>
              <a:rPr lang="en-US" dirty="0">
                <a:solidFill>
                  <a:srgbClr val="7494A4"/>
                </a:solidFill>
              </a:rPr>
              <a:t> za </a:t>
            </a:r>
            <a:r>
              <a:rPr lang="en-US" dirty="0" err="1">
                <a:solidFill>
                  <a:srgbClr val="7494A4"/>
                </a:solidFill>
              </a:rPr>
              <a:t>dobivanjem</a:t>
            </a:r>
            <a:r>
              <a:rPr lang="en-US" dirty="0">
                <a:solidFill>
                  <a:srgbClr val="7494A4"/>
                </a:solidFill>
              </a:rPr>
              <a:t> </a:t>
            </a:r>
            <a:r>
              <a:rPr lang="en-US" dirty="0" err="1">
                <a:solidFill>
                  <a:srgbClr val="7494A4"/>
                </a:solidFill>
              </a:rPr>
              <a:t>informacija</a:t>
            </a:r>
            <a:r>
              <a:rPr lang="en-US" dirty="0">
                <a:solidFill>
                  <a:srgbClr val="7494A4"/>
                </a:solidFill>
              </a:rPr>
              <a:t>, </a:t>
            </a:r>
            <a:r>
              <a:rPr lang="en-US" dirty="0" err="1">
                <a:solidFill>
                  <a:srgbClr val="7494A4"/>
                </a:solidFill>
              </a:rPr>
              <a:t>prilagodljivim</a:t>
            </a:r>
            <a:r>
              <a:rPr lang="en-US" dirty="0">
                <a:solidFill>
                  <a:srgbClr val="7494A4"/>
                </a:solidFill>
              </a:rPr>
              <a:t> </a:t>
            </a:r>
            <a:r>
              <a:rPr lang="en-US" dirty="0" err="1">
                <a:solidFill>
                  <a:srgbClr val="7494A4"/>
                </a:solidFill>
              </a:rPr>
              <a:t>dizajnom</a:t>
            </a:r>
            <a:r>
              <a:rPr lang="en-US" dirty="0">
                <a:solidFill>
                  <a:srgbClr val="7494A4"/>
                </a:solidFill>
              </a:rPr>
              <a:t> </a:t>
            </a:r>
            <a:r>
              <a:rPr lang="en-US" dirty="0" err="1">
                <a:solidFill>
                  <a:srgbClr val="7494A4"/>
                </a:solidFill>
              </a:rPr>
              <a:t>i</a:t>
            </a:r>
            <a:r>
              <a:rPr lang="en-US" dirty="0">
                <a:solidFill>
                  <a:srgbClr val="7494A4"/>
                </a:solidFill>
              </a:rPr>
              <a:t> „</a:t>
            </a:r>
            <a:r>
              <a:rPr lang="en-US" dirty="0" err="1">
                <a:solidFill>
                  <a:srgbClr val="7494A4"/>
                </a:solidFill>
              </a:rPr>
              <a:t>prič</a:t>
            </a:r>
            <a:r>
              <a:rPr lang="hr-HR" dirty="0">
                <a:solidFill>
                  <a:srgbClr val="7494A4"/>
                </a:solidFill>
              </a:rPr>
              <a:t>anje</a:t>
            </a:r>
            <a:r>
              <a:rPr lang="en-US" dirty="0">
                <a:solidFill>
                  <a:srgbClr val="7494A4"/>
                </a:solidFill>
              </a:rPr>
              <a:t> </a:t>
            </a:r>
            <a:r>
              <a:rPr lang="en-US" dirty="0" err="1">
                <a:solidFill>
                  <a:srgbClr val="7494A4"/>
                </a:solidFill>
              </a:rPr>
              <a:t>priče</a:t>
            </a:r>
            <a:r>
              <a:rPr lang="en-US" dirty="0">
                <a:solidFill>
                  <a:srgbClr val="7494A4"/>
                </a:solidFill>
              </a:rPr>
              <a:t>“.</a:t>
            </a:r>
            <a:endParaRPr lang="hr-HR" dirty="0">
              <a:solidFill>
                <a:srgbClr val="7494A4"/>
              </a:solidFill>
            </a:endParaRPr>
          </a:p>
          <a:p>
            <a:pPr algn="just" fontAlgn="base"/>
            <a:endParaRPr lang="en-US" dirty="0">
              <a:solidFill>
                <a:srgbClr val="7494A4"/>
              </a:solidFill>
            </a:endParaRPr>
          </a:p>
          <a:p>
            <a:pPr algn="just" fontAlgn="base"/>
            <a:r>
              <a:rPr lang="en-US" b="1" dirty="0" err="1">
                <a:solidFill>
                  <a:srgbClr val="7494A4"/>
                </a:solidFill>
              </a:rPr>
              <a:t>Glavni</a:t>
            </a:r>
            <a:r>
              <a:rPr lang="en-US" b="1" dirty="0">
                <a:solidFill>
                  <a:srgbClr val="7494A4"/>
                </a:solidFill>
              </a:rPr>
              <a:t> </a:t>
            </a:r>
            <a:r>
              <a:rPr lang="en-US" b="1" dirty="0" err="1">
                <a:solidFill>
                  <a:srgbClr val="7494A4"/>
                </a:solidFill>
              </a:rPr>
              <a:t>cilj</a:t>
            </a:r>
            <a:r>
              <a:rPr lang="en-US" b="1" dirty="0">
                <a:solidFill>
                  <a:srgbClr val="7494A4"/>
                </a:solidFill>
              </a:rPr>
              <a:t>: </a:t>
            </a:r>
            <a:r>
              <a:rPr lang="en-US" b="1" dirty="0" err="1">
                <a:solidFill>
                  <a:srgbClr val="7494A4"/>
                </a:solidFill>
              </a:rPr>
              <a:t>pružanje</a:t>
            </a:r>
            <a:r>
              <a:rPr lang="en-US" b="1" dirty="0">
                <a:solidFill>
                  <a:srgbClr val="7494A4"/>
                </a:solidFill>
              </a:rPr>
              <a:t> </a:t>
            </a:r>
            <a:r>
              <a:rPr lang="en-US" b="1" dirty="0" err="1">
                <a:solidFill>
                  <a:srgbClr val="7494A4"/>
                </a:solidFill>
              </a:rPr>
              <a:t>informacija</a:t>
            </a:r>
            <a:r>
              <a:rPr lang="en-US" b="1" dirty="0">
                <a:solidFill>
                  <a:srgbClr val="7494A4"/>
                </a:solidFill>
              </a:rPr>
              <a:t> (</a:t>
            </a:r>
            <a:r>
              <a:rPr lang="en-US" b="1" dirty="0" err="1">
                <a:solidFill>
                  <a:srgbClr val="7494A4"/>
                </a:solidFill>
              </a:rPr>
              <a:t>ili</a:t>
            </a:r>
            <a:r>
              <a:rPr lang="en-US" b="1" dirty="0">
                <a:solidFill>
                  <a:srgbClr val="7494A4"/>
                </a:solidFill>
              </a:rPr>
              <a:t> </a:t>
            </a:r>
            <a:r>
              <a:rPr lang="en-US" b="1" dirty="0" err="1">
                <a:solidFill>
                  <a:srgbClr val="7494A4"/>
                </a:solidFill>
              </a:rPr>
              <a:t>priče</a:t>
            </a:r>
            <a:r>
              <a:rPr lang="en-US" b="1" dirty="0">
                <a:solidFill>
                  <a:srgbClr val="7494A4"/>
                </a:solidFill>
              </a:rPr>
              <a:t>), a ne </a:t>
            </a:r>
            <a:r>
              <a:rPr lang="en-US" b="1" dirty="0" err="1">
                <a:solidFill>
                  <a:srgbClr val="7494A4"/>
                </a:solidFill>
              </a:rPr>
              <a:t>podataka</a:t>
            </a:r>
            <a:endParaRPr lang="sk-SK"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56718247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Web-GIS </a:t>
            </a:r>
          </a:p>
        </p:txBody>
      </p:sp>
      <p:sp>
        <p:nvSpPr>
          <p:cNvPr id="3" name="Zástupný symbol pro text 2"/>
          <p:cNvSpPr>
            <a:spLocks noGrp="1"/>
          </p:cNvSpPr>
          <p:nvPr>
            <p:ph type="body" idx="1"/>
          </p:nvPr>
        </p:nvSpPr>
        <p:spPr/>
        <p:txBody>
          <a:bodyPr/>
          <a:lstStyle/>
          <a:p>
            <a:endParaRPr lang="sk-SK" dirty="0"/>
          </a:p>
        </p:txBody>
      </p:sp>
      <p:grpSp>
        <p:nvGrpSpPr>
          <p:cNvPr id="17" name="Skupina 16"/>
          <p:cNvGrpSpPr/>
          <p:nvPr/>
        </p:nvGrpSpPr>
        <p:grpSpPr>
          <a:xfrm>
            <a:off x="316005" y="2996807"/>
            <a:ext cx="8543832" cy="1418175"/>
            <a:chOff x="316004" y="2996807"/>
            <a:chExt cx="11126133" cy="1816359"/>
          </a:xfrm>
        </p:grpSpPr>
        <p:sp>
          <p:nvSpPr>
            <p:cNvPr id="4" name="Obdélník 3"/>
            <p:cNvSpPr/>
            <p:nvPr/>
          </p:nvSpPr>
          <p:spPr>
            <a:xfrm>
              <a:off x="9642137" y="2996807"/>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1200" b="1" dirty="0">
                <a:solidFill>
                  <a:prstClr val="white"/>
                </a:solidFill>
              </a:endParaRPr>
            </a:p>
            <a:p>
              <a:pPr algn="ctr"/>
              <a:r>
                <a:rPr lang="sk-SK" sz="1200" b="1" dirty="0">
                  <a:solidFill>
                    <a:prstClr val="white"/>
                  </a:solidFill>
                </a:rPr>
                <a:t>Korisnici</a:t>
              </a:r>
            </a:p>
          </p:txBody>
        </p:sp>
        <p:sp>
          <p:nvSpPr>
            <p:cNvPr id="5" name="Obdélník 4"/>
            <p:cNvSpPr/>
            <p:nvPr/>
          </p:nvSpPr>
          <p:spPr>
            <a:xfrm>
              <a:off x="316004" y="2996807"/>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1200" b="1" dirty="0">
                <a:solidFill>
                  <a:prstClr val="white"/>
                </a:solidFill>
              </a:endParaRPr>
            </a:p>
            <a:p>
              <a:pPr algn="ctr"/>
              <a:r>
                <a:rPr lang="sk-SK" sz="1200" b="1" dirty="0">
                  <a:solidFill>
                    <a:prstClr val="white"/>
                  </a:solidFill>
                </a:rPr>
                <a:t>Podatak</a:t>
              </a:r>
            </a:p>
          </p:txBody>
        </p:sp>
        <p:cxnSp>
          <p:nvCxnSpPr>
            <p:cNvPr id="6" name="Přímá spojnice se šipkou 5"/>
            <p:cNvCxnSpPr>
              <a:stCxn id="5" idx="3"/>
              <a:endCxn id="7" idx="1"/>
            </p:cNvCxnSpPr>
            <p:nvPr/>
          </p:nvCxnSpPr>
          <p:spPr>
            <a:xfrm>
              <a:off x="2116004" y="3896807"/>
              <a:ext cx="1308711" cy="16359"/>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424715" y="3013166"/>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1200" b="1" dirty="0">
                <a:solidFill>
                  <a:prstClr val="white"/>
                </a:solidFill>
              </a:endParaRPr>
            </a:p>
            <a:p>
              <a:pPr algn="ctr"/>
              <a:r>
                <a:rPr lang="sk-SK" sz="1200" b="1" dirty="0">
                  <a:solidFill>
                    <a:prstClr val="white"/>
                  </a:solidFill>
                </a:rPr>
                <a:t>Server / </a:t>
              </a:r>
              <a:r>
                <a:rPr lang="sk-SK" sz="1200" b="1" dirty="0" err="1">
                  <a:solidFill>
                    <a:prstClr val="white"/>
                  </a:solidFill>
                </a:rPr>
                <a:t>cloud</a:t>
              </a:r>
              <a:endParaRPr lang="sk-SK" sz="1200" b="1" dirty="0">
                <a:solidFill>
                  <a:prstClr val="white"/>
                </a:solidFill>
              </a:endParaRPr>
            </a:p>
          </p:txBody>
        </p:sp>
        <p:cxnSp>
          <p:nvCxnSpPr>
            <p:cNvPr id="8" name="Přímá spojnice se šipkou 7"/>
            <p:cNvCxnSpPr>
              <a:stCxn id="7" idx="3"/>
              <a:endCxn id="9" idx="1"/>
            </p:cNvCxnSpPr>
            <p:nvPr/>
          </p:nvCxnSpPr>
          <p:spPr>
            <a:xfrm>
              <a:off x="5224715" y="3913166"/>
              <a:ext cx="1308711"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6533426" y="3013166"/>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2000" b="1" dirty="0">
                <a:solidFill>
                  <a:prstClr val="white"/>
                </a:solidFill>
              </a:endParaRPr>
            </a:p>
          </p:txBody>
        </p:sp>
        <p:pic>
          <p:nvPicPr>
            <p:cNvPr id="10" name="Picture 2" descr="Výsledok vyhľadávania obrázkov pre dopyt data icon"/>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5635" y="3829524"/>
              <a:ext cx="754273" cy="7542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Výsledok vyhľadávania obrázkov pre dopyt server icon"/>
            <p:cNvPicPr>
              <a:picLocks noChangeAspect="1" noChangeArrowheads="1"/>
            </p:cNvPicPr>
            <p:nvPr/>
          </p:nvPicPr>
          <p:blipFill>
            <a:blip r:embed="rId4"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5">
                      <a14:imgEffect>
                        <a14:artisticCrisscrossEtching/>
                      </a14:imgEffect>
                      <a14:imgEffect>
                        <a14:sharpenSoften amount="-42000"/>
                      </a14:imgEffect>
                      <a14:imgEffect>
                        <a14:brightnessContrast bright="59000" contrast="-42000"/>
                      </a14:imgEffect>
                    </a14:imgLayer>
                  </a14:imgProps>
                </a:ext>
                <a:ext uri="{28A0092B-C50C-407E-A947-70E740481C1C}">
                  <a14:useLocalDpi xmlns:a14="http://schemas.microsoft.com/office/drawing/2010/main" val="0"/>
                </a:ext>
              </a:extLst>
            </a:blip>
            <a:srcRect/>
            <a:stretch>
              <a:fillRect/>
            </a:stretch>
          </p:blipFill>
          <p:spPr bwMode="auto">
            <a:xfrm>
              <a:off x="3916004" y="3829524"/>
              <a:ext cx="754274" cy="7542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úvisiaci obrázok"/>
            <p:cNvPicPr>
              <a:picLocks noChangeAspect="1" noChangeArrowheads="1"/>
            </p:cNvPicPr>
            <p:nvPr/>
          </p:nvPicPr>
          <p:blipFill>
            <a:blip r:embed="rId6"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148053" y="3966967"/>
              <a:ext cx="698090" cy="6980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Výsledok vyhľadávania obrázkov pre dopyt web portal icon"/>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risscrossEtching/>
                      </a14:imgEffect>
                      <a14:imgEffect>
                        <a14:sharpenSoften amount="47000"/>
                      </a14:imgEffect>
                      <a14:imgEffect>
                        <a14:brightnessContrast bright="95000" contrast="88000"/>
                      </a14:imgEffect>
                    </a14:imgLayer>
                  </a14:imgProps>
                </a:ext>
                <a:ext uri="{28A0092B-C50C-407E-A947-70E740481C1C}">
                  <a14:useLocalDpi xmlns:a14="http://schemas.microsoft.com/office/drawing/2010/main" val="0"/>
                </a:ext>
              </a:extLst>
            </a:blip>
            <a:srcRect/>
            <a:stretch>
              <a:fillRect/>
            </a:stretch>
          </p:blipFill>
          <p:spPr bwMode="auto">
            <a:xfrm>
              <a:off x="6712103" y="3726426"/>
              <a:ext cx="619431" cy="6194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Přímá spojnice se šipkou 13"/>
            <p:cNvCxnSpPr/>
            <p:nvPr/>
          </p:nvCxnSpPr>
          <p:spPr>
            <a:xfrm>
              <a:off x="8333426" y="3927842"/>
              <a:ext cx="1308711"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descr="Výsledok vyhľadávania obrázkov pre dopyt user icon"/>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134091" y="3796539"/>
              <a:ext cx="816757" cy="816757"/>
            </a:xfrm>
            <a:prstGeom prst="rect">
              <a:avLst/>
            </a:prstGeom>
            <a:noFill/>
            <a:extLst>
              <a:ext uri="{909E8E84-426E-40DD-AFC4-6F175D3DCCD1}">
                <a14:hiddenFill xmlns:a14="http://schemas.microsoft.com/office/drawing/2010/main">
                  <a:solidFill>
                    <a:srgbClr val="FFFFFF"/>
                  </a:solidFill>
                </a14:hiddenFill>
              </a:ext>
            </a:extLst>
          </p:spPr>
        </p:pic>
        <p:sp>
          <p:nvSpPr>
            <p:cNvPr id="16" name="Obdélník 15"/>
            <p:cNvSpPr/>
            <p:nvPr/>
          </p:nvSpPr>
          <p:spPr>
            <a:xfrm>
              <a:off x="6648331" y="3210679"/>
              <a:ext cx="1570216" cy="354773"/>
            </a:xfrm>
            <a:prstGeom prst="rect">
              <a:avLst/>
            </a:prstGeom>
          </p:spPr>
          <p:txBody>
            <a:bodyPr wrap="none">
              <a:spAutoFit/>
            </a:bodyPr>
            <a:lstStyle/>
            <a:p>
              <a:pPr algn="ctr"/>
              <a:r>
                <a:rPr lang="hr-HR" sz="1200" b="1" dirty="0">
                  <a:solidFill>
                    <a:prstClr val="white"/>
                  </a:solidFill>
                </a:rPr>
                <a:t>Map aplikacija</a:t>
              </a:r>
              <a:endParaRPr lang="en-US" sz="1200" b="1" dirty="0">
                <a:solidFill>
                  <a:prstClr val="white"/>
                </a:solidFill>
              </a:endParaRPr>
            </a:p>
          </p:txBody>
        </p:sp>
      </p:grpSp>
      <p:pic>
        <p:nvPicPr>
          <p:cNvPr id="18" name="Shape 575"/>
          <p:cNvPicPr/>
          <p:nvPr/>
        </p:nvPicPr>
        <p:blipFill>
          <a:blip r:embed="rId1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394590540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a:spLocks noGrp="1"/>
          </p:cNvSpPr>
          <p:nvPr>
            <p:ph type="title"/>
          </p:nvPr>
        </p:nvSpPr>
        <p:spPr>
          <a:xfrm>
            <a:off x="-4761" y="149225"/>
            <a:ext cx="6596947" cy="686005"/>
          </a:xfrm>
          <a:prstGeom prst="rect">
            <a:avLst/>
          </a:prstGeom>
        </p:spPr>
        <p:txBody>
          <a:bodyPr lIns="45699" tIns="45699" rIns="45699" bIns="45699"/>
          <a:lstStyle/>
          <a:p>
            <a:pPr algn="ctr"/>
            <a:r>
              <a:rPr lang="hr-HR" dirty="0" err="1">
                <a:solidFill>
                  <a:schemeClr val="tx2">
                    <a:lumMod val="75000"/>
                  </a:schemeClr>
                </a:solidFill>
              </a:rPr>
              <a:t>BhENEFIT</a:t>
            </a:r>
            <a:endParaRPr dirty="0">
              <a:solidFill>
                <a:schemeClr val="tx2">
                  <a:lumMod val="75000"/>
                </a:schemeClr>
              </a:solidFill>
            </a:endParaRPr>
          </a:p>
        </p:txBody>
      </p:sp>
      <p:sp>
        <p:nvSpPr>
          <p:cNvPr id="700" name="Shape 700"/>
          <p:cNvSpPr>
            <a:spLocks noGrp="1"/>
          </p:cNvSpPr>
          <p:nvPr>
            <p:ph type="body" idx="1"/>
          </p:nvPr>
        </p:nvSpPr>
        <p:spPr>
          <a:xfrm>
            <a:off x="993980" y="1973656"/>
            <a:ext cx="4945093" cy="3295462"/>
          </a:xfrm>
          <a:prstGeom prst="rect">
            <a:avLst/>
          </a:prstGeom>
        </p:spPr>
        <p:txBody>
          <a:bodyPr lIns="0" tIns="0" rIns="0" bIns="0">
            <a:normAutofit/>
          </a:bodyPr>
          <a:lstStyle/>
          <a:p>
            <a:pPr>
              <a:spcBef>
                <a:spcPts val="0"/>
              </a:spcBef>
            </a:pPr>
            <a:r>
              <a:rPr dirty="0"/>
              <a:t>1</a:t>
            </a:r>
            <a:r>
              <a:rPr lang="hr-HR" dirty="0"/>
              <a:t>2</a:t>
            </a:r>
            <a:r>
              <a:rPr dirty="0"/>
              <a:t> partner</a:t>
            </a:r>
            <a:r>
              <a:rPr lang="hr-HR" dirty="0"/>
              <a:t>a</a:t>
            </a:r>
            <a:endParaRPr dirty="0"/>
          </a:p>
          <a:p>
            <a:pPr>
              <a:spcBef>
                <a:spcPts val="0"/>
              </a:spcBef>
            </a:pPr>
            <a:endParaRPr lang="it-IT" dirty="0"/>
          </a:p>
          <a:p>
            <a:pPr>
              <a:spcBef>
                <a:spcPts val="0"/>
              </a:spcBef>
            </a:pPr>
            <a:r>
              <a:rPr dirty="0"/>
              <a:t>1 </a:t>
            </a:r>
            <a:r>
              <a:rPr lang="hr-HR" dirty="0"/>
              <a:t>pridruženi partner</a:t>
            </a:r>
            <a:endParaRPr dirty="0"/>
          </a:p>
          <a:p>
            <a:pPr>
              <a:spcBef>
                <a:spcPts val="0"/>
              </a:spcBef>
            </a:pPr>
            <a:endParaRPr lang="it-IT" dirty="0"/>
          </a:p>
          <a:p>
            <a:pPr>
              <a:spcBef>
                <a:spcPts val="0"/>
              </a:spcBef>
            </a:pPr>
            <a:r>
              <a:rPr lang="it-IT" dirty="0"/>
              <a:t>7</a:t>
            </a:r>
            <a:r>
              <a:rPr dirty="0"/>
              <a:t> </a:t>
            </a:r>
            <a:r>
              <a:rPr lang="hr-HR" dirty="0"/>
              <a:t>zemalja</a:t>
            </a:r>
            <a:endParaRPr dirty="0"/>
          </a:p>
          <a:p>
            <a:pPr>
              <a:spcBef>
                <a:spcPts val="0"/>
              </a:spcBef>
            </a:pPr>
            <a:endParaRPr dirty="0"/>
          </a:p>
          <a:p>
            <a:pPr>
              <a:spcBef>
                <a:spcPts val="0"/>
              </a:spcBef>
            </a:pPr>
            <a:r>
              <a:rPr dirty="0"/>
              <a:t>3</a:t>
            </a:r>
            <a:r>
              <a:rPr lang="hr-HR" dirty="0"/>
              <a:t>3</a:t>
            </a:r>
            <a:r>
              <a:rPr dirty="0"/>
              <a:t> m</a:t>
            </a:r>
            <a:r>
              <a:rPr lang="hr-HR" dirty="0"/>
              <a:t>jeseca provedbe</a:t>
            </a:r>
            <a:r>
              <a:rPr dirty="0"/>
              <a:t> (</a:t>
            </a:r>
            <a:r>
              <a:rPr lang="hr-HR" dirty="0"/>
              <a:t>01.06.2017.</a:t>
            </a:r>
            <a:r>
              <a:rPr dirty="0"/>
              <a:t> – </a:t>
            </a:r>
            <a:r>
              <a:rPr lang="hr-HR" dirty="0"/>
              <a:t>29.02.2020.</a:t>
            </a:r>
            <a:r>
              <a:rPr dirty="0"/>
              <a:t>)</a:t>
            </a:r>
          </a:p>
        </p:txBody>
      </p:sp>
      <p:pic>
        <p:nvPicPr>
          <p:cNvPr id="702"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6900" t="3397" r="36723" b="9581"/>
          <a:stretch/>
        </p:blipFill>
        <p:spPr>
          <a:xfrm>
            <a:off x="6108071" y="1013988"/>
            <a:ext cx="3035929" cy="4553893"/>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947" y="1928483"/>
            <a:ext cx="465513" cy="465513"/>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28" y="2685867"/>
            <a:ext cx="440956" cy="440956"/>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228" y="4258157"/>
            <a:ext cx="441232" cy="441232"/>
          </a:xfrm>
          <a:prstGeom prst="rect">
            <a:avLst/>
          </a:prstGeom>
        </p:spPr>
      </p:pic>
      <p:pic>
        <p:nvPicPr>
          <p:cNvPr id="8" name="Immagin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404" y="3495482"/>
            <a:ext cx="513813" cy="3477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Web-GIS - prednosti</a:t>
            </a:r>
          </a:p>
        </p:txBody>
      </p:sp>
      <p:sp>
        <p:nvSpPr>
          <p:cNvPr id="3" name="Zástupný symbol pro text 2"/>
          <p:cNvSpPr>
            <a:spLocks noGrp="1"/>
          </p:cNvSpPr>
          <p:nvPr>
            <p:ph type="body" idx="1"/>
          </p:nvPr>
        </p:nvSpPr>
        <p:spPr>
          <a:xfrm>
            <a:off x="296863" y="1307805"/>
            <a:ext cx="8562973" cy="4940715"/>
          </a:xfrm>
        </p:spPr>
        <p:txBody>
          <a:bodyPr>
            <a:normAutofit/>
          </a:bodyPr>
          <a:lstStyle/>
          <a:p>
            <a:pPr algn="just" fontAlgn="base"/>
            <a:r>
              <a:rPr lang="sk-SK" sz="2400" b="1" dirty="0">
                <a:solidFill>
                  <a:srgbClr val="7494A4"/>
                </a:solidFill>
              </a:rPr>
              <a:t>Zašto Web-GIS?</a:t>
            </a:r>
          </a:p>
          <a:p>
            <a:pPr algn="just" fontAlgn="base"/>
            <a:endParaRPr lang="sk-SK" sz="2400" b="1" dirty="0">
              <a:solidFill>
                <a:srgbClr val="7494A4"/>
              </a:solidFill>
            </a:endParaRPr>
          </a:p>
          <a:p>
            <a:pPr algn="just" fontAlgn="base"/>
            <a:r>
              <a:rPr lang="sk-SK" sz="2400" b="1" dirty="0">
                <a:solidFill>
                  <a:srgbClr val="7494A4"/>
                </a:solidFill>
              </a:rPr>
              <a:t>   * Brz i učinkovit način širenja prostornih informacija </a:t>
            </a:r>
          </a:p>
          <a:p>
            <a:pPr algn="just" fontAlgn="base"/>
            <a:endParaRPr lang="sk-SK" sz="2400" b="1" dirty="0">
              <a:solidFill>
                <a:srgbClr val="7494A4"/>
              </a:solidFill>
            </a:endParaRPr>
          </a:p>
          <a:p>
            <a:pPr algn="just" fontAlgn="base"/>
            <a:r>
              <a:rPr lang="sk-SK" sz="2400" b="1" dirty="0">
                <a:solidFill>
                  <a:srgbClr val="7494A4"/>
                </a:solidFill>
              </a:rPr>
              <a:t>   * Atraktivna prezentacija u lako razumljivom obliku</a:t>
            </a:r>
          </a:p>
          <a:p>
            <a:pPr algn="just" fontAlgn="base"/>
            <a:endParaRPr lang="sk-SK" sz="2400" b="1" dirty="0">
              <a:solidFill>
                <a:srgbClr val="7494A4"/>
              </a:solidFill>
            </a:endParaRPr>
          </a:p>
          <a:p>
            <a:pPr algn="just" fontAlgn="base"/>
            <a:r>
              <a:rPr lang="sk-SK" sz="2400" b="1" dirty="0">
                <a:solidFill>
                  <a:srgbClr val="7494A4"/>
                </a:solidFill>
              </a:rPr>
              <a:t>   * Alat za povezivanje podataka iz različitih izvora</a:t>
            </a:r>
          </a:p>
          <a:p>
            <a:pPr algn="just" fontAlgn="base"/>
            <a:endParaRPr lang="sk-SK" sz="2400" b="1" dirty="0">
              <a:solidFill>
                <a:srgbClr val="7494A4"/>
              </a:solidFill>
            </a:endParaRPr>
          </a:p>
          <a:p>
            <a:pPr algn="just" fontAlgn="base"/>
            <a:r>
              <a:rPr lang="sk-SK" sz="2400" b="1" dirty="0">
                <a:solidFill>
                  <a:srgbClr val="7494A4"/>
                </a:solidFill>
              </a:rPr>
              <a:t>   * Digitalizacija dnevnog reda</a:t>
            </a:r>
          </a:p>
          <a:p>
            <a:pPr algn="just" fontAlgn="base"/>
            <a:endParaRPr lang="sk-SK" sz="2400" b="1" dirty="0">
              <a:solidFill>
                <a:srgbClr val="7494A4"/>
              </a:solidFill>
            </a:endParaRPr>
          </a:p>
          <a:p>
            <a:pPr algn="just" fontAlgn="base"/>
            <a:r>
              <a:rPr lang="sk-SK" sz="2400" b="1" dirty="0">
                <a:solidFill>
                  <a:srgbClr val="7494A4"/>
                </a:solidFill>
              </a:rPr>
              <a:t>   * Mnogo je načina uspostavljanja i održavanja WebGIS-a</a:t>
            </a:r>
            <a:endParaRPr lang="sk-SK" sz="2400" dirty="0">
              <a:solidFill>
                <a:srgbClr val="7494A4"/>
              </a:solidFill>
            </a:endParaRPr>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299822048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Najčešće pogreške</a:t>
            </a:r>
          </a:p>
        </p:txBody>
      </p:sp>
      <p:sp>
        <p:nvSpPr>
          <p:cNvPr id="3" name="Zástupný symbol pro text 2"/>
          <p:cNvSpPr>
            <a:spLocks noGrp="1"/>
          </p:cNvSpPr>
          <p:nvPr>
            <p:ph type="body" idx="1"/>
          </p:nvPr>
        </p:nvSpPr>
        <p:spPr>
          <a:xfrm>
            <a:off x="-325707" y="1307805"/>
            <a:ext cx="8562973" cy="4940715"/>
          </a:xfrm>
        </p:spPr>
        <p:txBody>
          <a:bodyPr>
            <a:normAutofit lnSpcReduction="10000"/>
          </a:bodyPr>
          <a:lstStyle/>
          <a:p>
            <a:pPr algn="just"/>
            <a:r>
              <a:rPr lang="sk-SK" sz="3200" dirty="0">
                <a:solidFill>
                  <a:srgbClr val="7494A4"/>
                </a:solidFill>
              </a:rPr>
              <a:t>          1. Želimo GIS jer je u trendu</a:t>
            </a:r>
          </a:p>
          <a:p>
            <a:pPr algn="just"/>
            <a:endParaRPr lang="sk-SK" sz="3200" dirty="0">
              <a:solidFill>
                <a:srgbClr val="7494A4"/>
              </a:solidFill>
            </a:endParaRPr>
          </a:p>
          <a:p>
            <a:pPr algn="just"/>
            <a:r>
              <a:rPr lang="sk-SK" sz="3200" dirty="0">
                <a:solidFill>
                  <a:srgbClr val="7494A4"/>
                </a:solidFill>
              </a:rPr>
              <a:t>           2. Skupi IT proizvod</a:t>
            </a:r>
          </a:p>
          <a:p>
            <a:pPr algn="just"/>
            <a:endParaRPr lang="sk-SK" sz="3200" dirty="0">
              <a:solidFill>
                <a:srgbClr val="7494A4"/>
              </a:solidFill>
            </a:endParaRPr>
          </a:p>
          <a:p>
            <a:pPr algn="just"/>
            <a:r>
              <a:rPr lang="sk-SK" sz="3200" dirty="0">
                <a:solidFill>
                  <a:srgbClr val="7494A4"/>
                </a:solidFill>
              </a:rPr>
              <a:t>           3. Nema dodane vrijednosti podataka</a:t>
            </a:r>
          </a:p>
          <a:p>
            <a:pPr algn="just"/>
            <a:endParaRPr lang="sk-SK" sz="3200" dirty="0">
              <a:solidFill>
                <a:srgbClr val="7494A4"/>
              </a:solidFill>
            </a:endParaRPr>
          </a:p>
          <a:p>
            <a:pPr algn="just"/>
            <a:r>
              <a:rPr lang="sk-SK" sz="3200" dirty="0">
                <a:solidFill>
                  <a:srgbClr val="7494A4"/>
                </a:solidFill>
              </a:rPr>
              <a:t>           4. User-unfriendly</a:t>
            </a:r>
          </a:p>
          <a:p>
            <a:pPr algn="just"/>
            <a:endParaRPr lang="sk-SK" sz="3200" dirty="0">
              <a:solidFill>
                <a:srgbClr val="7494A4"/>
              </a:solidFill>
            </a:endParaRPr>
          </a:p>
          <a:p>
            <a:pPr algn="just"/>
            <a:r>
              <a:rPr lang="sk-SK" sz="3200" dirty="0">
                <a:solidFill>
                  <a:srgbClr val="7494A4"/>
                </a:solidFill>
              </a:rPr>
              <a:t>           5. Nema softvera za radnu površinu</a:t>
            </a:r>
            <a:endParaRPr lang="sk-SK"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98182162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329F8F-2085-4E75-AC3B-41EC7B3FDD59}"/>
              </a:ext>
            </a:extLst>
          </p:cNvPr>
          <p:cNvSpPr>
            <a:spLocks noGrp="1"/>
          </p:cNvSpPr>
          <p:nvPr>
            <p:ph type="title"/>
          </p:nvPr>
        </p:nvSpPr>
        <p:spPr/>
        <p:txBody>
          <a:bodyPr/>
          <a:lstStyle/>
          <a:p>
            <a:pPr algn="ctr"/>
            <a:r>
              <a:rPr lang="en-US" dirty="0" err="1">
                <a:solidFill>
                  <a:srgbClr val="77726B"/>
                </a:solidFill>
              </a:rPr>
              <a:t>Korištenje</a:t>
            </a:r>
            <a:r>
              <a:rPr lang="en-US" dirty="0">
                <a:solidFill>
                  <a:srgbClr val="77726B"/>
                </a:solidFill>
              </a:rPr>
              <a:t> BIM-a</a:t>
            </a:r>
            <a:endParaRPr lang="en-GB" dirty="0">
              <a:solidFill>
                <a:srgbClr val="77726B"/>
              </a:solidFill>
            </a:endParaRPr>
          </a:p>
        </p:txBody>
      </p:sp>
      <p:sp>
        <p:nvSpPr>
          <p:cNvPr id="3" name="Zástupný objekt pre text 2">
            <a:extLst>
              <a:ext uri="{FF2B5EF4-FFF2-40B4-BE49-F238E27FC236}">
                <a16:creationId xmlns:a16="http://schemas.microsoft.com/office/drawing/2014/main" id="{B0B7C92D-F893-4940-8285-4B76F8B96E86}"/>
              </a:ext>
            </a:extLst>
          </p:cNvPr>
          <p:cNvSpPr>
            <a:spLocks noGrp="1"/>
          </p:cNvSpPr>
          <p:nvPr>
            <p:ph type="body" idx="1"/>
          </p:nvPr>
        </p:nvSpPr>
        <p:spPr>
          <a:xfrm>
            <a:off x="296863" y="1307805"/>
            <a:ext cx="8562973" cy="4940715"/>
          </a:xfrm>
        </p:spPr>
        <p:txBody>
          <a:bodyPr>
            <a:normAutofit/>
          </a:bodyPr>
          <a:lstStyle/>
          <a:p>
            <a:pPr algn="just"/>
            <a:r>
              <a:rPr lang="en-GB" dirty="0" err="1">
                <a:solidFill>
                  <a:srgbClr val="7494A4"/>
                </a:solidFill>
              </a:rPr>
              <a:t>Modeliranje</a:t>
            </a:r>
            <a:r>
              <a:rPr lang="en-GB" dirty="0">
                <a:solidFill>
                  <a:srgbClr val="7494A4"/>
                </a:solidFill>
              </a:rPr>
              <a:t> </a:t>
            </a:r>
            <a:r>
              <a:rPr lang="en-GB" dirty="0" err="1">
                <a:solidFill>
                  <a:srgbClr val="7494A4"/>
                </a:solidFill>
              </a:rPr>
              <a:t>informacija</a:t>
            </a:r>
            <a:r>
              <a:rPr lang="en-GB" dirty="0">
                <a:solidFill>
                  <a:srgbClr val="7494A4"/>
                </a:solidFill>
              </a:rPr>
              <a:t> o </a:t>
            </a:r>
            <a:r>
              <a:rPr lang="en-GB" dirty="0" err="1">
                <a:solidFill>
                  <a:srgbClr val="7494A4"/>
                </a:solidFill>
              </a:rPr>
              <a:t>zgradama</a:t>
            </a:r>
            <a:r>
              <a:rPr lang="en-GB" dirty="0">
                <a:solidFill>
                  <a:srgbClr val="7494A4"/>
                </a:solidFill>
              </a:rPr>
              <a:t> </a:t>
            </a:r>
            <a:r>
              <a:rPr lang="en-GB" dirty="0" err="1">
                <a:solidFill>
                  <a:srgbClr val="7494A4"/>
                </a:solidFill>
              </a:rPr>
              <a:t>računalni</a:t>
            </a:r>
            <a:r>
              <a:rPr lang="en-GB" dirty="0">
                <a:solidFill>
                  <a:srgbClr val="7494A4"/>
                </a:solidFill>
              </a:rPr>
              <a:t> je </a:t>
            </a:r>
            <a:r>
              <a:rPr lang="en-GB" dirty="0" err="1">
                <a:solidFill>
                  <a:srgbClr val="7494A4"/>
                </a:solidFill>
              </a:rPr>
              <a:t>proces</a:t>
            </a:r>
            <a:r>
              <a:rPr lang="en-GB" dirty="0">
                <a:solidFill>
                  <a:srgbClr val="7494A4"/>
                </a:solidFill>
              </a:rPr>
              <a:t> za </a:t>
            </a:r>
            <a:r>
              <a:rPr lang="en-GB" dirty="0" err="1">
                <a:solidFill>
                  <a:srgbClr val="7494A4"/>
                </a:solidFill>
              </a:rPr>
              <a:t>modeliranje</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upravljanje</a:t>
            </a:r>
            <a:r>
              <a:rPr lang="en-GB" dirty="0">
                <a:solidFill>
                  <a:srgbClr val="7494A4"/>
                </a:solidFill>
              </a:rPr>
              <a:t> </a:t>
            </a:r>
            <a:r>
              <a:rPr lang="en-GB" dirty="0" err="1">
                <a:solidFill>
                  <a:srgbClr val="7494A4"/>
                </a:solidFill>
              </a:rPr>
              <a:t>zgradama</a:t>
            </a:r>
            <a:r>
              <a:rPr lang="en-GB" dirty="0">
                <a:solidFill>
                  <a:srgbClr val="7494A4"/>
                </a:solidFill>
              </a:rPr>
              <a:t>, </a:t>
            </a:r>
            <a:r>
              <a:rPr lang="en-GB" dirty="0" err="1">
                <a:solidFill>
                  <a:srgbClr val="7494A4"/>
                </a:solidFill>
              </a:rPr>
              <a:t>konstrukcijama</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relevantnim</a:t>
            </a:r>
            <a:r>
              <a:rPr lang="en-GB" dirty="0">
                <a:solidFill>
                  <a:srgbClr val="7494A4"/>
                </a:solidFill>
              </a:rPr>
              <a:t> </a:t>
            </a:r>
            <a:r>
              <a:rPr lang="en-GB" dirty="0" err="1">
                <a:solidFill>
                  <a:srgbClr val="7494A4"/>
                </a:solidFill>
              </a:rPr>
              <a:t>podacima</a:t>
            </a:r>
            <a:r>
              <a:rPr lang="en-GB" dirty="0">
                <a:solidFill>
                  <a:srgbClr val="7494A4"/>
                </a:solidFill>
              </a:rPr>
              <a:t>.</a:t>
            </a:r>
          </a:p>
          <a:p>
            <a:pPr algn="just"/>
            <a:endParaRPr lang="en-GB" dirty="0">
              <a:solidFill>
                <a:srgbClr val="7494A4"/>
              </a:solidFill>
            </a:endParaRPr>
          </a:p>
          <a:p>
            <a:pPr algn="just"/>
            <a:r>
              <a:rPr lang="en-GB" sz="2400" b="1" dirty="0" err="1">
                <a:solidFill>
                  <a:srgbClr val="7494A4"/>
                </a:solidFill>
              </a:rPr>
              <a:t>Prednosti</a:t>
            </a:r>
            <a:r>
              <a:rPr lang="en-GB" sz="2400" b="1" dirty="0">
                <a:solidFill>
                  <a:srgbClr val="7494A4"/>
                </a:solidFill>
              </a:rPr>
              <a:t> </a:t>
            </a:r>
            <a:r>
              <a:rPr lang="en-GB" sz="2400" b="1" dirty="0" err="1">
                <a:solidFill>
                  <a:srgbClr val="7494A4"/>
                </a:solidFill>
              </a:rPr>
              <a:t>upotrebe</a:t>
            </a:r>
            <a:r>
              <a:rPr lang="en-GB" sz="2400" b="1" dirty="0">
                <a:solidFill>
                  <a:srgbClr val="7494A4"/>
                </a:solidFill>
              </a:rPr>
              <a:t> BIM-a:</a:t>
            </a:r>
          </a:p>
          <a:p>
            <a:pPr algn="just"/>
            <a:r>
              <a:rPr lang="hr-HR" sz="2400" dirty="0">
                <a:solidFill>
                  <a:srgbClr val="7494A4"/>
                </a:solidFill>
              </a:rPr>
              <a:t>        * </a:t>
            </a:r>
            <a:r>
              <a:rPr lang="en-GB" sz="2400" dirty="0">
                <a:solidFill>
                  <a:srgbClr val="7494A4"/>
                </a:solidFill>
              </a:rPr>
              <a:t>3D </a:t>
            </a:r>
            <a:r>
              <a:rPr lang="en-GB" sz="2400" dirty="0" err="1">
                <a:solidFill>
                  <a:srgbClr val="7494A4"/>
                </a:solidFill>
              </a:rPr>
              <a:t>vizualizacija</a:t>
            </a:r>
            <a:r>
              <a:rPr lang="en-GB" sz="2400" dirty="0">
                <a:solidFill>
                  <a:srgbClr val="7494A4"/>
                </a:solidFill>
              </a:rPr>
              <a:t> </a:t>
            </a:r>
            <a:r>
              <a:rPr lang="en-GB" sz="2400" dirty="0" err="1">
                <a:solidFill>
                  <a:srgbClr val="7494A4"/>
                </a:solidFill>
              </a:rPr>
              <a:t>zgrada</a:t>
            </a:r>
            <a:endParaRPr lang="en-GB" sz="2400" dirty="0">
              <a:solidFill>
                <a:srgbClr val="7494A4"/>
              </a:solidFill>
            </a:endParaRPr>
          </a:p>
          <a:p>
            <a:pPr algn="just"/>
            <a:r>
              <a:rPr lang="hr-HR" sz="2400" dirty="0">
                <a:solidFill>
                  <a:srgbClr val="7494A4"/>
                </a:solidFill>
              </a:rPr>
              <a:t>        * </a:t>
            </a:r>
            <a:r>
              <a:rPr lang="en-GB" sz="2400" dirty="0" err="1">
                <a:solidFill>
                  <a:srgbClr val="7494A4"/>
                </a:solidFill>
              </a:rPr>
              <a:t>Upravljanje</a:t>
            </a:r>
            <a:r>
              <a:rPr lang="en-GB" sz="2400" dirty="0">
                <a:solidFill>
                  <a:srgbClr val="7494A4"/>
                </a:solidFill>
              </a:rPr>
              <a:t> </a:t>
            </a:r>
            <a:r>
              <a:rPr lang="en-GB" sz="2400" dirty="0" err="1">
                <a:solidFill>
                  <a:srgbClr val="7494A4"/>
                </a:solidFill>
              </a:rPr>
              <a:t>podacima</a:t>
            </a:r>
            <a:endParaRPr lang="en-GB" sz="2400" dirty="0">
              <a:solidFill>
                <a:srgbClr val="7494A4"/>
              </a:solidFill>
            </a:endParaRPr>
          </a:p>
          <a:p>
            <a:pPr algn="just"/>
            <a:r>
              <a:rPr lang="hr-HR" sz="2400" dirty="0">
                <a:solidFill>
                  <a:srgbClr val="7494A4"/>
                </a:solidFill>
              </a:rPr>
              <a:t>        * </a:t>
            </a:r>
            <a:r>
              <a:rPr lang="en-GB" sz="2400" dirty="0" err="1">
                <a:solidFill>
                  <a:srgbClr val="7494A4"/>
                </a:solidFill>
              </a:rPr>
              <a:t>Operativno</a:t>
            </a:r>
            <a:r>
              <a:rPr lang="en-GB" sz="2400" dirty="0">
                <a:solidFill>
                  <a:srgbClr val="7494A4"/>
                </a:solidFill>
              </a:rPr>
              <a:t> </a:t>
            </a:r>
            <a:r>
              <a:rPr lang="en-GB" sz="2400" dirty="0" err="1">
                <a:solidFill>
                  <a:srgbClr val="7494A4"/>
                </a:solidFill>
              </a:rPr>
              <a:t>upravljanje</a:t>
            </a:r>
            <a:endParaRPr lang="en-GB" sz="2400" dirty="0">
              <a:solidFill>
                <a:srgbClr val="7494A4"/>
              </a:solidFill>
            </a:endParaRPr>
          </a:p>
          <a:p>
            <a:pPr algn="just"/>
            <a:r>
              <a:rPr lang="hr-HR" sz="2400" dirty="0">
                <a:solidFill>
                  <a:srgbClr val="7494A4"/>
                </a:solidFill>
              </a:rPr>
              <a:t>        * </a:t>
            </a:r>
            <a:r>
              <a:rPr lang="en-GB" sz="2400" dirty="0" err="1">
                <a:solidFill>
                  <a:srgbClr val="7494A4"/>
                </a:solidFill>
              </a:rPr>
              <a:t>Napredna</a:t>
            </a:r>
            <a:r>
              <a:rPr lang="en-GB" sz="2400" dirty="0">
                <a:solidFill>
                  <a:srgbClr val="7494A4"/>
                </a:solidFill>
              </a:rPr>
              <a:t> </a:t>
            </a:r>
            <a:r>
              <a:rPr lang="en-GB" sz="2400" dirty="0" err="1">
                <a:solidFill>
                  <a:srgbClr val="7494A4"/>
                </a:solidFill>
              </a:rPr>
              <a:t>analiza</a:t>
            </a:r>
            <a:r>
              <a:rPr lang="en-GB" sz="2400" dirty="0">
                <a:solidFill>
                  <a:srgbClr val="7494A4"/>
                </a:solidFill>
              </a:rPr>
              <a:t> - </a:t>
            </a:r>
            <a:r>
              <a:rPr lang="en-GB" sz="2400" dirty="0" err="1">
                <a:solidFill>
                  <a:srgbClr val="7494A4"/>
                </a:solidFill>
              </a:rPr>
              <a:t>energetska</a:t>
            </a:r>
            <a:r>
              <a:rPr lang="en-GB" sz="2400" dirty="0">
                <a:solidFill>
                  <a:srgbClr val="7494A4"/>
                </a:solidFill>
              </a:rPr>
              <a:t> </a:t>
            </a:r>
            <a:r>
              <a:rPr lang="en-GB" sz="2400" dirty="0" err="1">
                <a:solidFill>
                  <a:srgbClr val="7494A4"/>
                </a:solidFill>
              </a:rPr>
              <a:t>analiza</a:t>
            </a:r>
            <a:r>
              <a:rPr lang="en-GB" sz="2400" dirty="0">
                <a:solidFill>
                  <a:srgbClr val="7494A4"/>
                </a:solidFill>
              </a:rPr>
              <a:t>, </a:t>
            </a:r>
            <a:r>
              <a:rPr lang="en-GB" sz="2400" dirty="0" err="1">
                <a:solidFill>
                  <a:srgbClr val="7494A4"/>
                </a:solidFill>
              </a:rPr>
              <a:t>statička</a:t>
            </a:r>
            <a:r>
              <a:rPr lang="en-GB" sz="2400" dirty="0">
                <a:solidFill>
                  <a:srgbClr val="7494A4"/>
                </a:solidFill>
              </a:rPr>
              <a:t> </a:t>
            </a:r>
            <a:r>
              <a:rPr lang="hr-HR" sz="2400" dirty="0">
                <a:solidFill>
                  <a:srgbClr val="7494A4"/>
                </a:solidFill>
              </a:rPr>
              <a:t> </a:t>
            </a:r>
          </a:p>
          <a:p>
            <a:pPr algn="just"/>
            <a:r>
              <a:rPr lang="hr-HR" sz="2400" dirty="0">
                <a:solidFill>
                  <a:srgbClr val="7494A4"/>
                </a:solidFill>
              </a:rPr>
              <a:t>          </a:t>
            </a:r>
            <a:r>
              <a:rPr lang="en-GB" sz="2400" dirty="0" err="1">
                <a:solidFill>
                  <a:srgbClr val="7494A4"/>
                </a:solidFill>
              </a:rPr>
              <a:t>analiza</a:t>
            </a:r>
            <a:r>
              <a:rPr lang="en-GB" sz="2400" dirty="0">
                <a:solidFill>
                  <a:srgbClr val="7494A4"/>
                </a:solidFill>
              </a:rPr>
              <a:t>, </a:t>
            </a:r>
            <a:r>
              <a:rPr lang="en-GB" sz="2400" dirty="0" err="1">
                <a:solidFill>
                  <a:srgbClr val="7494A4"/>
                </a:solidFill>
              </a:rPr>
              <a:t>detekcija</a:t>
            </a:r>
            <a:r>
              <a:rPr lang="en-GB" sz="2400" dirty="0">
                <a:solidFill>
                  <a:srgbClr val="7494A4"/>
                </a:solidFill>
              </a:rPr>
              <a:t> </a:t>
            </a:r>
            <a:r>
              <a:rPr lang="en-GB" sz="2400" dirty="0" err="1">
                <a:solidFill>
                  <a:srgbClr val="7494A4"/>
                </a:solidFill>
              </a:rPr>
              <a:t>sudara</a:t>
            </a:r>
            <a:r>
              <a:rPr lang="en-GB" sz="2400" dirty="0">
                <a:solidFill>
                  <a:srgbClr val="7494A4"/>
                </a:solidFill>
              </a:rPr>
              <a:t>, </a:t>
            </a:r>
            <a:r>
              <a:rPr lang="en-GB" sz="2400" dirty="0" err="1">
                <a:solidFill>
                  <a:srgbClr val="7494A4"/>
                </a:solidFill>
              </a:rPr>
              <a:t>simulacija</a:t>
            </a:r>
            <a:r>
              <a:rPr lang="en-GB" sz="2400" dirty="0">
                <a:solidFill>
                  <a:srgbClr val="7494A4"/>
                </a:solidFill>
              </a:rPr>
              <a:t> </a:t>
            </a:r>
            <a:r>
              <a:rPr lang="en-GB" sz="2400" dirty="0" err="1">
                <a:solidFill>
                  <a:srgbClr val="7494A4"/>
                </a:solidFill>
              </a:rPr>
              <a:t>konstrukcije</a:t>
            </a:r>
            <a:r>
              <a:rPr lang="en-GB" sz="2400" dirty="0">
                <a:solidFill>
                  <a:srgbClr val="7494A4"/>
                </a:solidFill>
              </a:rPr>
              <a:t>, </a:t>
            </a:r>
            <a:endParaRPr lang="hr-HR" sz="2400" dirty="0">
              <a:solidFill>
                <a:srgbClr val="7494A4"/>
              </a:solidFill>
            </a:endParaRPr>
          </a:p>
          <a:p>
            <a:pPr algn="just"/>
            <a:r>
              <a:rPr lang="hr-HR" sz="2400" dirty="0">
                <a:solidFill>
                  <a:srgbClr val="7494A4"/>
                </a:solidFill>
              </a:rPr>
              <a:t>          </a:t>
            </a:r>
            <a:r>
              <a:rPr lang="en-GB" sz="2400" dirty="0" err="1">
                <a:solidFill>
                  <a:srgbClr val="7494A4"/>
                </a:solidFill>
              </a:rPr>
              <a:t>procjena</a:t>
            </a:r>
            <a:r>
              <a:rPr lang="en-GB" sz="2400" dirty="0">
                <a:solidFill>
                  <a:srgbClr val="7494A4"/>
                </a:solidFill>
              </a:rPr>
              <a:t> </a:t>
            </a:r>
            <a:r>
              <a:rPr lang="en-GB" sz="2400" dirty="0" err="1">
                <a:solidFill>
                  <a:srgbClr val="7494A4"/>
                </a:solidFill>
              </a:rPr>
              <a:t>izvodljivosti</a:t>
            </a:r>
            <a:r>
              <a:rPr lang="en-GB" sz="2400" dirty="0">
                <a:solidFill>
                  <a:srgbClr val="7494A4"/>
                </a:solidFill>
              </a:rPr>
              <a:t> </a:t>
            </a:r>
            <a:r>
              <a:rPr lang="en-GB" sz="2400" dirty="0" err="1">
                <a:solidFill>
                  <a:srgbClr val="7494A4"/>
                </a:solidFill>
              </a:rPr>
              <a:t>itd</a:t>
            </a:r>
            <a:r>
              <a:rPr lang="en-GB" sz="2400" dirty="0">
                <a:solidFill>
                  <a:srgbClr val="7494A4"/>
                </a:solidFill>
              </a:rPr>
              <a:t>.</a:t>
            </a:r>
          </a:p>
          <a:p>
            <a:endParaRPr lang="en-GB"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214744462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7461"/>
            <a:ext cx="6596948" cy="878088"/>
          </a:xfrm>
        </p:spPr>
        <p:txBody>
          <a:bodyPr>
            <a:noAutofit/>
          </a:bodyPr>
          <a:lstStyle/>
          <a:p>
            <a:pPr algn="ctr"/>
            <a:br>
              <a:rPr lang="hr-HR" sz="1800" dirty="0">
                <a:solidFill>
                  <a:srgbClr val="77726B"/>
                </a:solidFill>
              </a:rPr>
            </a:br>
            <a:r>
              <a:rPr lang="hr-HR" dirty="0">
                <a:solidFill>
                  <a:srgbClr val="77726B"/>
                </a:solidFill>
              </a:rPr>
              <a:t>Prezentacija BIM modela zgrade Gradske uprave</a:t>
            </a:r>
            <a:br>
              <a:rPr lang="en-GB" dirty="0"/>
            </a:br>
            <a:endParaRPr lang="en-GB" dirty="0"/>
          </a:p>
        </p:txBody>
      </p:sp>
      <p:sp>
        <p:nvSpPr>
          <p:cNvPr id="3" name="Textplatzhalter 2"/>
          <p:cNvSpPr>
            <a:spLocks noGrp="1"/>
          </p:cNvSpPr>
          <p:nvPr>
            <p:ph type="body" sz="quarter" idx="10"/>
          </p:nvPr>
        </p:nvSpPr>
        <p:spPr>
          <a:xfrm>
            <a:off x="296864" y="1114425"/>
            <a:ext cx="8562974" cy="4867275"/>
          </a:xfrm>
        </p:spPr>
        <p:txBody>
          <a:bodyPr/>
          <a:lstStyle/>
          <a:p>
            <a:pPr lvl="0" algn="just">
              <a:buClr>
                <a:srgbClr val="7E93A5"/>
              </a:buClr>
            </a:pPr>
            <a:endParaRPr lang="hr-HR" sz="2000" b="1" u="sng" dirty="0">
              <a:solidFill>
                <a:srgbClr val="4D4D4E"/>
              </a:solidFill>
            </a:endParaRPr>
          </a:p>
          <a:p>
            <a:pPr algn="just"/>
            <a:endParaRPr lang="en-GB"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5" name="Textplatzhalter 2">
            <a:extLst>
              <a:ext uri="{FF2B5EF4-FFF2-40B4-BE49-F238E27FC236}">
                <a16:creationId xmlns:a16="http://schemas.microsoft.com/office/drawing/2014/main" id="{DEE2E4F3-BA51-4B34-AE13-650AC14FF3CE}"/>
              </a:ext>
            </a:extLst>
          </p:cNvPr>
          <p:cNvSpPr txBox="1">
            <a:spLocks/>
          </p:cNvSpPr>
          <p:nvPr/>
        </p:nvSpPr>
        <p:spPr>
          <a:xfrm>
            <a:off x="296864" y="1097847"/>
            <a:ext cx="8562974" cy="4590285"/>
          </a:xfrm>
          <a:prstGeom prst="rect">
            <a:avLst/>
          </a:prstGeom>
        </p:spPr>
        <p:txBody>
          <a:bodyPr vert="horz" wrap="square" lIns="0" tIns="0" rIns="0" bIns="0" rtlCol="0">
            <a:noAutofit/>
          </a:bodyPr>
          <a:lstStyle>
            <a:lvl1pPr marL="0" indent="0" algn="l" defTabSz="913878" rtl="0" eaLnBrk="1" latinLnBrk="0" hangingPunct="1">
              <a:spcBef>
                <a:spcPct val="20000"/>
              </a:spcBef>
              <a:buClr>
                <a:schemeClr val="accent1"/>
              </a:buClr>
              <a:buSzPct val="80000"/>
              <a:buFontTx/>
              <a:buNone/>
              <a:defRPr sz="2200" kern="1200" baseline="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3878" rtl="0" eaLnBrk="1" fontAlgn="auto" latinLnBrk="0" hangingPunct="1">
              <a:lnSpc>
                <a:spcPct val="100000"/>
              </a:lnSpc>
              <a:spcBef>
                <a:spcPct val="20000"/>
              </a:spcBef>
              <a:spcAft>
                <a:spcPts val="0"/>
              </a:spcAft>
              <a:buClr>
                <a:srgbClr val="7E93A5"/>
              </a:buClr>
              <a:buSzPct val="80000"/>
              <a:buFontTx/>
              <a:buNone/>
              <a:tabLst/>
              <a:defRPr/>
            </a:pPr>
            <a:endParaRPr kumimoji="0" lang="hr-HR" sz="1000" b="0" i="0" u="none" strike="noStrike" kern="1200" cap="none" spc="0" normalizeH="0" baseline="0" noProof="0" dirty="0">
              <a:ln>
                <a:noFill/>
              </a:ln>
              <a:solidFill>
                <a:srgbClr val="4D4D4E"/>
              </a:solidFill>
              <a:effectLst/>
              <a:uLnTx/>
              <a:uFillTx/>
              <a:latin typeface="Trebuchet MS" pitchFamily="34" charset="0"/>
              <a:ea typeface="+mn-ea"/>
              <a:cs typeface="+mn-cs"/>
            </a:endParaRP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BIM model- baza podataka (</a:t>
            </a:r>
            <a:r>
              <a:rPr kumimoji="0" lang="hr-HR" sz="2200" b="0" i="0" u="none" strike="noStrike" kern="1200" cap="none" spc="0" normalizeH="0" baseline="0" noProof="0" dirty="0" err="1">
                <a:ln>
                  <a:noFill/>
                </a:ln>
                <a:solidFill>
                  <a:srgbClr val="7494A4"/>
                </a:solidFill>
                <a:effectLst/>
                <a:uLnTx/>
                <a:uFillTx/>
                <a:latin typeface="Trebuchet MS" pitchFamily="34" charset="0"/>
                <a:ea typeface="+mn-ea"/>
                <a:cs typeface="+mn-cs"/>
              </a:rPr>
              <a:t>COBie</a:t>
            </a: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a:t>
            </a: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err="1">
                <a:ln>
                  <a:noFill/>
                </a:ln>
                <a:solidFill>
                  <a:srgbClr val="7494A4"/>
                </a:solidFill>
                <a:effectLst/>
                <a:uLnTx/>
                <a:uFillTx/>
                <a:latin typeface="Trebuchet MS" pitchFamily="34" charset="0"/>
                <a:ea typeface="+mn-ea"/>
                <a:cs typeface="+mn-cs"/>
              </a:rPr>
              <a:t>COBie</a:t>
            </a: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 je tablični format za informacije o modelu, a ne samo podaci o geometriji</a:t>
            </a: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To je standard koji osigurava zajedničku strukturu razmjene informacija o novim i postojećim građevinama</a:t>
            </a:r>
            <a:endParaRPr kumimoji="0" lang="hr-HR" sz="2200" b="1" i="1" u="none" strike="noStrike" kern="1200" cap="none" spc="0" normalizeH="0" baseline="0" noProof="0" dirty="0">
              <a:ln>
                <a:noFill/>
              </a:ln>
              <a:solidFill>
                <a:srgbClr val="7494A4"/>
              </a:solidFill>
              <a:effectLst/>
              <a:uLnTx/>
              <a:uFillTx/>
              <a:latin typeface="Trebuchet MS" pitchFamily="34" charset="0"/>
              <a:ea typeface="+mn-ea"/>
              <a:cs typeface="+mn-cs"/>
            </a:endParaRP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err="1">
                <a:ln>
                  <a:noFill/>
                </a:ln>
                <a:solidFill>
                  <a:srgbClr val="7494A4"/>
                </a:solidFill>
                <a:effectLst/>
                <a:uLnTx/>
                <a:uFillTx/>
                <a:latin typeface="Trebuchet MS" pitchFamily="34" charset="0"/>
                <a:ea typeface="+mn-ea"/>
                <a:cs typeface="+mn-cs"/>
              </a:rPr>
              <a:t>COBie</a:t>
            </a: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 se može izraditi na dva načina:</a:t>
            </a:r>
          </a:p>
          <a:p>
            <a:pPr marL="1199727" marR="0" lvl="1" indent="-457200" algn="l" defTabSz="913878" rtl="0" eaLnBrk="1" fontAlgn="auto" latinLnBrk="0" hangingPunct="1">
              <a:lnSpc>
                <a:spcPct val="100000"/>
              </a:lnSpc>
              <a:spcBef>
                <a:spcPct val="20000"/>
              </a:spcBef>
              <a:spcAft>
                <a:spcPts val="0"/>
              </a:spcAft>
              <a:buClr>
                <a:srgbClr val="7E93A5"/>
              </a:buClr>
              <a:buSzPct val="80000"/>
              <a:buFont typeface="+mj-lt"/>
              <a:buAutoNum type="arabicPeriod"/>
              <a:tabLst/>
              <a:defRPr/>
            </a:pPr>
            <a:r>
              <a:rPr kumimoji="0" lang="hr-HR" sz="2000" b="0" i="0" u="none" strike="noStrike" kern="1200" cap="none" spc="0" normalizeH="0" baseline="0" noProof="0" dirty="0">
                <a:ln>
                  <a:noFill/>
                </a:ln>
                <a:solidFill>
                  <a:srgbClr val="7494A4"/>
                </a:solidFill>
                <a:effectLst/>
                <a:uLnTx/>
                <a:uFillTx/>
                <a:latin typeface="Trebuchet MS" pitchFamily="34" charset="0"/>
                <a:ea typeface="+mn-ea"/>
                <a:cs typeface="+mn-cs"/>
              </a:rPr>
              <a:t>Izravno iz alata za modeliranje</a:t>
            </a:r>
          </a:p>
          <a:p>
            <a:pPr marL="1199727" marR="0" lvl="1" indent="-457200" algn="l" defTabSz="913878" rtl="0" eaLnBrk="1" fontAlgn="auto" latinLnBrk="0" hangingPunct="1">
              <a:lnSpc>
                <a:spcPct val="100000"/>
              </a:lnSpc>
              <a:spcBef>
                <a:spcPct val="20000"/>
              </a:spcBef>
              <a:spcAft>
                <a:spcPts val="0"/>
              </a:spcAft>
              <a:buClr>
                <a:srgbClr val="7E93A5"/>
              </a:buClr>
              <a:buSzPct val="80000"/>
              <a:buFont typeface="+mj-lt"/>
              <a:buAutoNum type="arabicPeriod"/>
              <a:tabLst/>
              <a:defRPr/>
            </a:pPr>
            <a:r>
              <a:rPr kumimoji="0" lang="hr-HR" sz="2000" b="0" i="0" u="none" strike="noStrike" kern="1200" cap="none" spc="0" normalizeH="0" baseline="0" noProof="0" dirty="0">
                <a:ln>
                  <a:noFill/>
                </a:ln>
                <a:solidFill>
                  <a:srgbClr val="7494A4"/>
                </a:solidFill>
                <a:effectLst/>
                <a:uLnTx/>
                <a:uFillTx/>
                <a:latin typeface="Trebuchet MS" pitchFamily="34" charset="0"/>
                <a:ea typeface="+mn-ea"/>
                <a:cs typeface="+mn-cs"/>
              </a:rPr>
              <a:t>Izvezeno i generirano izvan alata za modeliranje</a:t>
            </a:r>
          </a:p>
        </p:txBody>
      </p:sp>
      <p:pic>
        <p:nvPicPr>
          <p:cNvPr id="8" name="Slika 7">
            <a:extLst>
              <a:ext uri="{FF2B5EF4-FFF2-40B4-BE49-F238E27FC236}">
                <a16:creationId xmlns:a16="http://schemas.microsoft.com/office/drawing/2014/main" id="{387DD747-FAB4-4777-8B91-C284D2490DEF}"/>
              </a:ext>
            </a:extLst>
          </p:cNvPr>
          <p:cNvPicPr>
            <a:picLocks noChangeAspect="1"/>
          </p:cNvPicPr>
          <p:nvPr/>
        </p:nvPicPr>
        <p:blipFill>
          <a:blip r:embed="rId3"/>
          <a:stretch>
            <a:fillRect/>
          </a:stretch>
        </p:blipFill>
        <p:spPr>
          <a:xfrm>
            <a:off x="1172849" y="4386077"/>
            <a:ext cx="6798301" cy="1726667"/>
          </a:xfrm>
          <a:prstGeom prst="rect">
            <a:avLst/>
          </a:prstGeom>
        </p:spPr>
      </p:pic>
    </p:spTree>
    <p:extLst>
      <p:ext uri="{BB962C8B-B14F-4D97-AF65-F5344CB8AC3E}">
        <p14:creationId xmlns:p14="http://schemas.microsoft.com/office/powerpoint/2010/main" val="346346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pic>
        <p:nvPicPr>
          <p:cNvPr id="4" name="Slika 3">
            <a:extLst>
              <a:ext uri="{FF2B5EF4-FFF2-40B4-BE49-F238E27FC236}">
                <a16:creationId xmlns:a16="http://schemas.microsoft.com/office/drawing/2014/main" id="{8297B5C2-CC2E-4131-9E46-C397884EDF13}"/>
              </a:ext>
            </a:extLst>
          </p:cNvPr>
          <p:cNvPicPr>
            <a:picLocks noChangeAspect="1"/>
          </p:cNvPicPr>
          <p:nvPr/>
        </p:nvPicPr>
        <p:blipFill>
          <a:blip r:embed="rId2"/>
          <a:stretch>
            <a:fillRect/>
          </a:stretch>
        </p:blipFill>
        <p:spPr>
          <a:xfrm>
            <a:off x="2550253" y="1051531"/>
            <a:ext cx="4413010" cy="5189469"/>
          </a:xfrm>
          <a:prstGeom prst="rect">
            <a:avLst/>
          </a:prstGeom>
        </p:spPr>
      </p:pic>
      <p:sp>
        <p:nvSpPr>
          <p:cNvPr id="3" name="Textplatzhalter 2"/>
          <p:cNvSpPr>
            <a:spLocks noGrp="1"/>
          </p:cNvSpPr>
          <p:nvPr>
            <p:ph type="body" sz="quarter" idx="10"/>
          </p:nvPr>
        </p:nvSpPr>
        <p:spPr>
          <a:xfrm>
            <a:off x="0" y="973207"/>
            <a:ext cx="9144000" cy="5189469"/>
          </a:xfrm>
        </p:spPr>
        <p:txBody>
          <a:bodyPr/>
          <a:lstStyle/>
          <a:p>
            <a:pPr algn="just"/>
            <a:r>
              <a:rPr lang="hr-HR" dirty="0"/>
              <a:t>	</a:t>
            </a:r>
          </a:p>
          <a:p>
            <a:pPr algn="just"/>
            <a:r>
              <a:rPr lang="hr-HR" dirty="0">
                <a:solidFill>
                  <a:srgbClr val="7494A4"/>
                </a:solidFill>
              </a:rPr>
              <a:t>              Podaci:</a:t>
            </a:r>
            <a:endParaRPr lang="en-GB"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Tree>
    <p:extLst>
      <p:ext uri="{BB962C8B-B14F-4D97-AF65-F5344CB8AC3E}">
        <p14:creationId xmlns:p14="http://schemas.microsoft.com/office/powerpoint/2010/main" val="297996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296864" y="1602497"/>
            <a:ext cx="8562974" cy="4590285"/>
          </a:xfrm>
        </p:spPr>
        <p:txBody>
          <a:bodyPr/>
          <a:lstStyle/>
          <a:p>
            <a:pPr algn="ctr"/>
            <a:endParaRPr lang="hr-HR" sz="1000" dirty="0"/>
          </a:p>
          <a:p>
            <a:r>
              <a:rPr lang="hr-HR" sz="1000" dirty="0"/>
              <a:t>                                                </a:t>
            </a:r>
            <a:r>
              <a:rPr lang="hr-HR" dirty="0"/>
              <a:t> BIM model- ne samo vizualizacija (3D)</a:t>
            </a:r>
          </a:p>
          <a:p>
            <a:pPr algn="ctr"/>
            <a:endParaRPr lang="hr-HR" dirty="0"/>
          </a:p>
          <a:p>
            <a:pPr algn="ctr"/>
            <a:endParaRPr lang="hr-HR" dirty="0"/>
          </a:p>
          <a:p>
            <a:pPr marL="342900" indent="-342900" algn="just">
              <a:buFont typeface="Arial" panose="020B0604020202020204" pitchFamily="34" charset="0"/>
              <a:buChar char="•"/>
            </a:pPr>
            <a:endParaRPr lang="hr-HR" b="1" i="1" dirty="0"/>
          </a:p>
        </p:txBody>
      </p:sp>
      <p:sp>
        <p:nvSpPr>
          <p:cNvPr id="4" name="Textplatzhalter 3"/>
          <p:cNvSpPr>
            <a:spLocks noGrp="1"/>
          </p:cNvSpPr>
          <p:nvPr>
            <p:ph type="body" sz="quarter" idx="13"/>
          </p:nvPr>
        </p:nvSpPr>
        <p:spPr>
          <a:xfrm>
            <a:off x="296864" y="1118317"/>
            <a:ext cx="8562975" cy="531683"/>
          </a:xfrm>
        </p:spPr>
        <p:txBody>
          <a:bodyPr/>
          <a:lstStyle/>
          <a:p>
            <a:pPr algn="ctr"/>
            <a:r>
              <a:rPr lang="hr-HR" b="1" u="sng" dirty="0"/>
              <a:t>Pilot projekt - zgrada „Gradske uprave”</a:t>
            </a:r>
            <a:endParaRPr lang="en-GB" b="1" u="sng"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8" name="Slika 7">
            <a:extLst>
              <a:ext uri="{FF2B5EF4-FFF2-40B4-BE49-F238E27FC236}">
                <a16:creationId xmlns:a16="http://schemas.microsoft.com/office/drawing/2014/main" id="{F202D0B7-ABD8-487F-8B72-6E89FD7EC2FF}"/>
              </a:ext>
            </a:extLst>
          </p:cNvPr>
          <p:cNvPicPr>
            <a:picLocks noChangeAspect="1"/>
          </p:cNvPicPr>
          <p:nvPr/>
        </p:nvPicPr>
        <p:blipFill>
          <a:blip r:embed="rId3"/>
          <a:stretch>
            <a:fillRect/>
          </a:stretch>
        </p:blipFill>
        <p:spPr>
          <a:xfrm>
            <a:off x="1076295" y="2229186"/>
            <a:ext cx="6036500" cy="3963597"/>
          </a:xfrm>
          <a:prstGeom prst="rect">
            <a:avLst/>
          </a:prstGeom>
        </p:spPr>
      </p:pic>
    </p:spTree>
    <p:extLst>
      <p:ext uri="{BB962C8B-B14F-4D97-AF65-F5344CB8AC3E}">
        <p14:creationId xmlns:p14="http://schemas.microsoft.com/office/powerpoint/2010/main" val="203884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296864" y="1602497"/>
            <a:ext cx="8562974" cy="4590285"/>
          </a:xfrm>
        </p:spPr>
        <p:txBody>
          <a:bodyPr/>
          <a:lstStyle/>
          <a:p>
            <a:pPr algn="just"/>
            <a:endParaRPr lang="hr-HR" sz="1000" dirty="0"/>
          </a:p>
          <a:p>
            <a:r>
              <a:rPr lang="hr-HR" dirty="0"/>
              <a:t>                       BIM model- ne samo vizualizacija (3D)</a:t>
            </a:r>
          </a:p>
          <a:p>
            <a:endParaRPr lang="hr-HR" dirty="0"/>
          </a:p>
          <a:p>
            <a:endParaRPr lang="hr-HR" dirty="0"/>
          </a:p>
          <a:p>
            <a:pPr marL="342900" indent="-342900" algn="just">
              <a:buFont typeface="Arial" panose="020B0604020202020204" pitchFamily="34" charset="0"/>
              <a:buChar char="•"/>
            </a:pPr>
            <a:endParaRPr lang="hr-HR" b="1" i="1" dirty="0"/>
          </a:p>
        </p:txBody>
      </p:sp>
      <p:sp>
        <p:nvSpPr>
          <p:cNvPr id="4" name="Textplatzhalter 3"/>
          <p:cNvSpPr>
            <a:spLocks noGrp="1"/>
          </p:cNvSpPr>
          <p:nvPr>
            <p:ph type="body" sz="quarter" idx="13"/>
          </p:nvPr>
        </p:nvSpPr>
        <p:spPr>
          <a:xfrm>
            <a:off x="296864" y="1118317"/>
            <a:ext cx="8562975" cy="531683"/>
          </a:xfrm>
        </p:spPr>
        <p:txBody>
          <a:bodyPr/>
          <a:lstStyle/>
          <a:p>
            <a:pPr algn="ctr"/>
            <a:r>
              <a:rPr lang="hr-HR" b="1" u="sng" dirty="0"/>
              <a:t>Pilot projekt - zgrada „Gradske uprave”</a:t>
            </a:r>
            <a:endParaRPr lang="en-GB" b="1" u="sng"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Slika 4">
            <a:extLst>
              <a:ext uri="{FF2B5EF4-FFF2-40B4-BE49-F238E27FC236}">
                <a16:creationId xmlns:a16="http://schemas.microsoft.com/office/drawing/2014/main" id="{CCD8C9A4-E664-4D61-9964-A519C882896D}"/>
              </a:ext>
            </a:extLst>
          </p:cNvPr>
          <p:cNvPicPr>
            <a:picLocks noChangeAspect="1"/>
          </p:cNvPicPr>
          <p:nvPr/>
        </p:nvPicPr>
        <p:blipFill>
          <a:blip r:embed="rId3"/>
          <a:stretch>
            <a:fillRect/>
          </a:stretch>
        </p:blipFill>
        <p:spPr>
          <a:xfrm>
            <a:off x="1198962" y="2319686"/>
            <a:ext cx="6929969" cy="3702668"/>
          </a:xfrm>
          <a:prstGeom prst="rect">
            <a:avLst/>
          </a:prstGeom>
        </p:spPr>
      </p:pic>
    </p:spTree>
    <p:extLst>
      <p:ext uri="{BB962C8B-B14F-4D97-AF65-F5344CB8AC3E}">
        <p14:creationId xmlns:p14="http://schemas.microsoft.com/office/powerpoint/2010/main" val="302374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296865" y="1444619"/>
            <a:ext cx="8562974" cy="4590285"/>
          </a:xfrm>
        </p:spPr>
        <p:txBody>
          <a:bodyPr/>
          <a:lstStyle/>
          <a:p>
            <a:pPr algn="just"/>
            <a:endParaRPr lang="hr-HR" sz="1000" dirty="0"/>
          </a:p>
          <a:p>
            <a:r>
              <a:rPr lang="hr-HR" dirty="0"/>
              <a:t>                     BIM model- ne samo vizualizacija (3D)</a:t>
            </a:r>
          </a:p>
          <a:p>
            <a:endParaRPr lang="hr-HR" dirty="0"/>
          </a:p>
          <a:p>
            <a:endParaRPr lang="hr-HR" dirty="0"/>
          </a:p>
          <a:p>
            <a:pPr marL="342900" indent="-342900" algn="just">
              <a:buFont typeface="Arial" panose="020B0604020202020204" pitchFamily="34" charset="0"/>
              <a:buChar char="•"/>
            </a:pPr>
            <a:endParaRPr lang="hr-HR" b="1" i="1" dirty="0"/>
          </a:p>
        </p:txBody>
      </p:sp>
      <p:sp>
        <p:nvSpPr>
          <p:cNvPr id="4" name="Textplatzhalter 3"/>
          <p:cNvSpPr>
            <a:spLocks noGrp="1"/>
          </p:cNvSpPr>
          <p:nvPr>
            <p:ph type="body" sz="quarter" idx="13"/>
          </p:nvPr>
        </p:nvSpPr>
        <p:spPr>
          <a:xfrm>
            <a:off x="296864" y="1118317"/>
            <a:ext cx="8562975" cy="531683"/>
          </a:xfrm>
        </p:spPr>
        <p:txBody>
          <a:bodyPr/>
          <a:lstStyle/>
          <a:p>
            <a:pPr algn="ctr"/>
            <a:r>
              <a:rPr lang="hr-HR" b="1" u="sng" dirty="0"/>
              <a:t>Pilot projekt - zgrada „Gradske uprave”</a:t>
            </a:r>
            <a:endParaRPr lang="en-GB" b="1" u="sng"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7" name="Slika 6">
            <a:extLst>
              <a:ext uri="{FF2B5EF4-FFF2-40B4-BE49-F238E27FC236}">
                <a16:creationId xmlns:a16="http://schemas.microsoft.com/office/drawing/2014/main" id="{9D0CCB56-2063-4EE1-A69E-928D16DBACD1}"/>
              </a:ext>
            </a:extLst>
          </p:cNvPr>
          <p:cNvPicPr>
            <a:picLocks noChangeAspect="1"/>
          </p:cNvPicPr>
          <p:nvPr/>
        </p:nvPicPr>
        <p:blipFill>
          <a:blip r:embed="rId3"/>
          <a:stretch>
            <a:fillRect/>
          </a:stretch>
        </p:blipFill>
        <p:spPr>
          <a:xfrm>
            <a:off x="1204550" y="2149419"/>
            <a:ext cx="6600676" cy="4025600"/>
          </a:xfrm>
          <a:prstGeom prst="rect">
            <a:avLst/>
          </a:prstGeom>
        </p:spPr>
      </p:pic>
    </p:spTree>
    <p:extLst>
      <p:ext uri="{BB962C8B-B14F-4D97-AF65-F5344CB8AC3E}">
        <p14:creationId xmlns:p14="http://schemas.microsoft.com/office/powerpoint/2010/main" val="202511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3436"/>
            <a:ext cx="6596948" cy="878088"/>
          </a:xfrm>
        </p:spPr>
        <p:txBody>
          <a:bodyPr>
            <a:noAutofit/>
          </a:bodyPr>
          <a:lstStyle/>
          <a:p>
            <a:pPr algn="ctr"/>
            <a:br>
              <a:rPr lang="hr-HR" sz="1800" dirty="0">
                <a:solidFill>
                  <a:srgbClr val="77726B"/>
                </a:solidFill>
              </a:rPr>
            </a:br>
            <a:r>
              <a:rPr lang="hr-HR" dirty="0">
                <a:solidFill>
                  <a:srgbClr val="77726B"/>
                </a:solidFill>
              </a:rPr>
              <a:t>Prezentacija BIM modela zgrade Gradske uprave</a:t>
            </a:r>
            <a:br>
              <a:rPr lang="en-GB" dirty="0"/>
            </a:br>
            <a:endParaRPr lang="en-GB" dirty="0"/>
          </a:p>
        </p:txBody>
      </p:sp>
      <p:sp>
        <p:nvSpPr>
          <p:cNvPr id="3" name="Textplatzhalter 2"/>
          <p:cNvSpPr>
            <a:spLocks noGrp="1"/>
          </p:cNvSpPr>
          <p:nvPr>
            <p:ph type="body" sz="quarter" idx="10"/>
          </p:nvPr>
        </p:nvSpPr>
        <p:spPr>
          <a:xfrm>
            <a:off x="296864" y="1114425"/>
            <a:ext cx="8562974" cy="4867275"/>
          </a:xfrm>
        </p:spPr>
        <p:txBody>
          <a:bodyPr/>
          <a:lstStyle/>
          <a:p>
            <a:pPr lvl="0" algn="just">
              <a:buClr>
                <a:srgbClr val="7E93A5"/>
              </a:buClr>
            </a:pPr>
            <a:endParaRPr lang="hr-HR" sz="2000" b="1" u="sng" dirty="0">
              <a:solidFill>
                <a:srgbClr val="4D4D4E"/>
              </a:solidFill>
            </a:endParaRPr>
          </a:p>
          <a:p>
            <a:pPr algn="just"/>
            <a:endParaRPr lang="en-GB"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5" name="Textplatzhalter 2">
            <a:extLst>
              <a:ext uri="{FF2B5EF4-FFF2-40B4-BE49-F238E27FC236}">
                <a16:creationId xmlns:a16="http://schemas.microsoft.com/office/drawing/2014/main" id="{DEE2E4F3-BA51-4B34-AE13-650AC14FF3CE}"/>
              </a:ext>
            </a:extLst>
          </p:cNvPr>
          <p:cNvSpPr txBox="1">
            <a:spLocks/>
          </p:cNvSpPr>
          <p:nvPr/>
        </p:nvSpPr>
        <p:spPr>
          <a:xfrm>
            <a:off x="296864" y="1097847"/>
            <a:ext cx="8562974" cy="4590285"/>
          </a:xfrm>
          <a:prstGeom prst="rect">
            <a:avLst/>
          </a:prstGeom>
        </p:spPr>
        <p:txBody>
          <a:bodyPr vert="horz" wrap="square" lIns="0" tIns="0" rIns="0" bIns="0" rtlCol="0">
            <a:noAutofit/>
          </a:bodyPr>
          <a:lstStyle>
            <a:lvl1pPr marL="0" indent="0" algn="l" defTabSz="913878" rtl="0" eaLnBrk="1" latinLnBrk="0" hangingPunct="1">
              <a:spcBef>
                <a:spcPct val="20000"/>
              </a:spcBef>
              <a:buClr>
                <a:schemeClr val="accent1"/>
              </a:buClr>
              <a:buSzPct val="80000"/>
              <a:buFontTx/>
              <a:buNone/>
              <a:defRPr sz="2200" kern="1200" baseline="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hr-HR" sz="1000" dirty="0"/>
          </a:p>
          <a:p>
            <a:r>
              <a:rPr lang="hr-HR" dirty="0">
                <a:solidFill>
                  <a:srgbClr val="7494A4"/>
                </a:solidFill>
              </a:rPr>
              <a:t>              BIM model- energetski model (skup informacija)  </a:t>
            </a:r>
          </a:p>
          <a:p>
            <a:endParaRPr lang="hr-HR" dirty="0"/>
          </a:p>
          <a:p>
            <a:pPr marL="342900" indent="-342900" algn="just">
              <a:buFont typeface="Arial" panose="020B0604020202020204" pitchFamily="34" charset="0"/>
              <a:buChar char="•"/>
            </a:pPr>
            <a:endParaRPr lang="hr-HR" b="1" i="1" dirty="0"/>
          </a:p>
        </p:txBody>
      </p:sp>
      <p:pic>
        <p:nvPicPr>
          <p:cNvPr id="4" name="Slika 3">
            <a:extLst>
              <a:ext uri="{FF2B5EF4-FFF2-40B4-BE49-F238E27FC236}">
                <a16:creationId xmlns:a16="http://schemas.microsoft.com/office/drawing/2014/main" id="{770B4669-BD41-4F42-AE16-AFB7DBF6E980}"/>
              </a:ext>
            </a:extLst>
          </p:cNvPr>
          <p:cNvPicPr>
            <a:picLocks noChangeAspect="1"/>
          </p:cNvPicPr>
          <p:nvPr/>
        </p:nvPicPr>
        <p:blipFill>
          <a:blip r:embed="rId3"/>
          <a:stretch>
            <a:fillRect/>
          </a:stretch>
        </p:blipFill>
        <p:spPr>
          <a:xfrm>
            <a:off x="1445814" y="1877699"/>
            <a:ext cx="5849701" cy="4361067"/>
          </a:xfrm>
          <a:prstGeom prst="rect">
            <a:avLst/>
          </a:prstGeom>
        </p:spPr>
      </p:pic>
    </p:spTree>
    <p:extLst>
      <p:ext uri="{BB962C8B-B14F-4D97-AF65-F5344CB8AC3E}">
        <p14:creationId xmlns:p14="http://schemas.microsoft.com/office/powerpoint/2010/main" val="349718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0" y="1023457"/>
            <a:ext cx="9144000" cy="4893182"/>
          </a:xfrm>
        </p:spPr>
        <p:txBody>
          <a:bodyPr/>
          <a:lstStyle/>
          <a:p>
            <a:pPr algn="ctr"/>
            <a:r>
              <a:rPr lang="hr-HR" b="1" dirty="0">
                <a:solidFill>
                  <a:srgbClr val="7494A4"/>
                </a:solidFill>
              </a:rPr>
              <a:t>BIM i </a:t>
            </a:r>
            <a:r>
              <a:rPr lang="hr-HR" b="1" dirty="0" err="1">
                <a:solidFill>
                  <a:srgbClr val="7494A4"/>
                </a:solidFill>
              </a:rPr>
              <a:t>GIS</a:t>
            </a:r>
            <a:endParaRPr lang="hr-HR" b="1" dirty="0">
              <a:solidFill>
                <a:srgbClr val="7494A4"/>
              </a:solidFill>
            </a:endParaRPr>
          </a:p>
          <a:p>
            <a:pPr algn="just"/>
            <a:r>
              <a:rPr lang="hr-HR" sz="2000" dirty="0">
                <a:solidFill>
                  <a:srgbClr val="7494A4"/>
                </a:solidFill>
              </a:rPr>
              <a:t>             BIM podaci su integrirani na GIS (novi sloj, interni i javni pristup)</a:t>
            </a:r>
          </a:p>
          <a:p>
            <a:pPr algn="just"/>
            <a:r>
              <a:rPr lang="hr-HR" dirty="0"/>
              <a:t>			</a:t>
            </a:r>
            <a:r>
              <a:rPr lang="hr-HR" dirty="0" err="1">
                <a:hlinkClick r:id="rId2"/>
              </a:rPr>
              <a:t>https</a:t>
            </a:r>
            <a:r>
              <a:rPr lang="hr-HR" dirty="0">
                <a:hlinkClick r:id="rId2"/>
              </a:rPr>
              <a:t>://</a:t>
            </a:r>
            <a:r>
              <a:rPr lang="hr-HR" dirty="0" err="1">
                <a:hlinkClick r:id="rId2"/>
              </a:rPr>
              <a:t>gis.karlovac.hr</a:t>
            </a:r>
            <a:r>
              <a:rPr lang="hr-HR" dirty="0">
                <a:hlinkClick r:id="rId2"/>
              </a:rPr>
              <a:t>/</a:t>
            </a:r>
            <a:r>
              <a:rPr lang="hr-HR" dirty="0" err="1">
                <a:hlinkClick r:id="rId2"/>
              </a:rPr>
              <a:t>gis</a:t>
            </a:r>
            <a:endParaRPr lang="hr-HR" dirty="0"/>
          </a:p>
          <a:p>
            <a:pPr algn="just"/>
            <a:endParaRPr lang="hr-HR"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Slika 4">
            <a:extLst>
              <a:ext uri="{FF2B5EF4-FFF2-40B4-BE49-F238E27FC236}">
                <a16:creationId xmlns:a16="http://schemas.microsoft.com/office/drawing/2014/main" id="{3DCE24B4-5F78-492B-96A6-EE3EEAC00E75}"/>
              </a:ext>
            </a:extLst>
          </p:cNvPr>
          <p:cNvPicPr>
            <a:picLocks noChangeAspect="1"/>
          </p:cNvPicPr>
          <p:nvPr/>
        </p:nvPicPr>
        <p:blipFill rotWithShape="1">
          <a:blip r:embed="rId4"/>
          <a:srcRect l="42844"/>
          <a:stretch/>
        </p:blipFill>
        <p:spPr>
          <a:xfrm>
            <a:off x="1123052" y="2256850"/>
            <a:ext cx="7098159" cy="3991799"/>
          </a:xfrm>
          <a:prstGeom prst="rect">
            <a:avLst/>
          </a:prstGeom>
        </p:spPr>
      </p:pic>
    </p:spTree>
    <p:extLst>
      <p:ext uri="{BB962C8B-B14F-4D97-AF65-F5344CB8AC3E}">
        <p14:creationId xmlns:p14="http://schemas.microsoft.com/office/powerpoint/2010/main" val="61559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a:spLocks noGrp="1"/>
          </p:cNvSpPr>
          <p:nvPr>
            <p:ph type="title"/>
          </p:nvPr>
        </p:nvSpPr>
        <p:spPr>
          <a:xfrm>
            <a:off x="-4761" y="149225"/>
            <a:ext cx="6596947" cy="686005"/>
          </a:xfrm>
          <a:prstGeom prst="rect">
            <a:avLst/>
          </a:prstGeom>
        </p:spPr>
        <p:txBody>
          <a:bodyPr lIns="45699" tIns="45699" rIns="45699" bIns="45699"/>
          <a:lstStyle/>
          <a:p>
            <a:pPr algn="ctr"/>
            <a:r>
              <a:rPr lang="hr-HR" dirty="0">
                <a:solidFill>
                  <a:schemeClr val="tx2">
                    <a:lumMod val="75000"/>
                  </a:schemeClr>
                </a:solidFill>
              </a:rPr>
              <a:t>Partneri na projektu</a:t>
            </a:r>
            <a:endParaRPr dirty="0">
              <a:solidFill>
                <a:schemeClr val="tx2">
                  <a:lumMod val="75000"/>
                </a:schemeClr>
              </a:solidFill>
            </a:endParaRPr>
          </a:p>
        </p:txBody>
      </p:sp>
      <p:pic>
        <p:nvPicPr>
          <p:cNvPr id="702"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6900" t="3397" r="36723" b="9581"/>
          <a:stretch/>
        </p:blipFill>
        <p:spPr>
          <a:xfrm>
            <a:off x="6108071" y="1013988"/>
            <a:ext cx="3035929" cy="4553893"/>
          </a:xfrm>
          <a:prstGeom prst="rect">
            <a:avLst/>
          </a:prstGeom>
        </p:spPr>
      </p:pic>
      <p:sp>
        <p:nvSpPr>
          <p:cNvPr id="1025" name="Rectangle 1"/>
          <p:cNvSpPr>
            <a:spLocks noGrp="1" noChangeArrowheads="1"/>
          </p:cNvSpPr>
          <p:nvPr>
            <p:ph type="body" idx="1"/>
          </p:nvPr>
        </p:nvSpPr>
        <p:spPr bwMode="auto">
          <a:xfrm>
            <a:off x="184827" y="924218"/>
            <a:ext cx="602651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Grad Mantova (Italija)</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hr-HR" sz="1700" dirty="0">
                <a:solidFill>
                  <a:srgbClr val="7494A4"/>
                </a:solidFill>
                <a:cs typeface="Times New Roman" pitchFamily="18" charset="0"/>
              </a:rPr>
              <a:t>Grad Poprad (Slovačka) – izašli iz projekta</a:t>
            </a:r>
            <a:endParaRPr kumimoji="0" lang="hr-HR" sz="1700" b="0" i="0" u="none" strike="noStrike" cap="none" normalizeH="0" baseline="0" dirty="0">
              <a:ln>
                <a:noFill/>
              </a:ln>
              <a:solidFill>
                <a:srgbClr val="7494A4"/>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Grad Karlovac (Hrvatska)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Udruga općina za regionalni razvoj - Szabolcs 05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(Mađarska)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Idrijsko</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a:t>
            </a: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Cerkljanska</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razvojna agencija (Slovenija)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Regija </a:t>
            </a: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Emilia</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a:t>
            </a: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Romagna</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(Italija)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Slovački tehnološki fakultet u Bratislavi, SPECTRA Centar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izvrsnosti EU (Slovačka)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Urbanistički institut Republike Slovenije (Slovenija)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Sveučilište o prirodnim resursima i znanosti, Beč (Austrija)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Regionalna energetska agencija Sjeverozapadne Hrvatske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(Hrvatska)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Zaklada za europske inicijative Istočne Mađarske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(Mađarska)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IURS – Institut za održivi razvoj naselja (Češka)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Politecnica - konzultantsko inženjerska tvrtka (Italija)</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hr-HR" sz="1700" dirty="0">
              <a:solidFill>
                <a:srgbClr val="7494A4"/>
              </a:solidFill>
              <a:latin typeface="Trebuchet MS"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sng" strike="noStrike" cap="none" normalizeH="0" baseline="0" dirty="0">
                <a:ln>
                  <a:noFill/>
                </a:ln>
                <a:solidFill>
                  <a:srgbClr val="7494A4"/>
                </a:solidFill>
                <a:effectLst/>
                <a:latin typeface="Trebuchet MS" pitchFamily="34" charset="0"/>
                <a:cs typeface="Times New Roman" pitchFamily="18" charset="0"/>
              </a:rPr>
              <a:t>Pridruženi partner:</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hr-HR" sz="1700" dirty="0">
                <a:solidFill>
                  <a:srgbClr val="7494A4"/>
                </a:solidFill>
                <a:latin typeface="Trebuchet MS" pitchFamily="34" charset="0"/>
                <a:cs typeface="Times New Roman" pitchFamily="18" charset="0"/>
              </a:rPr>
              <a:t>Hrvatski savjet za zelenu gradnju (Hrvatska)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0" y="1023457"/>
            <a:ext cx="9144000" cy="4893182"/>
          </a:xfrm>
        </p:spPr>
        <p:txBody>
          <a:bodyPr/>
          <a:lstStyle/>
          <a:p>
            <a:pPr algn="ctr"/>
            <a:r>
              <a:rPr lang="hr-HR" dirty="0">
                <a:solidFill>
                  <a:srgbClr val="7494A4"/>
                </a:solidFill>
              </a:rPr>
              <a:t>BIM i </a:t>
            </a:r>
            <a:r>
              <a:rPr lang="hr-HR" dirty="0" err="1">
                <a:solidFill>
                  <a:srgbClr val="7494A4"/>
                </a:solidFill>
              </a:rPr>
              <a:t>GIS</a:t>
            </a:r>
            <a:endParaRPr lang="hr-HR" dirty="0">
              <a:solidFill>
                <a:srgbClr val="7494A4"/>
              </a:solidFill>
            </a:endParaRPr>
          </a:p>
          <a:p>
            <a:pPr algn="just"/>
            <a:r>
              <a:rPr lang="hr-HR" dirty="0">
                <a:solidFill>
                  <a:srgbClr val="7494A4"/>
                </a:solidFill>
              </a:rPr>
              <a:t>                  Zajednička BIM platforma projekta BhENEFIT</a:t>
            </a:r>
            <a:endParaRPr lang="en-GB"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4" name="Slika 3">
            <a:extLst>
              <a:ext uri="{FF2B5EF4-FFF2-40B4-BE49-F238E27FC236}">
                <a16:creationId xmlns:a16="http://schemas.microsoft.com/office/drawing/2014/main" id="{E731FAFD-0890-42D0-AD9E-67559D0C1E88}"/>
              </a:ext>
            </a:extLst>
          </p:cNvPr>
          <p:cNvPicPr>
            <a:picLocks noChangeAspect="1"/>
          </p:cNvPicPr>
          <p:nvPr/>
        </p:nvPicPr>
        <p:blipFill rotWithShape="1">
          <a:blip r:embed="rId3"/>
          <a:srcRect l="42936"/>
          <a:stretch/>
        </p:blipFill>
        <p:spPr>
          <a:xfrm>
            <a:off x="377504" y="1822447"/>
            <a:ext cx="8237989" cy="4352011"/>
          </a:xfrm>
          <a:prstGeom prst="rect">
            <a:avLst/>
          </a:prstGeom>
        </p:spPr>
      </p:pic>
    </p:spTree>
    <p:extLst>
      <p:ext uri="{BB962C8B-B14F-4D97-AF65-F5344CB8AC3E}">
        <p14:creationId xmlns:p14="http://schemas.microsoft.com/office/powerpoint/2010/main" val="336249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0" y="1023457"/>
            <a:ext cx="9144000" cy="4893182"/>
          </a:xfrm>
        </p:spPr>
        <p:txBody>
          <a:bodyPr/>
          <a:lstStyle/>
          <a:p>
            <a:pPr algn="ctr"/>
            <a:r>
              <a:rPr lang="hr-HR" dirty="0">
                <a:solidFill>
                  <a:srgbClr val="7494A4"/>
                </a:solidFill>
              </a:rPr>
              <a:t>BIM i </a:t>
            </a:r>
            <a:r>
              <a:rPr lang="hr-HR" dirty="0" err="1">
                <a:solidFill>
                  <a:srgbClr val="7494A4"/>
                </a:solidFill>
              </a:rPr>
              <a:t>GIS</a:t>
            </a:r>
            <a:endParaRPr lang="hr-HR" dirty="0">
              <a:solidFill>
                <a:srgbClr val="7494A4"/>
              </a:solidFill>
            </a:endParaRPr>
          </a:p>
          <a:p>
            <a:pPr algn="just"/>
            <a:r>
              <a:rPr lang="hr-HR" dirty="0">
                <a:solidFill>
                  <a:srgbClr val="7494A4"/>
                </a:solidFill>
              </a:rPr>
              <a:t>                    Zajednička BIM platforma projekta BhENEFIT</a:t>
            </a:r>
            <a:endParaRPr lang="en-GB"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Slika 4">
            <a:extLst>
              <a:ext uri="{FF2B5EF4-FFF2-40B4-BE49-F238E27FC236}">
                <a16:creationId xmlns:a16="http://schemas.microsoft.com/office/drawing/2014/main" id="{D5400466-1984-4C74-A1F9-53CDC0F3C0CC}"/>
              </a:ext>
            </a:extLst>
          </p:cNvPr>
          <p:cNvPicPr>
            <a:picLocks noChangeAspect="1"/>
          </p:cNvPicPr>
          <p:nvPr/>
        </p:nvPicPr>
        <p:blipFill rotWithShape="1">
          <a:blip r:embed="rId3"/>
          <a:srcRect l="42936"/>
          <a:stretch/>
        </p:blipFill>
        <p:spPr>
          <a:xfrm>
            <a:off x="831789" y="1825759"/>
            <a:ext cx="7852095" cy="4422890"/>
          </a:xfrm>
          <a:prstGeom prst="rect">
            <a:avLst/>
          </a:prstGeom>
        </p:spPr>
      </p:pic>
    </p:spTree>
    <p:extLst>
      <p:ext uri="{BB962C8B-B14F-4D97-AF65-F5344CB8AC3E}">
        <p14:creationId xmlns:p14="http://schemas.microsoft.com/office/powerpoint/2010/main" val="1764639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295CEB-D9DD-467C-979C-D87E554BA09B}"/>
              </a:ext>
            </a:extLst>
          </p:cNvPr>
          <p:cNvSpPr>
            <a:spLocks noGrp="1"/>
          </p:cNvSpPr>
          <p:nvPr>
            <p:ph type="title"/>
          </p:nvPr>
        </p:nvSpPr>
        <p:spPr/>
        <p:txBody>
          <a:bodyPr/>
          <a:lstStyle/>
          <a:p>
            <a:pPr algn="ctr"/>
            <a:r>
              <a:rPr lang="en-GB" dirty="0" err="1">
                <a:solidFill>
                  <a:srgbClr val="77726B"/>
                </a:solidFill>
              </a:rPr>
              <a:t>BhENEFIT</a:t>
            </a:r>
            <a:r>
              <a:rPr lang="en-GB" dirty="0">
                <a:solidFill>
                  <a:srgbClr val="77726B"/>
                </a:solidFill>
              </a:rPr>
              <a:t> platform</a:t>
            </a:r>
            <a:r>
              <a:rPr lang="hr-HR" dirty="0">
                <a:solidFill>
                  <a:srgbClr val="77726B"/>
                </a:solidFill>
              </a:rPr>
              <a:t>a</a:t>
            </a:r>
            <a:endParaRPr lang="en-GB" dirty="0">
              <a:solidFill>
                <a:srgbClr val="77726B"/>
              </a:solidFill>
            </a:endParaRPr>
          </a:p>
        </p:txBody>
      </p:sp>
      <p:sp>
        <p:nvSpPr>
          <p:cNvPr id="3" name="Zástupný objekt pre text 2">
            <a:extLst>
              <a:ext uri="{FF2B5EF4-FFF2-40B4-BE49-F238E27FC236}">
                <a16:creationId xmlns:a16="http://schemas.microsoft.com/office/drawing/2014/main" id="{4ADD6D42-C253-4B88-9740-A633AFC61C65}"/>
              </a:ext>
            </a:extLst>
          </p:cNvPr>
          <p:cNvSpPr>
            <a:spLocks noGrp="1"/>
          </p:cNvSpPr>
          <p:nvPr>
            <p:ph type="body" idx="1"/>
          </p:nvPr>
        </p:nvSpPr>
        <p:spPr>
          <a:xfrm>
            <a:off x="296863" y="1307805"/>
            <a:ext cx="8562973" cy="4723344"/>
          </a:xfrm>
        </p:spPr>
        <p:txBody>
          <a:bodyPr>
            <a:normAutofit lnSpcReduction="10000"/>
          </a:bodyPr>
          <a:lstStyle/>
          <a:p>
            <a:pPr algn="just"/>
            <a:r>
              <a:rPr lang="en-GB" sz="2000" b="1" dirty="0" err="1">
                <a:solidFill>
                  <a:srgbClr val="7494A4"/>
                </a:solidFill>
              </a:rPr>
              <a:t>Svaka</a:t>
            </a:r>
            <a:r>
              <a:rPr lang="en-GB" sz="2000" b="1" dirty="0">
                <a:solidFill>
                  <a:srgbClr val="7494A4"/>
                </a:solidFill>
              </a:rPr>
              <a:t> </a:t>
            </a:r>
            <a:r>
              <a:rPr lang="en-GB" sz="2000" b="1" dirty="0" err="1">
                <a:solidFill>
                  <a:srgbClr val="7494A4"/>
                </a:solidFill>
              </a:rPr>
              <a:t>platforma</a:t>
            </a:r>
            <a:r>
              <a:rPr lang="en-GB" sz="2000" b="1" dirty="0">
                <a:solidFill>
                  <a:srgbClr val="7494A4"/>
                </a:solidFill>
              </a:rPr>
              <a:t> </a:t>
            </a:r>
            <a:r>
              <a:rPr lang="en-GB" sz="2000" b="1" dirty="0" err="1">
                <a:solidFill>
                  <a:srgbClr val="7494A4"/>
                </a:solidFill>
              </a:rPr>
              <a:t>sadrži</a:t>
            </a:r>
            <a:r>
              <a:rPr lang="en-GB" sz="2000" b="1" dirty="0">
                <a:solidFill>
                  <a:srgbClr val="7494A4"/>
                </a:solidFill>
              </a:rPr>
              <a:t> </a:t>
            </a:r>
            <a:r>
              <a:rPr lang="en-GB" sz="2000" b="1" dirty="0" err="1">
                <a:solidFill>
                  <a:srgbClr val="7494A4"/>
                </a:solidFill>
              </a:rPr>
              <a:t>opće</a:t>
            </a:r>
            <a:r>
              <a:rPr lang="en-GB" sz="2000" b="1" dirty="0">
                <a:solidFill>
                  <a:srgbClr val="7494A4"/>
                </a:solidFill>
              </a:rPr>
              <a:t> </a:t>
            </a:r>
            <a:r>
              <a:rPr lang="en-GB" sz="2000" b="1" dirty="0" err="1">
                <a:solidFill>
                  <a:srgbClr val="7494A4"/>
                </a:solidFill>
              </a:rPr>
              <a:t>podatke</a:t>
            </a:r>
            <a:r>
              <a:rPr lang="en-GB" sz="2000" b="1" dirty="0">
                <a:solidFill>
                  <a:srgbClr val="7494A4"/>
                </a:solidFill>
              </a:rPr>
              <a:t> </a:t>
            </a:r>
            <a:r>
              <a:rPr lang="en-GB" sz="2000" b="1" dirty="0" err="1">
                <a:solidFill>
                  <a:srgbClr val="7494A4"/>
                </a:solidFill>
              </a:rPr>
              <a:t>i</a:t>
            </a:r>
            <a:r>
              <a:rPr lang="en-GB" sz="2000" b="1" dirty="0">
                <a:solidFill>
                  <a:srgbClr val="7494A4"/>
                </a:solidFill>
              </a:rPr>
              <a:t> </a:t>
            </a:r>
            <a:r>
              <a:rPr lang="en-GB" sz="2000" b="1" dirty="0" err="1">
                <a:solidFill>
                  <a:srgbClr val="7494A4"/>
                </a:solidFill>
              </a:rPr>
              <a:t>specifične</a:t>
            </a:r>
            <a:r>
              <a:rPr lang="en-GB" sz="2000" b="1" dirty="0">
                <a:solidFill>
                  <a:srgbClr val="7494A4"/>
                </a:solidFill>
              </a:rPr>
              <a:t> </a:t>
            </a:r>
            <a:r>
              <a:rPr lang="en-GB" sz="2000" b="1" dirty="0" err="1">
                <a:solidFill>
                  <a:srgbClr val="7494A4"/>
                </a:solidFill>
              </a:rPr>
              <a:t>podatke</a:t>
            </a:r>
            <a:r>
              <a:rPr lang="en-GB" sz="2000" b="1" dirty="0">
                <a:solidFill>
                  <a:srgbClr val="7494A4"/>
                </a:solidFill>
              </a:rPr>
              <a:t>.</a:t>
            </a:r>
          </a:p>
          <a:p>
            <a:pPr algn="just"/>
            <a:endParaRPr lang="en-GB" sz="2000" b="1" dirty="0">
              <a:solidFill>
                <a:srgbClr val="7494A4"/>
              </a:solidFill>
            </a:endParaRPr>
          </a:p>
          <a:p>
            <a:pPr algn="just"/>
            <a:r>
              <a:rPr lang="en-GB" sz="2000" b="1" dirty="0" err="1">
                <a:solidFill>
                  <a:srgbClr val="7494A4"/>
                </a:solidFill>
              </a:rPr>
              <a:t>Opći</a:t>
            </a:r>
            <a:r>
              <a:rPr lang="en-GB" sz="2000" b="1" dirty="0">
                <a:solidFill>
                  <a:srgbClr val="7494A4"/>
                </a:solidFill>
              </a:rPr>
              <a:t> </a:t>
            </a:r>
            <a:r>
              <a:rPr lang="en-GB" sz="2000" b="1" dirty="0" err="1">
                <a:solidFill>
                  <a:srgbClr val="7494A4"/>
                </a:solidFill>
              </a:rPr>
              <a:t>podaci</a:t>
            </a:r>
            <a:r>
              <a:rPr lang="en-GB" sz="2000" b="1" dirty="0">
                <a:solidFill>
                  <a:srgbClr val="7494A4"/>
                </a:solidFill>
              </a:rPr>
              <a:t>:</a:t>
            </a:r>
          </a:p>
          <a:p>
            <a:pPr algn="just"/>
            <a:r>
              <a:rPr lang="en-GB" sz="2000" b="1" dirty="0">
                <a:solidFill>
                  <a:srgbClr val="7494A4"/>
                </a:solidFill>
              </a:rPr>
              <a:t>• </a:t>
            </a:r>
            <a:r>
              <a:rPr lang="en-GB" sz="2000" dirty="0" err="1">
                <a:solidFill>
                  <a:srgbClr val="7494A4"/>
                </a:solidFill>
              </a:rPr>
              <a:t>kartografska</a:t>
            </a:r>
            <a:r>
              <a:rPr lang="en-GB" sz="2000" dirty="0">
                <a:solidFill>
                  <a:srgbClr val="7494A4"/>
                </a:solidFill>
              </a:rPr>
              <a:t> </a:t>
            </a:r>
            <a:r>
              <a:rPr lang="en-GB" sz="2000" dirty="0" err="1">
                <a:solidFill>
                  <a:srgbClr val="7494A4"/>
                </a:solidFill>
              </a:rPr>
              <a:t>osnova</a:t>
            </a:r>
            <a:r>
              <a:rPr lang="en-GB" sz="2000" dirty="0">
                <a:solidFill>
                  <a:srgbClr val="7494A4"/>
                </a:solidFill>
              </a:rPr>
              <a:t>: </a:t>
            </a:r>
            <a:r>
              <a:rPr lang="en-GB" sz="2000" dirty="0" err="1">
                <a:solidFill>
                  <a:srgbClr val="7494A4"/>
                </a:solidFill>
              </a:rPr>
              <a:t>Tko</a:t>
            </a:r>
            <a:r>
              <a:rPr lang="en-GB" sz="2000" dirty="0">
                <a:solidFill>
                  <a:srgbClr val="7494A4"/>
                </a:solidFill>
              </a:rPr>
              <a:t> </a:t>
            </a:r>
            <a:r>
              <a:rPr lang="en-GB" sz="2000" dirty="0" err="1">
                <a:solidFill>
                  <a:srgbClr val="7494A4"/>
                </a:solidFill>
              </a:rPr>
              <a:t>će</a:t>
            </a:r>
            <a:r>
              <a:rPr lang="en-GB" sz="2000" dirty="0">
                <a:solidFill>
                  <a:srgbClr val="7494A4"/>
                </a:solidFill>
              </a:rPr>
              <a:t> </a:t>
            </a:r>
            <a:r>
              <a:rPr lang="en-GB" sz="2000" dirty="0" err="1">
                <a:solidFill>
                  <a:srgbClr val="7494A4"/>
                </a:solidFill>
              </a:rPr>
              <a:t>koristiti</a:t>
            </a:r>
            <a:r>
              <a:rPr lang="en-GB" sz="2000" dirty="0">
                <a:solidFill>
                  <a:srgbClr val="7494A4"/>
                </a:solidFill>
              </a:rPr>
              <a:t> </a:t>
            </a:r>
            <a:r>
              <a:rPr lang="en-GB" sz="2000" dirty="0" err="1">
                <a:solidFill>
                  <a:srgbClr val="7494A4"/>
                </a:solidFill>
              </a:rPr>
              <a:t>platformu</a:t>
            </a:r>
            <a:r>
              <a:rPr lang="en-GB" sz="2000" dirty="0">
                <a:solidFill>
                  <a:srgbClr val="7494A4"/>
                </a:solidFill>
              </a:rPr>
              <a:t>? </a:t>
            </a:r>
            <a:r>
              <a:rPr lang="en-GB" sz="2000" dirty="0" err="1">
                <a:solidFill>
                  <a:srgbClr val="7494A4"/>
                </a:solidFill>
              </a:rPr>
              <a:t>Ovisno</a:t>
            </a:r>
            <a:r>
              <a:rPr lang="en-GB" sz="2000" dirty="0">
                <a:solidFill>
                  <a:srgbClr val="7494A4"/>
                </a:solidFill>
              </a:rPr>
              <a:t> o tome, </a:t>
            </a:r>
            <a:r>
              <a:rPr lang="hr-HR" sz="2000" dirty="0">
                <a:solidFill>
                  <a:srgbClr val="7494A4"/>
                </a:solidFill>
              </a:rPr>
              <a:t> </a:t>
            </a:r>
          </a:p>
          <a:p>
            <a:pPr algn="just"/>
            <a:r>
              <a:rPr lang="hr-HR" sz="2000" dirty="0">
                <a:solidFill>
                  <a:srgbClr val="7494A4"/>
                </a:solidFill>
              </a:rPr>
              <a:t>   </a:t>
            </a:r>
            <a:r>
              <a:rPr lang="en-GB" sz="2000" dirty="0" err="1">
                <a:solidFill>
                  <a:srgbClr val="7494A4"/>
                </a:solidFill>
              </a:rPr>
              <a:t>osnovna</a:t>
            </a:r>
            <a:r>
              <a:rPr lang="en-GB" sz="2000" dirty="0">
                <a:solidFill>
                  <a:srgbClr val="7494A4"/>
                </a:solidFill>
              </a:rPr>
              <a:t> </a:t>
            </a:r>
            <a:r>
              <a:rPr lang="en-GB" sz="2000" dirty="0" err="1">
                <a:solidFill>
                  <a:srgbClr val="7494A4"/>
                </a:solidFill>
              </a:rPr>
              <a:t>karta</a:t>
            </a:r>
            <a:r>
              <a:rPr lang="en-GB" sz="2000" dirty="0">
                <a:solidFill>
                  <a:srgbClr val="7494A4"/>
                </a:solidFill>
              </a:rPr>
              <a:t> bit </a:t>
            </a:r>
            <a:r>
              <a:rPr lang="en-GB" sz="2000" dirty="0" err="1">
                <a:solidFill>
                  <a:srgbClr val="7494A4"/>
                </a:solidFill>
              </a:rPr>
              <a:t>će</a:t>
            </a:r>
            <a:r>
              <a:rPr lang="en-GB" sz="2000" dirty="0">
                <a:solidFill>
                  <a:srgbClr val="7494A4"/>
                </a:solidFill>
              </a:rPr>
              <a:t> </a:t>
            </a:r>
            <a:r>
              <a:rPr lang="en-GB" sz="2000" dirty="0" err="1">
                <a:solidFill>
                  <a:srgbClr val="7494A4"/>
                </a:solidFill>
              </a:rPr>
              <a:t>prikazana</a:t>
            </a:r>
            <a:r>
              <a:rPr lang="en-GB" sz="2000" dirty="0">
                <a:solidFill>
                  <a:srgbClr val="7494A4"/>
                </a:solidFill>
              </a:rPr>
              <a:t> </a:t>
            </a:r>
            <a:r>
              <a:rPr lang="en-GB" sz="2000" dirty="0" err="1">
                <a:solidFill>
                  <a:srgbClr val="7494A4"/>
                </a:solidFill>
              </a:rPr>
              <a:t>na</a:t>
            </a:r>
            <a:r>
              <a:rPr lang="en-GB" sz="2000" dirty="0">
                <a:solidFill>
                  <a:srgbClr val="7494A4"/>
                </a:solidFill>
              </a:rPr>
              <a:t>:</a:t>
            </a:r>
          </a:p>
          <a:p>
            <a:pPr algn="just"/>
            <a:r>
              <a:rPr lang="hr-HR" sz="2000" dirty="0">
                <a:solidFill>
                  <a:srgbClr val="7494A4"/>
                </a:solidFill>
              </a:rPr>
              <a:t>  *</a:t>
            </a:r>
            <a:r>
              <a:rPr lang="en-GB" sz="2000" dirty="0" err="1">
                <a:solidFill>
                  <a:srgbClr val="7494A4"/>
                </a:solidFill>
              </a:rPr>
              <a:t>tehnička</a:t>
            </a:r>
            <a:r>
              <a:rPr lang="en-GB" sz="2000" dirty="0">
                <a:solidFill>
                  <a:srgbClr val="7494A4"/>
                </a:solidFill>
              </a:rPr>
              <a:t> </a:t>
            </a:r>
            <a:r>
              <a:rPr lang="en-GB" sz="2000" dirty="0" err="1">
                <a:solidFill>
                  <a:srgbClr val="7494A4"/>
                </a:solidFill>
              </a:rPr>
              <a:t>karta</a:t>
            </a:r>
            <a:r>
              <a:rPr lang="en-GB" sz="2000" dirty="0">
                <a:solidFill>
                  <a:srgbClr val="7494A4"/>
                </a:solidFill>
              </a:rPr>
              <a:t>: </a:t>
            </a:r>
            <a:r>
              <a:rPr lang="en-GB" sz="2000" dirty="0" err="1">
                <a:solidFill>
                  <a:srgbClr val="7494A4"/>
                </a:solidFill>
              </a:rPr>
              <a:t>katastarske</a:t>
            </a:r>
            <a:r>
              <a:rPr lang="en-GB" sz="2000" dirty="0">
                <a:solidFill>
                  <a:srgbClr val="7494A4"/>
                </a:solidFill>
              </a:rPr>
              <a:t> </a:t>
            </a:r>
            <a:r>
              <a:rPr lang="en-GB" sz="2000" dirty="0" err="1">
                <a:solidFill>
                  <a:srgbClr val="7494A4"/>
                </a:solidFill>
              </a:rPr>
              <a:t>karte</a:t>
            </a:r>
            <a:r>
              <a:rPr lang="en-GB" sz="2000" dirty="0">
                <a:solidFill>
                  <a:srgbClr val="7494A4"/>
                </a:solidFill>
              </a:rPr>
              <a:t>, </a:t>
            </a:r>
            <a:r>
              <a:rPr lang="en-GB" sz="2000" dirty="0" err="1">
                <a:solidFill>
                  <a:srgbClr val="7494A4"/>
                </a:solidFill>
              </a:rPr>
              <a:t>topografske</a:t>
            </a:r>
            <a:r>
              <a:rPr lang="en-GB" sz="2000" dirty="0">
                <a:solidFill>
                  <a:srgbClr val="7494A4"/>
                </a:solidFill>
              </a:rPr>
              <a:t> </a:t>
            </a:r>
            <a:r>
              <a:rPr lang="en-GB" sz="2000" dirty="0" err="1">
                <a:solidFill>
                  <a:srgbClr val="7494A4"/>
                </a:solidFill>
              </a:rPr>
              <a:t>karte</a:t>
            </a:r>
            <a:r>
              <a:rPr lang="en-GB" sz="2000" dirty="0">
                <a:solidFill>
                  <a:srgbClr val="7494A4"/>
                </a:solidFill>
              </a:rPr>
              <a:t> </a:t>
            </a:r>
            <a:r>
              <a:rPr lang="en-GB" sz="2000" dirty="0" err="1">
                <a:solidFill>
                  <a:srgbClr val="7494A4"/>
                </a:solidFill>
              </a:rPr>
              <a:t>itd</a:t>
            </a:r>
            <a:r>
              <a:rPr lang="en-GB" sz="2000" dirty="0">
                <a:solidFill>
                  <a:srgbClr val="7494A4"/>
                </a:solidFill>
              </a:rPr>
              <a:t>.</a:t>
            </a:r>
          </a:p>
          <a:p>
            <a:pPr algn="just"/>
            <a:r>
              <a:rPr lang="hr-HR" sz="2000" dirty="0">
                <a:solidFill>
                  <a:srgbClr val="7494A4"/>
                </a:solidFill>
              </a:rPr>
              <a:t>  *</a:t>
            </a:r>
            <a:r>
              <a:rPr lang="en-GB" sz="2000" dirty="0" err="1">
                <a:solidFill>
                  <a:srgbClr val="7494A4"/>
                </a:solidFill>
              </a:rPr>
              <a:t>prilagođena</a:t>
            </a:r>
            <a:r>
              <a:rPr lang="en-GB" sz="2000" dirty="0">
                <a:solidFill>
                  <a:srgbClr val="7494A4"/>
                </a:solidFill>
              </a:rPr>
              <a:t> </a:t>
            </a:r>
            <a:r>
              <a:rPr lang="en-GB" sz="2000" dirty="0" err="1">
                <a:solidFill>
                  <a:srgbClr val="7494A4"/>
                </a:solidFill>
              </a:rPr>
              <a:t>karta</a:t>
            </a:r>
            <a:r>
              <a:rPr lang="en-GB" sz="2000" dirty="0">
                <a:solidFill>
                  <a:srgbClr val="7494A4"/>
                </a:solidFill>
              </a:rPr>
              <a:t>: </a:t>
            </a:r>
            <a:r>
              <a:rPr lang="en-GB" sz="2000" dirty="0" err="1">
                <a:solidFill>
                  <a:srgbClr val="7494A4"/>
                </a:solidFill>
              </a:rPr>
              <a:t>opća</a:t>
            </a:r>
            <a:r>
              <a:rPr lang="en-GB" sz="2000" dirty="0">
                <a:solidFill>
                  <a:srgbClr val="7494A4"/>
                </a:solidFill>
              </a:rPr>
              <a:t> </a:t>
            </a:r>
            <a:r>
              <a:rPr lang="en-GB" sz="2000" dirty="0" err="1">
                <a:solidFill>
                  <a:srgbClr val="7494A4"/>
                </a:solidFill>
              </a:rPr>
              <a:t>referentna</a:t>
            </a:r>
            <a:r>
              <a:rPr lang="en-GB" sz="2000" dirty="0">
                <a:solidFill>
                  <a:srgbClr val="7494A4"/>
                </a:solidFill>
              </a:rPr>
              <a:t> </a:t>
            </a:r>
            <a:r>
              <a:rPr lang="en-GB" sz="2000" dirty="0" err="1">
                <a:solidFill>
                  <a:srgbClr val="7494A4"/>
                </a:solidFill>
              </a:rPr>
              <a:t>karta</a:t>
            </a:r>
            <a:r>
              <a:rPr lang="en-GB" sz="2000" dirty="0">
                <a:solidFill>
                  <a:srgbClr val="7494A4"/>
                </a:solidFill>
              </a:rPr>
              <a:t> (</a:t>
            </a:r>
            <a:r>
              <a:rPr lang="en-GB" sz="2000" dirty="0" err="1">
                <a:solidFill>
                  <a:srgbClr val="7494A4"/>
                </a:solidFill>
              </a:rPr>
              <a:t>npr</a:t>
            </a:r>
            <a:r>
              <a:rPr lang="en-GB" sz="2000" dirty="0">
                <a:solidFill>
                  <a:srgbClr val="7494A4"/>
                </a:solidFill>
              </a:rPr>
              <a:t>. Google Maps, </a:t>
            </a:r>
            <a:r>
              <a:rPr lang="en-GB" sz="2000" dirty="0" err="1">
                <a:solidFill>
                  <a:srgbClr val="7494A4"/>
                </a:solidFill>
              </a:rPr>
              <a:t>turističke</a:t>
            </a:r>
            <a:r>
              <a:rPr lang="en-GB" sz="2000" dirty="0">
                <a:solidFill>
                  <a:srgbClr val="7494A4"/>
                </a:solidFill>
              </a:rPr>
              <a:t> </a:t>
            </a:r>
            <a:endParaRPr lang="hr-HR" sz="2000" dirty="0">
              <a:solidFill>
                <a:srgbClr val="7494A4"/>
              </a:solidFill>
            </a:endParaRPr>
          </a:p>
          <a:p>
            <a:pPr algn="just"/>
            <a:r>
              <a:rPr lang="hr-HR" sz="2000" dirty="0">
                <a:solidFill>
                  <a:srgbClr val="7494A4"/>
                </a:solidFill>
              </a:rPr>
              <a:t>   </a:t>
            </a:r>
            <a:r>
              <a:rPr lang="en-GB" sz="2000" dirty="0" err="1">
                <a:solidFill>
                  <a:srgbClr val="7494A4"/>
                </a:solidFill>
              </a:rPr>
              <a:t>karte</a:t>
            </a:r>
            <a:r>
              <a:rPr lang="en-GB" sz="2000" dirty="0">
                <a:solidFill>
                  <a:srgbClr val="7494A4"/>
                </a:solidFill>
              </a:rPr>
              <a:t> </a:t>
            </a:r>
            <a:r>
              <a:rPr lang="en-GB" sz="2000" dirty="0" err="1">
                <a:solidFill>
                  <a:srgbClr val="7494A4"/>
                </a:solidFill>
              </a:rPr>
              <a:t>itd</a:t>
            </a:r>
            <a:r>
              <a:rPr lang="en-GB" sz="2000" dirty="0">
                <a:solidFill>
                  <a:srgbClr val="7494A4"/>
                </a:solidFill>
              </a:rPr>
              <a:t>.)</a:t>
            </a:r>
          </a:p>
          <a:p>
            <a:pPr algn="just"/>
            <a:r>
              <a:rPr lang="hr-HR" sz="2000" dirty="0">
                <a:solidFill>
                  <a:srgbClr val="7494A4"/>
                </a:solidFill>
              </a:rPr>
              <a:t>  *</a:t>
            </a:r>
            <a:r>
              <a:rPr lang="en-GB" sz="2000" dirty="0" err="1">
                <a:solidFill>
                  <a:srgbClr val="7494A4"/>
                </a:solidFill>
              </a:rPr>
              <a:t>opće</a:t>
            </a:r>
            <a:r>
              <a:rPr lang="en-GB" sz="2000" dirty="0">
                <a:solidFill>
                  <a:srgbClr val="7494A4"/>
                </a:solidFill>
              </a:rPr>
              <a:t> </a:t>
            </a:r>
            <a:r>
              <a:rPr lang="en-GB" sz="2000" dirty="0" err="1">
                <a:solidFill>
                  <a:srgbClr val="7494A4"/>
                </a:solidFill>
              </a:rPr>
              <a:t>informacije</a:t>
            </a:r>
            <a:r>
              <a:rPr lang="en-GB" sz="2000" dirty="0">
                <a:solidFill>
                  <a:srgbClr val="7494A4"/>
                </a:solidFill>
              </a:rPr>
              <a:t> o </a:t>
            </a:r>
            <a:r>
              <a:rPr lang="en-GB" sz="2000" dirty="0" err="1">
                <a:solidFill>
                  <a:srgbClr val="7494A4"/>
                </a:solidFill>
              </a:rPr>
              <a:t>lokaciji</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primjer</a:t>
            </a:r>
            <a:r>
              <a:rPr lang="en-GB" sz="2000" dirty="0">
                <a:solidFill>
                  <a:srgbClr val="7494A4"/>
                </a:solidFill>
              </a:rPr>
              <a:t>, </a:t>
            </a:r>
            <a:r>
              <a:rPr lang="en-GB" sz="2000" dirty="0" err="1">
                <a:solidFill>
                  <a:srgbClr val="7494A4"/>
                </a:solidFill>
              </a:rPr>
              <a:t>podaci</a:t>
            </a:r>
            <a:r>
              <a:rPr lang="en-GB" sz="2000" dirty="0">
                <a:solidFill>
                  <a:srgbClr val="7494A4"/>
                </a:solidFill>
              </a:rPr>
              <a:t> </a:t>
            </a:r>
            <a:r>
              <a:rPr lang="en-GB" sz="2000" dirty="0" err="1">
                <a:solidFill>
                  <a:srgbClr val="7494A4"/>
                </a:solidFill>
              </a:rPr>
              <a:t>koji</a:t>
            </a:r>
            <a:r>
              <a:rPr lang="en-GB" sz="2000" dirty="0">
                <a:solidFill>
                  <a:srgbClr val="7494A4"/>
                </a:solidFill>
              </a:rPr>
              <a:t> </a:t>
            </a:r>
            <a:r>
              <a:rPr lang="en-GB" sz="2000" dirty="0" err="1">
                <a:solidFill>
                  <a:srgbClr val="7494A4"/>
                </a:solidFill>
              </a:rPr>
              <a:t>pomažu</a:t>
            </a:r>
            <a:r>
              <a:rPr lang="en-GB" sz="2000" dirty="0">
                <a:solidFill>
                  <a:srgbClr val="7494A4"/>
                </a:solidFill>
              </a:rPr>
              <a:t> </a:t>
            </a:r>
            <a:r>
              <a:rPr lang="en-GB" sz="2000" dirty="0" err="1">
                <a:solidFill>
                  <a:srgbClr val="7494A4"/>
                </a:solidFill>
              </a:rPr>
              <a:t>ljudima</a:t>
            </a:r>
            <a:r>
              <a:rPr lang="en-GB" sz="2000" dirty="0">
                <a:solidFill>
                  <a:srgbClr val="7494A4"/>
                </a:solidFill>
              </a:rPr>
              <a:t> u </a:t>
            </a:r>
            <a:r>
              <a:rPr lang="hr-HR" sz="2000" dirty="0">
                <a:solidFill>
                  <a:srgbClr val="7494A4"/>
                </a:solidFill>
              </a:rPr>
              <a:t> </a:t>
            </a:r>
          </a:p>
          <a:p>
            <a:pPr algn="just"/>
            <a:r>
              <a:rPr lang="hr-HR" sz="2000" dirty="0">
                <a:solidFill>
                  <a:srgbClr val="7494A4"/>
                </a:solidFill>
              </a:rPr>
              <a:t>   </a:t>
            </a:r>
            <a:r>
              <a:rPr lang="en-GB" sz="2000" dirty="0" err="1">
                <a:solidFill>
                  <a:srgbClr val="7494A4"/>
                </a:solidFill>
              </a:rPr>
              <a:t>orijentaciji</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imovini</a:t>
            </a:r>
            <a:r>
              <a:rPr lang="en-GB" sz="2000" dirty="0">
                <a:solidFill>
                  <a:srgbClr val="7494A4"/>
                </a:solidFill>
              </a:rPr>
              <a:t> </a:t>
            </a:r>
            <a:r>
              <a:rPr lang="en-GB" sz="2000" dirty="0" err="1">
                <a:solidFill>
                  <a:srgbClr val="7494A4"/>
                </a:solidFill>
              </a:rPr>
              <a:t>zgrada</a:t>
            </a:r>
            <a:r>
              <a:rPr lang="en-GB" sz="2000" dirty="0">
                <a:solidFill>
                  <a:srgbClr val="7494A4"/>
                </a:solidFill>
              </a:rPr>
              <a:t> (</a:t>
            </a:r>
            <a:r>
              <a:rPr lang="en-GB" sz="2000" dirty="0" err="1">
                <a:solidFill>
                  <a:srgbClr val="7494A4"/>
                </a:solidFill>
              </a:rPr>
              <a:t>privatnih</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javnih</a:t>
            </a:r>
            <a:r>
              <a:rPr lang="en-GB" sz="2000" dirty="0">
                <a:solidFill>
                  <a:srgbClr val="7494A4"/>
                </a:solidFill>
              </a:rPr>
              <a:t>) </a:t>
            </a:r>
            <a:r>
              <a:rPr lang="en-GB" sz="2000" dirty="0" err="1">
                <a:solidFill>
                  <a:srgbClr val="7494A4"/>
                </a:solidFill>
              </a:rPr>
              <a:t>itd</a:t>
            </a:r>
            <a:r>
              <a:rPr lang="en-GB" sz="2000" dirty="0">
                <a:solidFill>
                  <a:srgbClr val="7494A4"/>
                </a:solidFill>
              </a:rPr>
              <a:t>.</a:t>
            </a:r>
            <a:endParaRPr lang="hr-HR" sz="2000" dirty="0">
              <a:solidFill>
                <a:srgbClr val="7494A4"/>
              </a:solidFill>
            </a:endParaRPr>
          </a:p>
          <a:p>
            <a:pPr algn="just"/>
            <a:endParaRPr lang="en-GB" sz="2000" b="1" dirty="0">
              <a:solidFill>
                <a:srgbClr val="7494A4"/>
              </a:solidFill>
            </a:endParaRPr>
          </a:p>
          <a:p>
            <a:pPr algn="just"/>
            <a:r>
              <a:rPr lang="hr-HR" sz="2000" b="1" dirty="0">
                <a:solidFill>
                  <a:srgbClr val="7494A4"/>
                </a:solidFill>
              </a:rPr>
              <a:t>S</a:t>
            </a:r>
            <a:r>
              <a:rPr lang="en-GB" sz="2000" b="1" dirty="0" err="1">
                <a:solidFill>
                  <a:srgbClr val="7494A4"/>
                </a:solidFill>
              </a:rPr>
              <a:t>pecifični</a:t>
            </a:r>
            <a:r>
              <a:rPr lang="en-GB" sz="2000" b="1" dirty="0">
                <a:solidFill>
                  <a:srgbClr val="7494A4"/>
                </a:solidFill>
              </a:rPr>
              <a:t> </a:t>
            </a:r>
            <a:r>
              <a:rPr lang="en-GB" sz="2000" b="1" dirty="0" err="1">
                <a:solidFill>
                  <a:srgbClr val="7494A4"/>
                </a:solidFill>
              </a:rPr>
              <a:t>podaci</a:t>
            </a:r>
            <a:r>
              <a:rPr lang="en-GB" sz="2000" b="1" dirty="0">
                <a:solidFill>
                  <a:srgbClr val="7494A4"/>
                </a:solidFill>
              </a:rPr>
              <a:t>:</a:t>
            </a:r>
          </a:p>
          <a:p>
            <a:pPr algn="just"/>
            <a:r>
              <a:rPr lang="en-GB" sz="2000" b="1" dirty="0">
                <a:solidFill>
                  <a:srgbClr val="7494A4"/>
                </a:solidFill>
              </a:rPr>
              <a:t>• </a:t>
            </a:r>
            <a:r>
              <a:rPr lang="en-GB" sz="2000" dirty="0" err="1">
                <a:solidFill>
                  <a:srgbClr val="7494A4"/>
                </a:solidFill>
              </a:rPr>
              <a:t>tematski</a:t>
            </a:r>
            <a:r>
              <a:rPr lang="en-GB" sz="2000" dirty="0">
                <a:solidFill>
                  <a:srgbClr val="7494A4"/>
                </a:solidFill>
              </a:rPr>
              <a:t> </a:t>
            </a:r>
            <a:r>
              <a:rPr lang="en-GB" sz="2000" dirty="0" err="1">
                <a:solidFill>
                  <a:srgbClr val="7494A4"/>
                </a:solidFill>
              </a:rPr>
              <a:t>slojevi</a:t>
            </a:r>
            <a:r>
              <a:rPr lang="en-GB" sz="2000" dirty="0">
                <a:solidFill>
                  <a:srgbClr val="7494A4"/>
                </a:solidFill>
              </a:rPr>
              <a:t>: </a:t>
            </a:r>
            <a:r>
              <a:rPr lang="en-GB" sz="2000" dirty="0" err="1">
                <a:solidFill>
                  <a:srgbClr val="7494A4"/>
                </a:solidFill>
              </a:rPr>
              <a:t>informacije</a:t>
            </a:r>
            <a:r>
              <a:rPr lang="en-GB" sz="2000" dirty="0">
                <a:solidFill>
                  <a:srgbClr val="7494A4"/>
                </a:solidFill>
              </a:rPr>
              <a:t> o </a:t>
            </a:r>
            <a:r>
              <a:rPr lang="en-GB" sz="2000" dirty="0" err="1">
                <a:solidFill>
                  <a:srgbClr val="7494A4"/>
                </a:solidFill>
              </a:rPr>
              <a:t>određenim</a:t>
            </a:r>
            <a:r>
              <a:rPr lang="en-GB" sz="2000" dirty="0">
                <a:solidFill>
                  <a:srgbClr val="7494A4"/>
                </a:solidFill>
              </a:rPr>
              <a:t> </a:t>
            </a:r>
            <a:r>
              <a:rPr lang="en-GB" sz="2000" dirty="0" err="1">
                <a:solidFill>
                  <a:srgbClr val="7494A4"/>
                </a:solidFill>
              </a:rPr>
              <a:t>temama</a:t>
            </a:r>
            <a:r>
              <a:rPr lang="en-GB" sz="2000" dirty="0">
                <a:solidFill>
                  <a:srgbClr val="7494A4"/>
                </a:solidFill>
              </a:rPr>
              <a:t> </a:t>
            </a:r>
            <a:r>
              <a:rPr lang="en-GB" sz="2000" dirty="0" err="1">
                <a:solidFill>
                  <a:srgbClr val="7494A4"/>
                </a:solidFill>
              </a:rPr>
              <a:t>ovisno</a:t>
            </a:r>
            <a:r>
              <a:rPr lang="en-GB" sz="2000" dirty="0">
                <a:solidFill>
                  <a:srgbClr val="7494A4"/>
                </a:solidFill>
              </a:rPr>
              <a:t> o </a:t>
            </a:r>
            <a:r>
              <a:rPr lang="en-GB" sz="2000" dirty="0" err="1">
                <a:solidFill>
                  <a:srgbClr val="7494A4"/>
                </a:solidFill>
              </a:rPr>
              <a:t>ciljevima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 </a:t>
            </a:r>
          </a:p>
          <a:p>
            <a:pPr algn="just"/>
            <a:r>
              <a:rPr lang="hr-HR" sz="2000" dirty="0">
                <a:solidFill>
                  <a:srgbClr val="7494A4"/>
                </a:solidFill>
              </a:rPr>
              <a:t>   </a:t>
            </a:r>
            <a:r>
              <a:rPr lang="en-GB" sz="2000" dirty="0" err="1">
                <a:solidFill>
                  <a:srgbClr val="7494A4"/>
                </a:solidFill>
              </a:rPr>
              <a:t>svr</a:t>
            </a:r>
            <a:r>
              <a:rPr lang="hr-HR" sz="2000" dirty="0">
                <a:solidFill>
                  <a:srgbClr val="7494A4"/>
                </a:solidFill>
              </a:rPr>
              <a:t>si</a:t>
            </a:r>
            <a:r>
              <a:rPr lang="en-GB" sz="2000" dirty="0">
                <a:solidFill>
                  <a:srgbClr val="7494A4"/>
                </a:solidFill>
              </a:rPr>
              <a:t> </a:t>
            </a:r>
            <a:r>
              <a:rPr lang="en-GB" sz="2000" dirty="0" err="1">
                <a:solidFill>
                  <a:srgbClr val="7494A4"/>
                </a:solidFill>
              </a:rPr>
              <a:t>platforme</a:t>
            </a:r>
            <a:r>
              <a:rPr lang="en-GB" sz="2000" dirty="0">
                <a:solidFill>
                  <a:srgbClr val="7494A4"/>
                </a:solidFill>
              </a:rPr>
              <a:t>.</a:t>
            </a:r>
            <a:endParaRPr lang="en-GB" sz="2000"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49711672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5E969-D54F-484A-AAF4-2610BF8F623C}"/>
              </a:ext>
            </a:extLst>
          </p:cNvPr>
          <p:cNvSpPr>
            <a:spLocks noGrp="1"/>
          </p:cNvSpPr>
          <p:nvPr>
            <p:ph type="title"/>
          </p:nvPr>
        </p:nvSpPr>
        <p:spPr/>
        <p:txBody>
          <a:bodyPr>
            <a:normAutofit/>
          </a:bodyPr>
          <a:lstStyle/>
          <a:p>
            <a:pPr algn="ctr"/>
            <a:r>
              <a:rPr lang="en-GB" dirty="0" err="1">
                <a:solidFill>
                  <a:srgbClr val="77726B"/>
                </a:solidFill>
              </a:rPr>
              <a:t>Primjer</a:t>
            </a:r>
            <a:r>
              <a:rPr lang="en-GB" dirty="0">
                <a:solidFill>
                  <a:srgbClr val="77726B"/>
                </a:solidFill>
              </a:rPr>
              <a:t> - grad </a:t>
            </a:r>
            <a:r>
              <a:rPr lang="en-GB" dirty="0" err="1">
                <a:solidFill>
                  <a:srgbClr val="77726B"/>
                </a:solidFill>
              </a:rPr>
              <a:t>Mantova</a:t>
            </a:r>
            <a:endParaRPr lang="en-GB" dirty="0">
              <a:solidFill>
                <a:srgbClr val="77726B"/>
              </a:solidFill>
            </a:endParaRPr>
          </a:p>
        </p:txBody>
      </p:sp>
      <p:sp>
        <p:nvSpPr>
          <p:cNvPr id="3" name="Zástupný objekt pre text 2">
            <a:extLst>
              <a:ext uri="{FF2B5EF4-FFF2-40B4-BE49-F238E27FC236}">
                <a16:creationId xmlns:a16="http://schemas.microsoft.com/office/drawing/2014/main" id="{93EB9968-EA0D-44DA-87B1-71CF90B14ACC}"/>
              </a:ext>
            </a:extLst>
          </p:cNvPr>
          <p:cNvSpPr>
            <a:spLocks noGrp="1"/>
          </p:cNvSpPr>
          <p:nvPr>
            <p:ph type="body" idx="1"/>
          </p:nvPr>
        </p:nvSpPr>
        <p:spPr>
          <a:xfrm>
            <a:off x="296863" y="1184708"/>
            <a:ext cx="8562973" cy="5063812"/>
          </a:xfrm>
        </p:spPr>
        <p:txBody>
          <a:bodyPr>
            <a:normAutofit lnSpcReduction="10000"/>
          </a:bodyPr>
          <a:lstStyle/>
          <a:p>
            <a:r>
              <a:rPr lang="hr-HR" sz="2000" dirty="0">
                <a:solidFill>
                  <a:srgbClr val="7494A4"/>
                </a:solidFill>
              </a:rPr>
              <a:t>Izazov</a:t>
            </a:r>
            <a:r>
              <a:rPr lang="en-US" sz="2000" dirty="0">
                <a:solidFill>
                  <a:srgbClr val="7494A4"/>
                </a:solidFill>
              </a:rPr>
              <a:t>: </a:t>
            </a:r>
            <a:r>
              <a:rPr lang="en-US" sz="2000" b="1" dirty="0">
                <a:solidFill>
                  <a:srgbClr val="7494A4"/>
                </a:solidFill>
              </a:rPr>
              <a:t>URBANA REGENERACIJA</a:t>
            </a:r>
          </a:p>
          <a:p>
            <a:endParaRPr lang="en-US" sz="2000" dirty="0">
              <a:solidFill>
                <a:srgbClr val="7494A4"/>
              </a:solidFill>
            </a:endParaRPr>
          </a:p>
          <a:p>
            <a:r>
              <a:rPr lang="hr-HR" sz="2000" b="1" dirty="0">
                <a:solidFill>
                  <a:srgbClr val="7494A4"/>
                </a:solidFill>
              </a:rPr>
              <a:t>C</a:t>
            </a:r>
            <a:r>
              <a:rPr lang="en-US" sz="2000" b="1" dirty="0" err="1">
                <a:solidFill>
                  <a:srgbClr val="7494A4"/>
                </a:solidFill>
              </a:rPr>
              <a:t>iljevi</a:t>
            </a:r>
            <a:endParaRPr lang="en-US" sz="2000" b="1" dirty="0">
              <a:solidFill>
                <a:srgbClr val="7494A4"/>
              </a:solidFill>
            </a:endParaRPr>
          </a:p>
          <a:p>
            <a:r>
              <a:rPr lang="en-US" sz="2000" dirty="0">
                <a:solidFill>
                  <a:srgbClr val="7494A4"/>
                </a:solidFill>
              </a:rPr>
              <a:t>• </a:t>
            </a:r>
            <a:r>
              <a:rPr lang="en-US" sz="2000" dirty="0" err="1">
                <a:solidFill>
                  <a:srgbClr val="7494A4"/>
                </a:solidFill>
              </a:rPr>
              <a:t>na</a:t>
            </a:r>
            <a:r>
              <a:rPr lang="en-US" sz="2000" dirty="0">
                <a:solidFill>
                  <a:srgbClr val="7494A4"/>
                </a:solidFill>
              </a:rPr>
              <a:t> </a:t>
            </a:r>
            <a:r>
              <a:rPr lang="en-US" sz="2000" dirty="0" err="1">
                <a:solidFill>
                  <a:srgbClr val="7494A4"/>
                </a:solidFill>
              </a:rPr>
              <a:t>tehničkoj</a:t>
            </a:r>
            <a:r>
              <a:rPr lang="en-US" sz="2000" dirty="0">
                <a:solidFill>
                  <a:srgbClr val="7494A4"/>
                </a:solidFill>
              </a:rPr>
              <a:t> </a:t>
            </a:r>
            <a:r>
              <a:rPr lang="en-US" sz="2000" dirty="0" err="1">
                <a:solidFill>
                  <a:srgbClr val="7494A4"/>
                </a:solidFill>
              </a:rPr>
              <a:t>razini</a:t>
            </a:r>
            <a:r>
              <a:rPr lang="en-US" sz="2000" dirty="0">
                <a:solidFill>
                  <a:srgbClr val="7494A4"/>
                </a:solidFill>
              </a:rPr>
              <a:t> </a:t>
            </a:r>
            <a:r>
              <a:rPr lang="en-US" sz="2000" dirty="0" err="1">
                <a:solidFill>
                  <a:srgbClr val="7494A4"/>
                </a:solidFill>
              </a:rPr>
              <a:t>cilj</a:t>
            </a:r>
            <a:r>
              <a:rPr lang="en-US" sz="2000" dirty="0">
                <a:solidFill>
                  <a:srgbClr val="7494A4"/>
                </a:solidFill>
              </a:rPr>
              <a:t> je </a:t>
            </a:r>
            <a:r>
              <a:rPr lang="en-US" sz="2000" dirty="0" err="1">
                <a:solidFill>
                  <a:srgbClr val="7494A4"/>
                </a:solidFill>
              </a:rPr>
              <a:t>identificirati</a:t>
            </a:r>
            <a:r>
              <a:rPr lang="en-US" sz="2000" dirty="0">
                <a:solidFill>
                  <a:srgbClr val="7494A4"/>
                </a:solidFill>
              </a:rPr>
              <a:t> </a:t>
            </a:r>
            <a:r>
              <a:rPr lang="en-US" sz="2000" dirty="0" err="1">
                <a:solidFill>
                  <a:srgbClr val="7494A4"/>
                </a:solidFill>
              </a:rPr>
              <a:t>i</a:t>
            </a:r>
            <a:r>
              <a:rPr lang="en-US" sz="2000" dirty="0">
                <a:solidFill>
                  <a:srgbClr val="7494A4"/>
                </a:solidFill>
              </a:rPr>
              <a:t> </a:t>
            </a:r>
            <a:r>
              <a:rPr lang="en-US" sz="2000" dirty="0" err="1">
                <a:solidFill>
                  <a:srgbClr val="7494A4"/>
                </a:solidFill>
              </a:rPr>
              <a:t>nadzirati</a:t>
            </a:r>
            <a:r>
              <a:rPr lang="en-US" sz="2000" dirty="0">
                <a:solidFill>
                  <a:srgbClr val="7494A4"/>
                </a:solidFill>
              </a:rPr>
              <a:t> </a:t>
            </a:r>
            <a:r>
              <a:rPr lang="en-US" sz="2000" dirty="0" err="1">
                <a:solidFill>
                  <a:srgbClr val="7494A4"/>
                </a:solidFill>
              </a:rPr>
              <a:t>područja</a:t>
            </a:r>
            <a:r>
              <a:rPr lang="en-US" sz="2000" dirty="0">
                <a:solidFill>
                  <a:srgbClr val="7494A4"/>
                </a:solidFill>
              </a:rPr>
              <a:t> </a:t>
            </a:r>
            <a:r>
              <a:rPr lang="en-US" sz="2000" dirty="0" err="1">
                <a:solidFill>
                  <a:srgbClr val="7494A4"/>
                </a:solidFill>
              </a:rPr>
              <a:t>koja</a:t>
            </a:r>
            <a:r>
              <a:rPr lang="en-US" sz="2000" dirty="0">
                <a:solidFill>
                  <a:srgbClr val="7494A4"/>
                </a:solidFill>
              </a:rPr>
              <a:t> se </a:t>
            </a:r>
            <a:r>
              <a:rPr lang="hr-HR" sz="2000" dirty="0">
                <a:solidFill>
                  <a:srgbClr val="7494A4"/>
                </a:solidFill>
              </a:rPr>
              <a:t> </a:t>
            </a:r>
          </a:p>
          <a:p>
            <a:r>
              <a:rPr lang="hr-HR" sz="2000" dirty="0">
                <a:solidFill>
                  <a:srgbClr val="7494A4"/>
                </a:solidFill>
              </a:rPr>
              <a:t>   </a:t>
            </a:r>
            <a:r>
              <a:rPr lang="en-US" sz="2000" dirty="0">
                <a:solidFill>
                  <a:srgbClr val="7494A4"/>
                </a:solidFill>
              </a:rPr>
              <a:t>re</a:t>
            </a:r>
            <a:r>
              <a:rPr lang="hr-HR" sz="2000" dirty="0">
                <a:solidFill>
                  <a:srgbClr val="7494A4"/>
                </a:solidFill>
              </a:rPr>
              <a:t>generiraju</a:t>
            </a:r>
            <a:endParaRPr lang="en-US" sz="2000" dirty="0">
              <a:solidFill>
                <a:srgbClr val="7494A4"/>
              </a:solidFill>
            </a:endParaRPr>
          </a:p>
          <a:p>
            <a:r>
              <a:rPr lang="en-US" sz="2000" dirty="0">
                <a:solidFill>
                  <a:srgbClr val="7494A4"/>
                </a:solidFill>
              </a:rPr>
              <a:t>• </a:t>
            </a:r>
            <a:r>
              <a:rPr lang="en-US" sz="2000" dirty="0" err="1">
                <a:solidFill>
                  <a:srgbClr val="7494A4"/>
                </a:solidFill>
              </a:rPr>
              <a:t>na</a:t>
            </a:r>
            <a:r>
              <a:rPr lang="en-US" sz="2000" dirty="0">
                <a:solidFill>
                  <a:srgbClr val="7494A4"/>
                </a:solidFill>
              </a:rPr>
              <a:t> </a:t>
            </a:r>
            <a:r>
              <a:rPr lang="en-US" sz="2000" dirty="0" err="1">
                <a:solidFill>
                  <a:srgbClr val="7494A4"/>
                </a:solidFill>
              </a:rPr>
              <a:t>strateškoj</a:t>
            </a:r>
            <a:r>
              <a:rPr lang="en-US" sz="2000" dirty="0">
                <a:solidFill>
                  <a:srgbClr val="7494A4"/>
                </a:solidFill>
              </a:rPr>
              <a:t> </a:t>
            </a:r>
            <a:r>
              <a:rPr lang="en-US" sz="2000" dirty="0" err="1">
                <a:solidFill>
                  <a:srgbClr val="7494A4"/>
                </a:solidFill>
              </a:rPr>
              <a:t>razini</a:t>
            </a:r>
            <a:r>
              <a:rPr lang="en-US" sz="2000" dirty="0">
                <a:solidFill>
                  <a:srgbClr val="7494A4"/>
                </a:solidFill>
              </a:rPr>
              <a:t> </a:t>
            </a:r>
            <a:r>
              <a:rPr lang="en-US" sz="2000" dirty="0" err="1">
                <a:solidFill>
                  <a:srgbClr val="7494A4"/>
                </a:solidFill>
              </a:rPr>
              <a:t>cilj</a:t>
            </a:r>
            <a:r>
              <a:rPr lang="en-US" sz="2000" dirty="0">
                <a:solidFill>
                  <a:srgbClr val="7494A4"/>
                </a:solidFill>
              </a:rPr>
              <a:t> je </a:t>
            </a:r>
            <a:r>
              <a:rPr lang="en-US" sz="2000" dirty="0" err="1">
                <a:solidFill>
                  <a:srgbClr val="7494A4"/>
                </a:solidFill>
              </a:rPr>
              <a:t>definirati</a:t>
            </a:r>
            <a:r>
              <a:rPr lang="en-US" sz="2000" dirty="0">
                <a:solidFill>
                  <a:srgbClr val="7494A4"/>
                </a:solidFill>
              </a:rPr>
              <a:t> </a:t>
            </a:r>
            <a:r>
              <a:rPr lang="en-US" sz="2000" dirty="0" err="1">
                <a:solidFill>
                  <a:srgbClr val="7494A4"/>
                </a:solidFill>
              </a:rPr>
              <a:t>akcije</a:t>
            </a:r>
            <a:r>
              <a:rPr lang="en-US" sz="2000" dirty="0">
                <a:solidFill>
                  <a:srgbClr val="7494A4"/>
                </a:solidFill>
              </a:rPr>
              <a:t> </a:t>
            </a:r>
            <a:r>
              <a:rPr lang="en-US" sz="2000" dirty="0" err="1">
                <a:solidFill>
                  <a:srgbClr val="7494A4"/>
                </a:solidFill>
              </a:rPr>
              <a:t>koje</a:t>
            </a:r>
            <a:r>
              <a:rPr lang="en-US" sz="2000" dirty="0">
                <a:solidFill>
                  <a:srgbClr val="7494A4"/>
                </a:solidFill>
              </a:rPr>
              <a:t> </a:t>
            </a:r>
            <a:r>
              <a:rPr lang="en-US" sz="2000" dirty="0" err="1">
                <a:solidFill>
                  <a:srgbClr val="7494A4"/>
                </a:solidFill>
              </a:rPr>
              <a:t>treba</a:t>
            </a:r>
            <a:r>
              <a:rPr lang="en-US" sz="2000" dirty="0">
                <a:solidFill>
                  <a:srgbClr val="7494A4"/>
                </a:solidFill>
              </a:rPr>
              <a:t> </a:t>
            </a:r>
            <a:r>
              <a:rPr lang="en-US" sz="2000" dirty="0" err="1">
                <a:solidFill>
                  <a:srgbClr val="7494A4"/>
                </a:solidFill>
              </a:rPr>
              <a:t>poduzeti</a:t>
            </a:r>
            <a:r>
              <a:rPr lang="en-US" sz="2000" dirty="0">
                <a:solidFill>
                  <a:srgbClr val="7494A4"/>
                </a:solidFill>
              </a:rPr>
              <a:t> </a:t>
            </a:r>
            <a:endParaRPr lang="hr-HR" sz="2000" dirty="0">
              <a:solidFill>
                <a:srgbClr val="7494A4"/>
              </a:solidFill>
            </a:endParaRPr>
          </a:p>
          <a:p>
            <a:r>
              <a:rPr lang="hr-HR" sz="2000" dirty="0">
                <a:solidFill>
                  <a:srgbClr val="7494A4"/>
                </a:solidFill>
              </a:rPr>
              <a:t>   </a:t>
            </a:r>
            <a:r>
              <a:rPr lang="en-US" sz="2000" dirty="0" err="1">
                <a:solidFill>
                  <a:srgbClr val="7494A4"/>
                </a:solidFill>
              </a:rPr>
              <a:t>uspoređujući</a:t>
            </a:r>
            <a:r>
              <a:rPr lang="en-US" sz="2000" dirty="0">
                <a:solidFill>
                  <a:srgbClr val="7494A4"/>
                </a:solidFill>
              </a:rPr>
              <a:t> </a:t>
            </a:r>
            <a:r>
              <a:rPr lang="en-US" sz="2000" dirty="0" err="1">
                <a:solidFill>
                  <a:srgbClr val="7494A4"/>
                </a:solidFill>
              </a:rPr>
              <a:t>karakteristike</a:t>
            </a:r>
            <a:r>
              <a:rPr lang="en-US" sz="2000" dirty="0">
                <a:solidFill>
                  <a:srgbClr val="7494A4"/>
                </a:solidFill>
              </a:rPr>
              <a:t> </a:t>
            </a:r>
            <a:r>
              <a:rPr lang="en-US" sz="2000" dirty="0" err="1">
                <a:solidFill>
                  <a:srgbClr val="7494A4"/>
                </a:solidFill>
              </a:rPr>
              <a:t>područja</a:t>
            </a:r>
            <a:r>
              <a:rPr lang="en-US" sz="2000" dirty="0">
                <a:solidFill>
                  <a:srgbClr val="7494A4"/>
                </a:solidFill>
              </a:rPr>
              <a:t> </a:t>
            </a:r>
            <a:r>
              <a:rPr lang="en-US" sz="2000" dirty="0" err="1">
                <a:solidFill>
                  <a:srgbClr val="7494A4"/>
                </a:solidFill>
              </a:rPr>
              <a:t>sa</a:t>
            </a:r>
            <a:r>
              <a:rPr lang="en-US" sz="2000" dirty="0">
                <a:solidFill>
                  <a:srgbClr val="7494A4"/>
                </a:solidFill>
              </a:rPr>
              <a:t> </a:t>
            </a:r>
            <a:r>
              <a:rPr lang="en-US" sz="2000" dirty="0" err="1">
                <a:solidFill>
                  <a:srgbClr val="7494A4"/>
                </a:solidFill>
              </a:rPr>
              <a:t>njihovim</a:t>
            </a:r>
            <a:r>
              <a:rPr lang="en-US" sz="2000" dirty="0">
                <a:solidFill>
                  <a:srgbClr val="7494A4"/>
                </a:solidFill>
              </a:rPr>
              <a:t> </a:t>
            </a:r>
            <a:r>
              <a:rPr lang="en-US" sz="2000" dirty="0" err="1">
                <a:solidFill>
                  <a:srgbClr val="7494A4"/>
                </a:solidFill>
              </a:rPr>
              <a:t>stanjima</a:t>
            </a:r>
            <a:r>
              <a:rPr lang="en-US" sz="2000" dirty="0">
                <a:solidFill>
                  <a:srgbClr val="7494A4"/>
                </a:solidFill>
              </a:rPr>
              <a:t> </a:t>
            </a:r>
            <a:r>
              <a:rPr lang="hr-HR" sz="2000" dirty="0">
                <a:solidFill>
                  <a:srgbClr val="7494A4"/>
                </a:solidFill>
              </a:rPr>
              <a:t> </a:t>
            </a:r>
          </a:p>
          <a:p>
            <a:r>
              <a:rPr lang="hr-HR" sz="2000" dirty="0">
                <a:solidFill>
                  <a:srgbClr val="7494A4"/>
                </a:solidFill>
              </a:rPr>
              <a:t>   </a:t>
            </a:r>
            <a:r>
              <a:rPr lang="en-US" sz="2000" dirty="0" err="1">
                <a:solidFill>
                  <a:srgbClr val="7494A4"/>
                </a:solidFill>
              </a:rPr>
              <a:t>degradacije</a:t>
            </a:r>
            <a:r>
              <a:rPr lang="en-US" sz="2000" dirty="0">
                <a:solidFill>
                  <a:srgbClr val="7494A4"/>
                </a:solidFill>
              </a:rPr>
              <a:t>.</a:t>
            </a:r>
          </a:p>
          <a:p>
            <a:endParaRPr lang="en-US" sz="2000" dirty="0">
              <a:solidFill>
                <a:srgbClr val="7494A4"/>
              </a:solidFill>
            </a:endParaRPr>
          </a:p>
          <a:p>
            <a:r>
              <a:rPr lang="en-US" sz="2000" b="1" dirty="0" err="1">
                <a:solidFill>
                  <a:srgbClr val="7494A4"/>
                </a:solidFill>
              </a:rPr>
              <a:t>Korisnici</a:t>
            </a:r>
            <a:endParaRPr lang="en-US" sz="2000" b="1" dirty="0">
              <a:solidFill>
                <a:srgbClr val="7494A4"/>
              </a:solidFill>
            </a:endParaRPr>
          </a:p>
          <a:p>
            <a:r>
              <a:rPr lang="en-US" sz="2000" dirty="0">
                <a:solidFill>
                  <a:srgbClr val="7494A4"/>
                </a:solidFill>
              </a:rPr>
              <a:t>• </a:t>
            </a:r>
            <a:r>
              <a:rPr lang="en-US" sz="2000" dirty="0" err="1">
                <a:solidFill>
                  <a:srgbClr val="7494A4"/>
                </a:solidFill>
              </a:rPr>
              <a:t>građani</a:t>
            </a:r>
            <a:r>
              <a:rPr lang="en-US" sz="2000" dirty="0">
                <a:solidFill>
                  <a:srgbClr val="7494A4"/>
                </a:solidFill>
              </a:rPr>
              <a:t>, </a:t>
            </a:r>
            <a:r>
              <a:rPr lang="en-US" sz="2000" dirty="0" err="1">
                <a:solidFill>
                  <a:srgbClr val="7494A4"/>
                </a:solidFill>
              </a:rPr>
              <a:t>organizacije</a:t>
            </a:r>
            <a:r>
              <a:rPr lang="en-US" sz="2000" dirty="0">
                <a:solidFill>
                  <a:srgbClr val="7494A4"/>
                </a:solidFill>
              </a:rPr>
              <a:t> </a:t>
            </a:r>
            <a:r>
              <a:rPr lang="en-US" sz="2000" dirty="0" err="1">
                <a:solidFill>
                  <a:srgbClr val="7494A4"/>
                </a:solidFill>
              </a:rPr>
              <a:t>i</a:t>
            </a:r>
            <a:r>
              <a:rPr lang="en-US" sz="2000" dirty="0">
                <a:solidFill>
                  <a:srgbClr val="7494A4"/>
                </a:solidFill>
              </a:rPr>
              <a:t> </a:t>
            </a:r>
            <a:r>
              <a:rPr lang="en-US" sz="2000" dirty="0" err="1">
                <a:solidFill>
                  <a:srgbClr val="7494A4"/>
                </a:solidFill>
              </a:rPr>
              <a:t>udruge</a:t>
            </a:r>
            <a:r>
              <a:rPr lang="en-US" sz="2000" dirty="0">
                <a:solidFill>
                  <a:srgbClr val="7494A4"/>
                </a:solidFill>
              </a:rPr>
              <a:t> </a:t>
            </a:r>
            <a:r>
              <a:rPr lang="en-US" sz="2000" dirty="0" err="1">
                <a:solidFill>
                  <a:srgbClr val="7494A4"/>
                </a:solidFill>
              </a:rPr>
              <a:t>koji</a:t>
            </a:r>
            <a:r>
              <a:rPr lang="en-US" sz="2000" dirty="0">
                <a:solidFill>
                  <a:srgbClr val="7494A4"/>
                </a:solidFill>
              </a:rPr>
              <a:t> </a:t>
            </a:r>
            <a:r>
              <a:rPr lang="en-US" sz="2000" dirty="0" err="1">
                <a:solidFill>
                  <a:srgbClr val="7494A4"/>
                </a:solidFill>
              </a:rPr>
              <a:t>će</a:t>
            </a:r>
            <a:r>
              <a:rPr lang="en-US" sz="2000" dirty="0">
                <a:solidFill>
                  <a:srgbClr val="7494A4"/>
                </a:solidFill>
              </a:rPr>
              <a:t> </a:t>
            </a:r>
            <a:r>
              <a:rPr lang="en-US" sz="2000" dirty="0" err="1">
                <a:solidFill>
                  <a:srgbClr val="7494A4"/>
                </a:solidFill>
              </a:rPr>
              <a:t>platformu</a:t>
            </a:r>
            <a:r>
              <a:rPr lang="en-US" sz="2000" dirty="0">
                <a:solidFill>
                  <a:srgbClr val="7494A4"/>
                </a:solidFill>
              </a:rPr>
              <a:t> </a:t>
            </a:r>
            <a:r>
              <a:rPr lang="en-US" sz="2000" dirty="0" err="1">
                <a:solidFill>
                  <a:srgbClr val="7494A4"/>
                </a:solidFill>
              </a:rPr>
              <a:t>koristiti</a:t>
            </a:r>
            <a:r>
              <a:rPr lang="en-US" sz="2000" dirty="0">
                <a:solidFill>
                  <a:srgbClr val="7494A4"/>
                </a:solidFill>
              </a:rPr>
              <a:t> za </a:t>
            </a:r>
            <a:r>
              <a:rPr lang="hr-HR" sz="2000" dirty="0">
                <a:solidFill>
                  <a:srgbClr val="7494A4"/>
                </a:solidFill>
              </a:rPr>
              <a:t> </a:t>
            </a:r>
          </a:p>
          <a:p>
            <a:r>
              <a:rPr lang="hr-HR" sz="2000" dirty="0">
                <a:solidFill>
                  <a:srgbClr val="7494A4"/>
                </a:solidFill>
              </a:rPr>
              <a:t>   </a:t>
            </a:r>
            <a:r>
              <a:rPr lang="en-US" sz="2000" dirty="0" err="1">
                <a:solidFill>
                  <a:srgbClr val="7494A4"/>
                </a:solidFill>
              </a:rPr>
              <a:t>izvještavanje</a:t>
            </a:r>
            <a:r>
              <a:rPr lang="en-US" sz="2000" dirty="0">
                <a:solidFill>
                  <a:srgbClr val="7494A4"/>
                </a:solidFill>
              </a:rPr>
              <a:t> o </a:t>
            </a:r>
            <a:r>
              <a:rPr lang="en-US" sz="2000" dirty="0" err="1">
                <a:solidFill>
                  <a:srgbClr val="7494A4"/>
                </a:solidFill>
              </a:rPr>
              <a:t>situacijama</a:t>
            </a:r>
            <a:r>
              <a:rPr lang="en-US" sz="2000" dirty="0">
                <a:solidFill>
                  <a:srgbClr val="7494A4"/>
                </a:solidFill>
              </a:rPr>
              <a:t> </a:t>
            </a:r>
            <a:r>
              <a:rPr lang="en-US" sz="2000" dirty="0" err="1">
                <a:solidFill>
                  <a:srgbClr val="7494A4"/>
                </a:solidFill>
              </a:rPr>
              <a:t>propadanja</a:t>
            </a:r>
            <a:endParaRPr lang="en-US" sz="2000" dirty="0">
              <a:solidFill>
                <a:srgbClr val="7494A4"/>
              </a:solidFill>
            </a:endParaRPr>
          </a:p>
          <a:p>
            <a:r>
              <a:rPr lang="en-US" sz="2000" dirty="0">
                <a:solidFill>
                  <a:srgbClr val="7494A4"/>
                </a:solidFill>
              </a:rPr>
              <a:t>• </a:t>
            </a:r>
            <a:r>
              <a:rPr lang="en-US" sz="2000" dirty="0" err="1">
                <a:solidFill>
                  <a:srgbClr val="7494A4"/>
                </a:solidFill>
              </a:rPr>
              <a:t>službenici</a:t>
            </a:r>
            <a:r>
              <a:rPr lang="en-US" sz="2000" dirty="0">
                <a:solidFill>
                  <a:srgbClr val="7494A4"/>
                </a:solidFill>
              </a:rPr>
              <a:t> </a:t>
            </a:r>
            <a:r>
              <a:rPr lang="en-US" sz="2000" dirty="0" err="1">
                <a:solidFill>
                  <a:srgbClr val="7494A4"/>
                </a:solidFill>
              </a:rPr>
              <a:t>lokalne</a:t>
            </a:r>
            <a:r>
              <a:rPr lang="en-US" sz="2000" dirty="0">
                <a:solidFill>
                  <a:srgbClr val="7494A4"/>
                </a:solidFill>
              </a:rPr>
              <a:t> </a:t>
            </a:r>
            <a:r>
              <a:rPr lang="en-US" sz="2000" dirty="0" err="1">
                <a:solidFill>
                  <a:srgbClr val="7494A4"/>
                </a:solidFill>
              </a:rPr>
              <a:t>vlasti</a:t>
            </a:r>
            <a:r>
              <a:rPr lang="en-US" sz="2000" dirty="0">
                <a:solidFill>
                  <a:srgbClr val="7494A4"/>
                </a:solidFill>
              </a:rPr>
              <a:t> </a:t>
            </a:r>
            <a:r>
              <a:rPr lang="en-US" sz="2000" dirty="0" err="1">
                <a:solidFill>
                  <a:srgbClr val="7494A4"/>
                </a:solidFill>
              </a:rPr>
              <a:t>koji</a:t>
            </a:r>
            <a:r>
              <a:rPr lang="en-US" sz="2000" dirty="0">
                <a:solidFill>
                  <a:srgbClr val="7494A4"/>
                </a:solidFill>
              </a:rPr>
              <a:t> </a:t>
            </a:r>
            <a:r>
              <a:rPr lang="en-US" sz="2000" dirty="0" err="1">
                <a:solidFill>
                  <a:srgbClr val="7494A4"/>
                </a:solidFill>
              </a:rPr>
              <a:t>će</a:t>
            </a:r>
            <a:r>
              <a:rPr lang="en-US" sz="2000" dirty="0">
                <a:solidFill>
                  <a:srgbClr val="7494A4"/>
                </a:solidFill>
              </a:rPr>
              <a:t> </a:t>
            </a:r>
            <a:r>
              <a:rPr lang="en-US" sz="2000" dirty="0" err="1">
                <a:solidFill>
                  <a:srgbClr val="7494A4"/>
                </a:solidFill>
              </a:rPr>
              <a:t>obrađivati</a:t>
            </a:r>
            <a:r>
              <a:rPr lang="en-US" sz="2000" dirty="0">
                <a:solidFill>
                  <a:srgbClr val="7494A4"/>
                </a:solidFill>
              </a:rPr>
              <a:t> </a:t>
            </a:r>
            <a:r>
              <a:rPr lang="en-US" sz="2000" dirty="0" err="1">
                <a:solidFill>
                  <a:srgbClr val="7494A4"/>
                </a:solidFill>
              </a:rPr>
              <a:t>podatke</a:t>
            </a:r>
            <a:r>
              <a:rPr lang="en-US" sz="2000" dirty="0">
                <a:solidFill>
                  <a:srgbClr val="7494A4"/>
                </a:solidFill>
              </a:rPr>
              <a:t> </a:t>
            </a:r>
            <a:r>
              <a:rPr lang="en-US" sz="2000" dirty="0" err="1">
                <a:solidFill>
                  <a:srgbClr val="7494A4"/>
                </a:solidFill>
              </a:rPr>
              <a:t>i</a:t>
            </a:r>
            <a:r>
              <a:rPr lang="en-US" sz="2000" dirty="0">
                <a:solidFill>
                  <a:srgbClr val="7494A4"/>
                </a:solidFill>
              </a:rPr>
              <a:t> </a:t>
            </a:r>
            <a:r>
              <a:rPr lang="en-US" sz="2000" dirty="0" err="1">
                <a:solidFill>
                  <a:srgbClr val="7494A4"/>
                </a:solidFill>
              </a:rPr>
              <a:t>izvještavati</a:t>
            </a:r>
            <a:r>
              <a:rPr lang="en-US" sz="2000" dirty="0">
                <a:solidFill>
                  <a:srgbClr val="7494A4"/>
                </a:solidFill>
              </a:rPr>
              <a:t> o </a:t>
            </a:r>
            <a:endParaRPr lang="hr-HR" sz="2000" dirty="0">
              <a:solidFill>
                <a:srgbClr val="7494A4"/>
              </a:solidFill>
            </a:endParaRPr>
          </a:p>
          <a:p>
            <a:r>
              <a:rPr lang="hr-HR" sz="2000" dirty="0">
                <a:solidFill>
                  <a:srgbClr val="7494A4"/>
                </a:solidFill>
              </a:rPr>
              <a:t>   </a:t>
            </a:r>
            <a:r>
              <a:rPr lang="en-US" sz="2000" dirty="0" err="1">
                <a:solidFill>
                  <a:srgbClr val="7494A4"/>
                </a:solidFill>
              </a:rPr>
              <a:t>rezultatima</a:t>
            </a:r>
            <a:r>
              <a:rPr lang="en-US" sz="2000" dirty="0">
                <a:solidFill>
                  <a:srgbClr val="7494A4"/>
                </a:solidFill>
              </a:rPr>
              <a:t>.</a:t>
            </a:r>
            <a:endParaRPr lang="en-GB" sz="2000"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527402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940F48D5-6FF3-487A-BCE3-A5E0EAB223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467" y="1313823"/>
            <a:ext cx="5788240" cy="2985876"/>
          </a:xfrm>
          <a:prstGeom prst="rect">
            <a:avLst/>
          </a:prstGeom>
          <a:noFill/>
          <a:ln>
            <a:noFill/>
          </a:ln>
        </p:spPr>
      </p:pic>
      <p:sp>
        <p:nvSpPr>
          <p:cNvPr id="2" name="Nadpis 1">
            <a:extLst>
              <a:ext uri="{FF2B5EF4-FFF2-40B4-BE49-F238E27FC236}">
                <a16:creationId xmlns:a16="http://schemas.microsoft.com/office/drawing/2014/main" id="{53B3FC92-394B-4588-8253-313FDDD536B0}"/>
              </a:ext>
            </a:extLst>
          </p:cNvPr>
          <p:cNvSpPr>
            <a:spLocks noGrp="1"/>
          </p:cNvSpPr>
          <p:nvPr>
            <p:ph type="title"/>
          </p:nvPr>
        </p:nvSpPr>
        <p:spPr/>
        <p:txBody>
          <a:bodyPr/>
          <a:lstStyle/>
          <a:p>
            <a:pPr algn="ctr"/>
            <a:r>
              <a:rPr lang="en-US" dirty="0" err="1">
                <a:solidFill>
                  <a:srgbClr val="77726B"/>
                </a:solidFill>
              </a:rPr>
              <a:t>Primjer</a:t>
            </a:r>
            <a:r>
              <a:rPr lang="en-US" dirty="0">
                <a:solidFill>
                  <a:srgbClr val="77726B"/>
                </a:solidFill>
              </a:rPr>
              <a:t> - grad </a:t>
            </a:r>
            <a:r>
              <a:rPr lang="en-US" dirty="0" err="1">
                <a:solidFill>
                  <a:srgbClr val="77726B"/>
                </a:solidFill>
              </a:rPr>
              <a:t>Mantova</a:t>
            </a:r>
            <a:endParaRPr lang="en-GB" dirty="0">
              <a:solidFill>
                <a:srgbClr val="77726B"/>
              </a:solidFill>
            </a:endParaRPr>
          </a:p>
        </p:txBody>
      </p:sp>
      <p:sp>
        <p:nvSpPr>
          <p:cNvPr id="5" name="Obdĺžnik 4">
            <a:extLst>
              <a:ext uri="{FF2B5EF4-FFF2-40B4-BE49-F238E27FC236}">
                <a16:creationId xmlns:a16="http://schemas.microsoft.com/office/drawing/2014/main" id="{C3B1D9D9-5D1C-43E2-86B0-7E9602783C3D}"/>
              </a:ext>
            </a:extLst>
          </p:cNvPr>
          <p:cNvSpPr/>
          <p:nvPr/>
        </p:nvSpPr>
        <p:spPr>
          <a:xfrm>
            <a:off x="457700" y="4190649"/>
            <a:ext cx="8912207" cy="1938992"/>
          </a:xfrm>
          <a:prstGeom prst="rect">
            <a:avLst/>
          </a:prstGeom>
        </p:spPr>
        <p:txBody>
          <a:bodyPr wrap="square">
            <a:spAutoFit/>
          </a:bodyPr>
          <a:lstStyle/>
          <a:p>
            <a:r>
              <a:rPr lang="en-GB" sz="2000" b="1" dirty="0" err="1">
                <a:solidFill>
                  <a:srgbClr val="7494A4"/>
                </a:solidFill>
                <a:sym typeface="Trebuchet MS"/>
              </a:rPr>
              <a:t>Konačni</a:t>
            </a:r>
            <a:r>
              <a:rPr lang="en-GB" sz="2000" b="1" dirty="0">
                <a:solidFill>
                  <a:srgbClr val="7494A4"/>
                </a:solidFill>
                <a:sym typeface="Trebuchet MS"/>
              </a:rPr>
              <a:t> </a:t>
            </a:r>
            <a:r>
              <a:rPr lang="en-GB" sz="2000" b="1" dirty="0" err="1">
                <a:solidFill>
                  <a:srgbClr val="7494A4"/>
                </a:solidFill>
                <a:sym typeface="Trebuchet MS"/>
              </a:rPr>
              <a:t>rezultati</a:t>
            </a:r>
            <a:endParaRPr lang="en-GB" sz="2000" b="1" dirty="0">
              <a:solidFill>
                <a:srgbClr val="7494A4"/>
              </a:solidFill>
              <a:sym typeface="Trebuchet MS"/>
            </a:endParaRPr>
          </a:p>
          <a:p>
            <a:r>
              <a:rPr lang="en-GB" sz="2000" b="1" dirty="0">
                <a:solidFill>
                  <a:srgbClr val="7494A4"/>
                </a:solidFill>
                <a:sym typeface="Trebuchet MS"/>
              </a:rPr>
              <a:t>• </a:t>
            </a:r>
            <a:r>
              <a:rPr lang="hr-HR" sz="2000" dirty="0">
                <a:solidFill>
                  <a:srgbClr val="7494A4"/>
                </a:solidFill>
                <a:sym typeface="Trebuchet MS"/>
              </a:rPr>
              <a:t>dobiti</a:t>
            </a:r>
            <a:r>
              <a:rPr lang="en-GB" sz="2000" dirty="0">
                <a:solidFill>
                  <a:srgbClr val="7494A4"/>
                </a:solidFill>
                <a:sym typeface="Trebuchet MS"/>
              </a:rPr>
              <a:t> kart</a:t>
            </a:r>
            <a:r>
              <a:rPr lang="hr-HR" sz="2000" dirty="0">
                <a:solidFill>
                  <a:srgbClr val="7494A4"/>
                </a:solidFill>
                <a:sym typeface="Trebuchet MS"/>
              </a:rPr>
              <a:t>u</a:t>
            </a:r>
            <a:r>
              <a:rPr lang="en-GB" sz="2000" dirty="0">
                <a:solidFill>
                  <a:srgbClr val="7494A4"/>
                </a:solidFill>
                <a:sym typeface="Trebuchet MS"/>
              </a:rPr>
              <a:t> </a:t>
            </a:r>
            <a:r>
              <a:rPr lang="en-GB" sz="2000" dirty="0" err="1">
                <a:solidFill>
                  <a:srgbClr val="7494A4"/>
                </a:solidFill>
                <a:sym typeface="Trebuchet MS"/>
              </a:rPr>
              <a:t>koja</a:t>
            </a:r>
            <a:r>
              <a:rPr lang="en-GB" sz="2000" dirty="0">
                <a:solidFill>
                  <a:srgbClr val="7494A4"/>
                </a:solidFill>
                <a:sym typeface="Trebuchet MS"/>
              </a:rPr>
              <a:t> </a:t>
            </a:r>
            <a:r>
              <a:rPr lang="en-GB" sz="2000" dirty="0" err="1">
                <a:solidFill>
                  <a:srgbClr val="7494A4"/>
                </a:solidFill>
                <a:sym typeface="Trebuchet MS"/>
              </a:rPr>
              <a:t>predstavlja</a:t>
            </a:r>
            <a:r>
              <a:rPr lang="en-GB" sz="2000" dirty="0">
                <a:solidFill>
                  <a:srgbClr val="7494A4"/>
                </a:solidFill>
                <a:sym typeface="Trebuchet MS"/>
              </a:rPr>
              <a:t> </a:t>
            </a:r>
            <a:r>
              <a:rPr lang="en-GB" sz="2000" dirty="0" err="1">
                <a:solidFill>
                  <a:srgbClr val="7494A4"/>
                </a:solidFill>
                <a:sym typeface="Trebuchet MS"/>
              </a:rPr>
              <a:t>percepciju</a:t>
            </a:r>
            <a:r>
              <a:rPr lang="en-GB" sz="2000" dirty="0">
                <a:solidFill>
                  <a:srgbClr val="7494A4"/>
                </a:solidFill>
                <a:sym typeface="Trebuchet MS"/>
              </a:rPr>
              <a:t> </a:t>
            </a:r>
            <a:r>
              <a:rPr lang="hr-HR" sz="2000" dirty="0">
                <a:solidFill>
                  <a:srgbClr val="7494A4"/>
                </a:solidFill>
                <a:sym typeface="Trebuchet MS"/>
              </a:rPr>
              <a:t>ljudi o </a:t>
            </a:r>
            <a:r>
              <a:rPr lang="en-GB" sz="2000" dirty="0" err="1">
                <a:solidFill>
                  <a:srgbClr val="7494A4"/>
                </a:solidFill>
                <a:sym typeface="Trebuchet MS"/>
              </a:rPr>
              <a:t>degradacij</a:t>
            </a:r>
            <a:r>
              <a:rPr lang="hr-HR" sz="2000" dirty="0">
                <a:solidFill>
                  <a:srgbClr val="7494A4"/>
                </a:solidFill>
                <a:sym typeface="Trebuchet MS"/>
              </a:rPr>
              <a:t>i</a:t>
            </a:r>
          </a:p>
          <a:p>
            <a:r>
              <a:rPr lang="en-GB" sz="2000" dirty="0">
                <a:solidFill>
                  <a:srgbClr val="7494A4"/>
                </a:solidFill>
                <a:sym typeface="Trebuchet MS"/>
              </a:rPr>
              <a:t>• </a:t>
            </a:r>
            <a:r>
              <a:rPr lang="en-GB" sz="2000" dirty="0" err="1">
                <a:solidFill>
                  <a:srgbClr val="7494A4"/>
                </a:solidFill>
                <a:sym typeface="Trebuchet MS"/>
              </a:rPr>
              <a:t>nakon</a:t>
            </a:r>
            <a:r>
              <a:rPr lang="en-GB" sz="2000" dirty="0">
                <a:solidFill>
                  <a:srgbClr val="7494A4"/>
                </a:solidFill>
                <a:sym typeface="Trebuchet MS"/>
              </a:rPr>
              <a:t> </a:t>
            </a:r>
            <a:r>
              <a:rPr lang="en-GB" sz="2000" dirty="0" err="1">
                <a:solidFill>
                  <a:srgbClr val="7494A4"/>
                </a:solidFill>
                <a:sym typeface="Trebuchet MS"/>
              </a:rPr>
              <a:t>što</a:t>
            </a:r>
            <a:r>
              <a:rPr lang="en-GB" sz="2000" dirty="0">
                <a:solidFill>
                  <a:srgbClr val="7494A4"/>
                </a:solidFill>
                <a:sym typeface="Trebuchet MS"/>
              </a:rPr>
              <a:t> s</a:t>
            </a:r>
            <a:r>
              <a:rPr lang="hr-HR" sz="2000" dirty="0">
                <a:solidFill>
                  <a:srgbClr val="7494A4"/>
                </a:solidFill>
                <a:sym typeface="Trebuchet MS"/>
              </a:rPr>
              <a:t>e upotpuni </a:t>
            </a:r>
            <a:r>
              <a:rPr lang="en-GB" sz="2000" dirty="0">
                <a:solidFill>
                  <a:srgbClr val="7494A4"/>
                </a:solidFill>
                <a:sym typeface="Trebuchet MS"/>
              </a:rPr>
              <a:t>map</a:t>
            </a:r>
            <a:r>
              <a:rPr lang="hr-HR" sz="2000" dirty="0">
                <a:solidFill>
                  <a:srgbClr val="7494A4"/>
                </a:solidFill>
                <a:sym typeface="Trebuchet MS"/>
              </a:rPr>
              <a:t>a</a:t>
            </a:r>
            <a:r>
              <a:rPr lang="en-GB" sz="2000" dirty="0">
                <a:solidFill>
                  <a:srgbClr val="7494A4"/>
                </a:solidFill>
                <a:sym typeface="Trebuchet MS"/>
              </a:rPr>
              <a:t> </a:t>
            </a:r>
            <a:r>
              <a:rPr lang="en-GB" sz="2000" dirty="0" err="1">
                <a:solidFill>
                  <a:srgbClr val="7494A4"/>
                </a:solidFill>
                <a:sym typeface="Trebuchet MS"/>
              </a:rPr>
              <a:t>percepcije</a:t>
            </a:r>
            <a:r>
              <a:rPr lang="en-GB" sz="2000" dirty="0">
                <a:solidFill>
                  <a:srgbClr val="7494A4"/>
                </a:solidFill>
                <a:sym typeface="Trebuchet MS"/>
              </a:rPr>
              <a:t> s </a:t>
            </a:r>
            <a:r>
              <a:rPr lang="en-GB" sz="2000" dirty="0" err="1">
                <a:solidFill>
                  <a:srgbClr val="7494A4"/>
                </a:solidFill>
                <a:sym typeface="Trebuchet MS"/>
              </a:rPr>
              <a:t>tehničkim</a:t>
            </a:r>
            <a:r>
              <a:rPr lang="en-GB" sz="2000" dirty="0">
                <a:solidFill>
                  <a:srgbClr val="7494A4"/>
                </a:solidFill>
                <a:sym typeface="Trebuchet MS"/>
              </a:rPr>
              <a:t> </a:t>
            </a:r>
            <a:r>
              <a:rPr lang="en-GB" sz="2000" dirty="0" err="1">
                <a:solidFill>
                  <a:srgbClr val="7494A4"/>
                </a:solidFill>
                <a:sym typeface="Trebuchet MS"/>
              </a:rPr>
              <a:t>podacima</a:t>
            </a:r>
            <a:r>
              <a:rPr lang="en-GB" sz="2000" dirty="0">
                <a:solidFill>
                  <a:srgbClr val="7494A4"/>
                </a:solidFill>
                <a:sym typeface="Trebuchet MS"/>
              </a:rPr>
              <a:t>, </a:t>
            </a:r>
            <a:r>
              <a:rPr lang="en-GB" sz="2000" dirty="0" err="1">
                <a:solidFill>
                  <a:srgbClr val="7494A4"/>
                </a:solidFill>
                <a:sym typeface="Trebuchet MS"/>
              </a:rPr>
              <a:t>odre</a:t>
            </a:r>
            <a:r>
              <a:rPr lang="hr-HR" sz="2000" dirty="0">
                <a:solidFill>
                  <a:srgbClr val="7494A4"/>
                </a:solidFill>
                <a:sym typeface="Trebuchet MS"/>
              </a:rPr>
              <a:t>diti  </a:t>
            </a:r>
          </a:p>
          <a:p>
            <a:r>
              <a:rPr lang="hr-HR" sz="2000" dirty="0">
                <a:solidFill>
                  <a:srgbClr val="7494A4"/>
                </a:solidFill>
                <a:sym typeface="Trebuchet MS"/>
              </a:rPr>
              <a:t>   </a:t>
            </a:r>
            <a:r>
              <a:rPr lang="en-GB" sz="2000" dirty="0" err="1">
                <a:solidFill>
                  <a:srgbClr val="7494A4"/>
                </a:solidFill>
                <a:sym typeface="Trebuchet MS"/>
              </a:rPr>
              <a:t>koja</a:t>
            </a:r>
            <a:r>
              <a:rPr lang="en-GB" sz="2000" dirty="0">
                <a:solidFill>
                  <a:srgbClr val="7494A4"/>
                </a:solidFill>
                <a:sym typeface="Trebuchet MS"/>
              </a:rPr>
              <a:t> </a:t>
            </a:r>
            <a:r>
              <a:rPr lang="en-GB" sz="2000" dirty="0" err="1">
                <a:solidFill>
                  <a:srgbClr val="7494A4"/>
                </a:solidFill>
                <a:sym typeface="Trebuchet MS"/>
              </a:rPr>
              <a:t>su</a:t>
            </a:r>
            <a:r>
              <a:rPr lang="en-GB" sz="2000" dirty="0">
                <a:solidFill>
                  <a:srgbClr val="7494A4"/>
                </a:solidFill>
                <a:sym typeface="Trebuchet MS"/>
              </a:rPr>
              <a:t> </a:t>
            </a:r>
            <a:r>
              <a:rPr lang="en-GB" sz="2000" dirty="0" err="1">
                <a:solidFill>
                  <a:srgbClr val="7494A4"/>
                </a:solidFill>
                <a:sym typeface="Trebuchet MS"/>
              </a:rPr>
              <a:t>područja</a:t>
            </a:r>
            <a:r>
              <a:rPr lang="en-GB" sz="2000" dirty="0">
                <a:solidFill>
                  <a:srgbClr val="7494A4"/>
                </a:solidFill>
                <a:sym typeface="Trebuchet MS"/>
              </a:rPr>
              <a:t> </a:t>
            </a:r>
            <a:r>
              <a:rPr lang="en-GB" sz="2000" dirty="0" err="1">
                <a:solidFill>
                  <a:srgbClr val="7494A4"/>
                </a:solidFill>
                <a:sym typeface="Trebuchet MS"/>
              </a:rPr>
              <a:t>regeneracije</a:t>
            </a:r>
            <a:r>
              <a:rPr lang="en-GB" sz="2000" dirty="0">
                <a:solidFill>
                  <a:srgbClr val="7494A4"/>
                </a:solidFill>
                <a:sym typeface="Trebuchet MS"/>
              </a:rPr>
              <a:t> </a:t>
            </a:r>
            <a:r>
              <a:rPr lang="hr-HR" sz="2000" dirty="0">
                <a:solidFill>
                  <a:srgbClr val="7494A4"/>
                </a:solidFill>
                <a:sym typeface="Trebuchet MS"/>
              </a:rPr>
              <a:t>te</a:t>
            </a:r>
            <a:r>
              <a:rPr lang="en-GB" sz="2000" dirty="0">
                <a:solidFill>
                  <a:srgbClr val="7494A4"/>
                </a:solidFill>
                <a:sym typeface="Trebuchet MS"/>
              </a:rPr>
              <a:t> </a:t>
            </a:r>
            <a:r>
              <a:rPr lang="en-GB" sz="2000" dirty="0" err="1">
                <a:solidFill>
                  <a:srgbClr val="7494A4"/>
                </a:solidFill>
                <a:sym typeface="Trebuchet MS"/>
              </a:rPr>
              <a:t>planira</a:t>
            </a:r>
            <a:r>
              <a:rPr lang="hr-HR" sz="2000" dirty="0">
                <a:solidFill>
                  <a:srgbClr val="7494A4"/>
                </a:solidFill>
                <a:sym typeface="Trebuchet MS"/>
              </a:rPr>
              <a:t>ti</a:t>
            </a:r>
            <a:r>
              <a:rPr lang="en-GB" sz="2000" dirty="0">
                <a:solidFill>
                  <a:srgbClr val="7494A4"/>
                </a:solidFill>
                <a:sym typeface="Trebuchet MS"/>
              </a:rPr>
              <a:t> </a:t>
            </a:r>
            <a:r>
              <a:rPr lang="en-GB" sz="2000" dirty="0" err="1">
                <a:solidFill>
                  <a:srgbClr val="7494A4"/>
                </a:solidFill>
                <a:sym typeface="Trebuchet MS"/>
              </a:rPr>
              <a:t>konkretne</a:t>
            </a:r>
            <a:r>
              <a:rPr lang="en-GB" sz="2000" dirty="0">
                <a:solidFill>
                  <a:srgbClr val="7494A4"/>
                </a:solidFill>
                <a:sym typeface="Trebuchet MS"/>
              </a:rPr>
              <a:t> </a:t>
            </a:r>
            <a:r>
              <a:rPr lang="en-GB" sz="2000" dirty="0" err="1">
                <a:solidFill>
                  <a:srgbClr val="7494A4"/>
                </a:solidFill>
                <a:sym typeface="Trebuchet MS"/>
              </a:rPr>
              <a:t>akcije</a:t>
            </a:r>
            <a:r>
              <a:rPr lang="en-GB" sz="2000" dirty="0">
                <a:solidFill>
                  <a:srgbClr val="7494A4"/>
                </a:solidFill>
                <a:sym typeface="Trebuchet MS"/>
              </a:rPr>
              <a:t>.</a:t>
            </a:r>
          </a:p>
          <a:p>
            <a:r>
              <a:rPr lang="en-GB" sz="2000" dirty="0">
                <a:solidFill>
                  <a:srgbClr val="7494A4"/>
                </a:solidFill>
                <a:sym typeface="Trebuchet MS"/>
              </a:rPr>
              <a:t>• </a:t>
            </a:r>
            <a:r>
              <a:rPr lang="en-GB" sz="2000" dirty="0" err="1">
                <a:solidFill>
                  <a:srgbClr val="7494A4"/>
                </a:solidFill>
                <a:sym typeface="Trebuchet MS"/>
              </a:rPr>
              <a:t>nadzira</a:t>
            </a:r>
            <a:r>
              <a:rPr lang="hr-HR" sz="2000" dirty="0">
                <a:solidFill>
                  <a:srgbClr val="7494A4"/>
                </a:solidFill>
                <a:sym typeface="Trebuchet MS"/>
              </a:rPr>
              <a:t>ti</a:t>
            </a:r>
            <a:r>
              <a:rPr lang="en-GB" sz="2000" dirty="0">
                <a:solidFill>
                  <a:srgbClr val="7494A4"/>
                </a:solidFill>
                <a:sym typeface="Trebuchet MS"/>
              </a:rPr>
              <a:t> </a:t>
            </a:r>
            <a:r>
              <a:rPr lang="en-GB" sz="2000" dirty="0" err="1">
                <a:solidFill>
                  <a:srgbClr val="7494A4"/>
                </a:solidFill>
                <a:sym typeface="Trebuchet MS"/>
              </a:rPr>
              <a:t>područja</a:t>
            </a:r>
            <a:r>
              <a:rPr lang="en-GB" sz="2000" dirty="0">
                <a:solidFill>
                  <a:srgbClr val="7494A4"/>
                </a:solidFill>
                <a:sym typeface="Trebuchet MS"/>
              </a:rPr>
              <a:t> </a:t>
            </a:r>
            <a:r>
              <a:rPr lang="en-GB" sz="2000" dirty="0" err="1">
                <a:solidFill>
                  <a:srgbClr val="7494A4"/>
                </a:solidFill>
                <a:sym typeface="Trebuchet MS"/>
              </a:rPr>
              <a:t>prije</a:t>
            </a:r>
            <a:r>
              <a:rPr lang="en-GB" sz="2000" dirty="0">
                <a:solidFill>
                  <a:srgbClr val="7494A4"/>
                </a:solidFill>
                <a:sym typeface="Trebuchet MS"/>
              </a:rPr>
              <a:t> </a:t>
            </a:r>
            <a:r>
              <a:rPr lang="en-GB" sz="2000" dirty="0" err="1">
                <a:solidFill>
                  <a:srgbClr val="7494A4"/>
                </a:solidFill>
                <a:sym typeface="Trebuchet MS"/>
              </a:rPr>
              <a:t>i</a:t>
            </a:r>
            <a:r>
              <a:rPr lang="en-GB" sz="2000" dirty="0">
                <a:solidFill>
                  <a:srgbClr val="7494A4"/>
                </a:solidFill>
                <a:sym typeface="Trebuchet MS"/>
              </a:rPr>
              <a:t> </a:t>
            </a:r>
            <a:r>
              <a:rPr lang="en-GB" sz="2000" dirty="0" err="1">
                <a:solidFill>
                  <a:srgbClr val="7494A4"/>
                </a:solidFill>
                <a:sym typeface="Trebuchet MS"/>
              </a:rPr>
              <a:t>nakon</a:t>
            </a:r>
            <a:r>
              <a:rPr lang="en-GB" sz="2000" dirty="0">
                <a:solidFill>
                  <a:srgbClr val="7494A4"/>
                </a:solidFill>
                <a:sym typeface="Trebuchet MS"/>
              </a:rPr>
              <a:t> </a:t>
            </a:r>
            <a:r>
              <a:rPr lang="en-GB" sz="2000" dirty="0" err="1">
                <a:solidFill>
                  <a:srgbClr val="7494A4"/>
                </a:solidFill>
                <a:sym typeface="Trebuchet MS"/>
              </a:rPr>
              <a:t>projekata</a:t>
            </a:r>
            <a:r>
              <a:rPr lang="en-GB" sz="2000" dirty="0">
                <a:solidFill>
                  <a:srgbClr val="7494A4"/>
                </a:solidFill>
                <a:sym typeface="Trebuchet MS"/>
              </a:rPr>
              <a:t> urbane </a:t>
            </a:r>
            <a:r>
              <a:rPr lang="en-GB" sz="2000" dirty="0" err="1">
                <a:solidFill>
                  <a:srgbClr val="7494A4"/>
                </a:solidFill>
                <a:sym typeface="Trebuchet MS"/>
              </a:rPr>
              <a:t>obnove</a:t>
            </a:r>
            <a:r>
              <a:rPr lang="en-GB" sz="2000" dirty="0">
                <a:solidFill>
                  <a:srgbClr val="7494A4"/>
                </a:solidFill>
                <a:sym typeface="Trebuchet MS"/>
              </a:rPr>
              <a:t>.</a:t>
            </a:r>
            <a:br>
              <a:rPr lang="de-AT" sz="2000" dirty="0">
                <a:solidFill>
                  <a:srgbClr val="4D4D4E"/>
                </a:solidFill>
                <a:sym typeface="Trebuchet MS"/>
              </a:rPr>
            </a:br>
            <a:endParaRPr lang="en-GB" sz="2000" dirty="0">
              <a:solidFill>
                <a:srgbClr val="4D4D4E"/>
              </a:solidFill>
              <a:sym typeface="Trebuchet MS"/>
            </a:endParaRPr>
          </a:p>
        </p:txBody>
      </p:sp>
      <p:pic>
        <p:nvPicPr>
          <p:cNvPr id="6" name="Shape 575"/>
          <p:cNvPicPr/>
          <p:nvPr/>
        </p:nvPicPr>
        <p:blipFill>
          <a:blip r:embed="rId3"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62101419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1223" y="1942751"/>
            <a:ext cx="5007032" cy="984885"/>
          </a:xfrm>
          <a:prstGeom prst="rect">
            <a:avLst/>
          </a:prstGeom>
          <a:noFill/>
        </p:spPr>
        <p:txBody>
          <a:bodyPr wrap="square" lIns="0" tIns="0" rIns="0" bIns="0" rtlCol="0">
            <a:spAutoFit/>
          </a:bodyPr>
          <a:lstStyle/>
          <a:p>
            <a:pPr>
              <a:defRPr/>
            </a:pPr>
            <a:endParaRPr lang="hr-HR" sz="1600" dirty="0">
              <a:latin typeface="Trebuchet MS" pitchFamily="34" charset="0"/>
              <a:ea typeface="Tahoma" pitchFamily="34" charset="0"/>
              <a:cs typeface="Raleway"/>
            </a:endParaRPr>
          </a:p>
          <a:p>
            <a:pPr>
              <a:defRPr/>
            </a:pPr>
            <a:r>
              <a:rPr lang="hr-HR" sz="1600" dirty="0">
                <a:latin typeface="Trebuchet MS" pitchFamily="34" charset="0"/>
                <a:ea typeface="Tahoma" pitchFamily="34" charset="0"/>
                <a:cs typeface="Raleway"/>
              </a:rPr>
              <a:t>Robert Vodopić (Grad Karlovac)</a:t>
            </a:r>
          </a:p>
          <a:p>
            <a:pPr>
              <a:defRPr/>
            </a:pPr>
            <a:r>
              <a:rPr lang="hr-HR" sz="1600" dirty="0">
                <a:latin typeface="Trebuchet MS" pitchFamily="34" charset="0"/>
                <a:ea typeface="Tahoma" pitchFamily="34" charset="0"/>
                <a:cs typeface="Raleway"/>
              </a:rPr>
              <a:t>Sanja Belobaba (Grad Karlovac)</a:t>
            </a:r>
          </a:p>
          <a:p>
            <a:pPr>
              <a:defRPr/>
            </a:pPr>
            <a:endParaRPr lang="en-GB" sz="1600" dirty="0">
              <a:latin typeface="Trebuchet MS" pitchFamily="34" charset="0"/>
              <a:ea typeface="Tahoma" pitchFamily="34" charset="0"/>
              <a:cs typeface="Raleway"/>
            </a:endParaRPr>
          </a:p>
        </p:txBody>
      </p:sp>
      <p:sp>
        <p:nvSpPr>
          <p:cNvPr id="18" name="TextBox 17"/>
          <p:cNvSpPr txBox="1"/>
          <p:nvPr/>
        </p:nvSpPr>
        <p:spPr>
          <a:xfrm>
            <a:off x="2281223" y="3599387"/>
            <a:ext cx="5338284" cy="492443"/>
          </a:xfrm>
          <a:prstGeom prst="rect">
            <a:avLst/>
          </a:prstGeom>
          <a:noFill/>
        </p:spPr>
        <p:txBody>
          <a:bodyPr wrap="square" lIns="0" tIns="0" rIns="0" bIns="0" rtlCol="0">
            <a:spAutoFit/>
          </a:bodyPr>
          <a:lstStyle/>
          <a:p>
            <a:pPr>
              <a:defRPr/>
            </a:pPr>
            <a:r>
              <a:rPr lang="hr-HR" sz="1600" u="sng" dirty="0">
                <a:solidFill>
                  <a:schemeClr val="accent1"/>
                </a:solidFill>
                <a:latin typeface="Trebuchet MS" pitchFamily="34" charset="0"/>
                <a:cs typeface="Raleway"/>
                <a:hlinkClick r:id="rId2"/>
              </a:rPr>
              <a:t>robert.vodopic@karlovac.hr</a:t>
            </a:r>
            <a:endParaRPr lang="hr-HR" sz="1600" u="sng" dirty="0">
              <a:solidFill>
                <a:schemeClr val="accent1"/>
              </a:solidFill>
              <a:latin typeface="Trebuchet MS" pitchFamily="34" charset="0"/>
              <a:cs typeface="Raleway"/>
            </a:endParaRPr>
          </a:p>
          <a:p>
            <a:pPr>
              <a:defRPr/>
            </a:pPr>
            <a:r>
              <a:rPr lang="hr-HR" sz="1600" u="sng" dirty="0">
                <a:solidFill>
                  <a:schemeClr val="accent1"/>
                </a:solidFill>
                <a:latin typeface="Trebuchet MS" pitchFamily="34" charset="0"/>
                <a:cs typeface="Raleway"/>
              </a:rPr>
              <a:t>sanja.belobaba@karlovac.hr</a:t>
            </a:r>
            <a:endParaRPr lang="hr-HR" sz="1600" u="sng" dirty="0">
              <a:solidFill>
                <a:schemeClr val="accent1"/>
              </a:solidFill>
              <a:latin typeface="Trebuchet MS" pitchFamily="34" charset="0"/>
              <a:ea typeface="Tahoma" pitchFamily="34" charset="0"/>
              <a:cs typeface="Raleway"/>
            </a:endParaRPr>
          </a:p>
        </p:txBody>
      </p:sp>
      <p:sp>
        <p:nvSpPr>
          <p:cNvPr id="19" name="Freeform 27"/>
          <p:cNvSpPr>
            <a:spLocks noEditPoints="1"/>
          </p:cNvSpPr>
          <p:nvPr/>
        </p:nvSpPr>
        <p:spPr bwMode="auto">
          <a:xfrm>
            <a:off x="1681776" y="3792560"/>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1650340" y="3038219"/>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2281223" y="3045753"/>
            <a:ext cx="6152090" cy="246221"/>
          </a:xfrm>
          <a:prstGeom prst="rect">
            <a:avLst/>
          </a:prstGeom>
          <a:noFill/>
        </p:spPr>
        <p:txBody>
          <a:bodyPr wrap="square" lIns="0" tIns="0" rIns="0" bIns="0" rtlCol="0">
            <a:spAutoFit/>
          </a:bodyPr>
          <a:lstStyle/>
          <a:p>
            <a:pPr>
              <a:defRPr/>
            </a:pPr>
            <a:r>
              <a:rPr lang="en-GB" sz="1600" dirty="0">
                <a:solidFill>
                  <a:schemeClr val="accent5">
                    <a:lumMod val="75000"/>
                  </a:schemeClr>
                </a:solidFill>
                <a:latin typeface="Trebuchet MS" pitchFamily="34" charset="0"/>
                <a:cs typeface="Raleway"/>
              </a:rPr>
              <a:t>https://www.interreg-central.eu/Content.Node/BhENEFIT.html</a:t>
            </a:r>
          </a:p>
        </p:txBody>
      </p:sp>
      <p:sp>
        <p:nvSpPr>
          <p:cNvPr id="45" name="Freeform 21"/>
          <p:cNvSpPr>
            <a:spLocks noEditPoints="1"/>
          </p:cNvSpPr>
          <p:nvPr/>
        </p:nvSpPr>
        <p:spPr bwMode="auto">
          <a:xfrm>
            <a:off x="1627651" y="2212403"/>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46" name="Freeform 76"/>
          <p:cNvSpPr>
            <a:spLocks noChangeArrowheads="1"/>
          </p:cNvSpPr>
          <p:nvPr/>
        </p:nvSpPr>
        <p:spPr bwMode="auto">
          <a:xfrm>
            <a:off x="1718403" y="4544066"/>
            <a:ext cx="151429" cy="266129"/>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p:spPr>
        <p:txBody>
          <a:bodyPr wrap="none" lIns="38405" tIns="19202" rIns="38405" bIns="19202" anchor="ctr"/>
          <a:lstStyle/>
          <a:p>
            <a:endParaRPr lang="en-GB">
              <a:latin typeface="Trebuchet MS" pitchFamily="34" charset="0"/>
            </a:endParaRPr>
          </a:p>
        </p:txBody>
      </p:sp>
      <p:sp>
        <p:nvSpPr>
          <p:cNvPr id="2" name="Titel 1"/>
          <p:cNvSpPr>
            <a:spLocks noGrp="1"/>
          </p:cNvSpPr>
          <p:nvPr>
            <p:ph type="title"/>
          </p:nvPr>
        </p:nvSpPr>
        <p:spPr>
          <a:xfrm>
            <a:off x="0" y="95250"/>
            <a:ext cx="6618213" cy="856506"/>
          </a:xfrm>
        </p:spPr>
        <p:txBody>
          <a:bodyPr>
            <a:normAutofit fontScale="90000"/>
          </a:bodyPr>
          <a:lstStyle/>
          <a:p>
            <a:pPr algn="ctr"/>
            <a:br>
              <a:rPr lang="hr-HR" dirty="0"/>
            </a:br>
            <a:r>
              <a:rPr lang="hr-HR" sz="3600" dirty="0">
                <a:solidFill>
                  <a:srgbClr val="77726B"/>
                </a:solidFill>
              </a:rPr>
              <a:t>Zahvaljujemo na pažnji!</a:t>
            </a:r>
            <a:br>
              <a:rPr lang="en-US" sz="3600" dirty="0">
                <a:solidFill>
                  <a:srgbClr val="77726B"/>
                </a:solidFill>
              </a:rPr>
            </a:br>
            <a:endParaRPr lang="en-GB" dirty="0">
              <a:solidFill>
                <a:srgbClr val="77726B"/>
              </a:solidFill>
            </a:endParaRPr>
          </a:p>
        </p:txBody>
      </p:sp>
      <p:pic>
        <p:nvPicPr>
          <p:cNvPr id="24" name="Slika 23">
            <a:extLst>
              <a:ext uri="{FF2B5EF4-FFF2-40B4-BE49-F238E27FC236}">
                <a16:creationId xmlns:a16="http://schemas.microsoft.com/office/drawing/2014/main" id="{0FC27515-FB7A-4A58-A370-1953522EE4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17" name="TextBox 16"/>
          <p:cNvSpPr txBox="1"/>
          <p:nvPr/>
        </p:nvSpPr>
        <p:spPr>
          <a:xfrm>
            <a:off x="2281223" y="4535746"/>
            <a:ext cx="4581553" cy="246221"/>
          </a:xfrm>
          <a:prstGeom prst="rect">
            <a:avLst/>
          </a:prstGeom>
          <a:noFill/>
        </p:spPr>
        <p:txBody>
          <a:bodyPr wrap="square" lIns="0" tIns="0" rIns="0" bIns="0" rtlCol="0">
            <a:spAutoFit/>
          </a:bodyPr>
          <a:lstStyle/>
          <a:p>
            <a:pPr>
              <a:defRPr/>
            </a:pPr>
            <a:r>
              <a:rPr lang="hr-HR" sz="1600" dirty="0">
                <a:latin typeface="Trebuchet MS" pitchFamily="34" charset="0"/>
                <a:ea typeface="Tahoma" pitchFamily="34" charset="0"/>
                <a:cs typeface="Raleway"/>
              </a:rPr>
              <a:t>+385 47 628 176</a:t>
            </a:r>
          </a:p>
        </p:txBody>
      </p:sp>
      <p:pic>
        <p:nvPicPr>
          <p:cNvPr id="3" name="Picture 2">
            <a:extLst>
              <a:ext uri="{FF2B5EF4-FFF2-40B4-BE49-F238E27FC236}">
                <a16:creationId xmlns:a16="http://schemas.microsoft.com/office/drawing/2014/main" id="{097889E8-4F1D-4E02-8677-C3410CADFA79}"/>
              </a:ext>
            </a:extLst>
          </p:cNvPr>
          <p:cNvPicPr>
            <a:picLocks noChangeAspect="1"/>
          </p:cNvPicPr>
          <p:nvPr/>
        </p:nvPicPr>
        <p:blipFill>
          <a:blip r:embed="rId4"/>
          <a:stretch>
            <a:fillRect/>
          </a:stretch>
        </p:blipFill>
        <p:spPr>
          <a:xfrm>
            <a:off x="5705221" y="5392527"/>
            <a:ext cx="1914286" cy="580952"/>
          </a:xfrm>
          <a:prstGeom prst="rect">
            <a:avLst/>
          </a:prstGeom>
        </p:spPr>
      </p:pic>
    </p:spTree>
    <p:extLst>
      <p:ext uri="{BB962C8B-B14F-4D97-AF65-F5344CB8AC3E}">
        <p14:creationId xmlns:p14="http://schemas.microsoft.com/office/powerpoint/2010/main" val="7235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761" y="149225"/>
            <a:ext cx="6607581" cy="686005"/>
          </a:xfrm>
          <a:prstGeom prst="rect">
            <a:avLst/>
          </a:prstGeom>
          <a:noFill/>
          <a:ln>
            <a:noFill/>
          </a:ln>
        </p:spPr>
        <p:txBody>
          <a:bodyPr lIns="91425" tIns="45700" rIns="91425" bIns="45700" anchor="ctr" anchorCtr="0">
            <a:noAutofit/>
          </a:bodyPr>
          <a:lstStyle/>
          <a:p>
            <a:pPr marL="216000" marR="0" lvl="0" indent="-99" algn="ctr" rtl="0">
              <a:spcBef>
                <a:spcPts val="0"/>
              </a:spcBef>
              <a:buClr>
                <a:schemeClr val="dk1"/>
              </a:buClr>
              <a:buSzPct val="25000"/>
              <a:buFont typeface="Trebuchet MS"/>
              <a:buNone/>
            </a:pPr>
            <a:r>
              <a:rPr lang="it-IT" sz="2800" b="1" i="0" u="none" strike="noStrike" cap="none" dirty="0">
                <a:solidFill>
                  <a:schemeClr val="dk1"/>
                </a:solidFill>
                <a:latin typeface="Trebuchet MS"/>
                <a:ea typeface="Trebuchet MS"/>
                <a:cs typeface="Trebuchet MS"/>
                <a:sym typeface="Trebuchet MS"/>
              </a:rPr>
              <a:t>4 </a:t>
            </a:r>
            <a:r>
              <a:rPr lang="hr-HR" sz="2800" b="1" i="0" u="none" strike="noStrike" cap="none" dirty="0">
                <a:solidFill>
                  <a:schemeClr val="dk1"/>
                </a:solidFill>
                <a:latin typeface="Trebuchet MS"/>
                <a:ea typeface="Trebuchet MS"/>
                <a:cs typeface="Trebuchet MS"/>
                <a:sym typeface="Trebuchet MS"/>
              </a:rPr>
              <a:t>GLAVNA CILJA</a:t>
            </a:r>
            <a:endParaRPr sz="2800" b="1" i="0" u="none" strike="noStrike" cap="none" dirty="0">
              <a:solidFill>
                <a:schemeClr val="dk1"/>
              </a:solidFill>
              <a:latin typeface="Trebuchet MS"/>
              <a:ea typeface="Trebuchet MS"/>
              <a:cs typeface="Trebuchet MS"/>
              <a:sym typeface="Trebuchet MS"/>
            </a:endParaRPr>
          </a:p>
        </p:txBody>
      </p:sp>
      <p:sp>
        <p:nvSpPr>
          <p:cNvPr id="573" name="Shape 573"/>
          <p:cNvSpPr txBox="1">
            <a:spLocks noGrp="1"/>
          </p:cNvSpPr>
          <p:nvPr>
            <p:ph type="body" idx="1"/>
          </p:nvPr>
        </p:nvSpPr>
        <p:spPr>
          <a:xfrm>
            <a:off x="296863" y="1733266"/>
            <a:ext cx="8562973" cy="3742500"/>
          </a:xfrm>
          <a:prstGeom prst="rect">
            <a:avLst/>
          </a:prstGeom>
          <a:noFill/>
          <a:ln>
            <a:noFill/>
          </a:ln>
        </p:spPr>
        <p:txBody>
          <a:bodyPr lIns="0" tIns="0" rIns="0" bIns="0" anchor="t" anchorCtr="0">
            <a:noAutofit/>
          </a:bodyPr>
          <a:lstStyle/>
          <a:p>
            <a:pPr lvl="0" algn="ctr">
              <a:spcBef>
                <a:spcPts val="0"/>
              </a:spcBef>
              <a:buSzPct val="25000"/>
            </a:pPr>
            <a:endParaRPr lang="en-US" dirty="0"/>
          </a:p>
          <a:p>
            <a:pPr marL="0" marR="0" lvl="0" indent="0" algn="l" rtl="0">
              <a:spcBef>
                <a:spcPts val="0"/>
              </a:spcBef>
              <a:buClr>
                <a:schemeClr val="accent1"/>
              </a:buClr>
              <a:buSzPct val="25000"/>
              <a:buFont typeface="Noto Sans Symbols"/>
              <a:buNone/>
            </a:pPr>
            <a:endParaRPr sz="2200" b="0" i="0" u="none" strike="noStrike" cap="none" dirty="0">
              <a:solidFill>
                <a:schemeClr val="dk1"/>
              </a:solidFill>
              <a:latin typeface="Trebuchet MS"/>
              <a:ea typeface="Trebuchet MS"/>
              <a:cs typeface="Trebuchet MS"/>
              <a:sym typeface="Trebuchet MS"/>
            </a:endParaRPr>
          </a:p>
        </p:txBody>
      </p:sp>
      <p:pic>
        <p:nvPicPr>
          <p:cNvPr id="574" name="Shape 574"/>
          <p:cNvPicPr preferRelativeResize="0"/>
          <p:nvPr/>
        </p:nvPicPr>
        <p:blipFill rotWithShape="1">
          <a:blip r:embed="rId3" cstate="print">
            <a:alphaModFix/>
          </a:blip>
          <a:srcRect/>
          <a:stretch/>
        </p:blipFill>
        <p:spPr>
          <a:xfrm>
            <a:off x="7150893" y="609350"/>
            <a:ext cx="1519236" cy="320287"/>
          </a:xfrm>
          <a:prstGeom prst="rect">
            <a:avLst/>
          </a:prstGeom>
          <a:noFill/>
          <a:ln>
            <a:noFill/>
          </a:ln>
        </p:spPr>
      </p:pic>
      <p:pic>
        <p:nvPicPr>
          <p:cNvPr id="575" name="Shape 575"/>
          <p:cNvPicPr preferRelativeResize="0"/>
          <p:nvPr/>
        </p:nvPicPr>
        <p:blipFill rotWithShape="1">
          <a:blip r:embed="rId4" cstate="print">
            <a:alphaModFix/>
          </a:blip>
          <a:srcRect/>
          <a:stretch/>
        </p:blipFill>
        <p:spPr>
          <a:xfrm>
            <a:off x="7112793" y="609350"/>
            <a:ext cx="1593056" cy="335849"/>
          </a:xfrm>
          <a:prstGeom prst="rect">
            <a:avLst/>
          </a:prstGeom>
          <a:noFill/>
          <a:ln>
            <a:noFill/>
          </a:ln>
        </p:spPr>
      </p:pic>
      <p:graphicFrame>
        <p:nvGraphicFramePr>
          <p:cNvPr id="2" name="Diagramma 1"/>
          <p:cNvGraphicFramePr/>
          <p:nvPr/>
        </p:nvGraphicFramePr>
        <p:xfrm>
          <a:off x="296863" y="1473958"/>
          <a:ext cx="8273931" cy="4558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940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761" y="149225"/>
            <a:ext cx="6607581" cy="686005"/>
          </a:xfrm>
          <a:prstGeom prst="rect">
            <a:avLst/>
          </a:prstGeom>
          <a:noFill/>
          <a:ln>
            <a:noFill/>
          </a:ln>
        </p:spPr>
        <p:txBody>
          <a:bodyPr lIns="91425" tIns="45700" rIns="91425" bIns="45700" anchor="ctr" anchorCtr="0">
            <a:noAutofit/>
          </a:bodyPr>
          <a:lstStyle/>
          <a:p>
            <a:pPr marL="216000" marR="0" lvl="0" indent="-99" algn="ctr" rtl="0">
              <a:spcBef>
                <a:spcPts val="0"/>
              </a:spcBef>
              <a:buClr>
                <a:schemeClr val="dk1"/>
              </a:buClr>
              <a:buSzPct val="25000"/>
              <a:buFont typeface="Trebuchet MS"/>
              <a:buNone/>
            </a:pPr>
            <a:r>
              <a:rPr lang="it-IT" sz="2800" b="1" i="0" u="none" strike="noStrike" cap="none" dirty="0">
                <a:solidFill>
                  <a:schemeClr val="dk1"/>
                </a:solidFill>
                <a:latin typeface="Trebuchet MS"/>
                <a:ea typeface="Trebuchet MS"/>
                <a:cs typeface="Trebuchet MS"/>
                <a:sym typeface="Trebuchet MS"/>
              </a:rPr>
              <a:t>S</a:t>
            </a:r>
            <a:r>
              <a:rPr lang="hr-HR" sz="2800" b="1" i="0" u="none" strike="noStrike" cap="none" dirty="0">
                <a:solidFill>
                  <a:schemeClr val="dk1"/>
                </a:solidFill>
                <a:latin typeface="Trebuchet MS"/>
                <a:ea typeface="Trebuchet MS"/>
                <a:cs typeface="Trebuchet MS"/>
                <a:sym typeface="Trebuchet MS"/>
              </a:rPr>
              <a:t>PECIFIČNI CILJEVI</a:t>
            </a:r>
            <a:endParaRPr sz="2800" b="1" i="0" u="none" strike="noStrike" cap="none" dirty="0">
              <a:solidFill>
                <a:schemeClr val="dk1"/>
              </a:solidFill>
              <a:latin typeface="Trebuchet MS"/>
              <a:ea typeface="Trebuchet MS"/>
              <a:cs typeface="Trebuchet MS"/>
              <a:sym typeface="Trebuchet MS"/>
            </a:endParaRPr>
          </a:p>
        </p:txBody>
      </p:sp>
      <p:sp>
        <p:nvSpPr>
          <p:cNvPr id="573" name="Shape 573"/>
          <p:cNvSpPr txBox="1">
            <a:spLocks noGrp="1"/>
          </p:cNvSpPr>
          <p:nvPr>
            <p:ph type="body" idx="1"/>
          </p:nvPr>
        </p:nvSpPr>
        <p:spPr>
          <a:xfrm>
            <a:off x="296863" y="1733266"/>
            <a:ext cx="8562973" cy="3742500"/>
          </a:xfrm>
          <a:prstGeom prst="rect">
            <a:avLst/>
          </a:prstGeom>
          <a:noFill/>
          <a:ln>
            <a:noFill/>
          </a:ln>
        </p:spPr>
        <p:txBody>
          <a:bodyPr lIns="0" tIns="0" rIns="0" bIns="0" anchor="t" anchorCtr="0">
            <a:noAutofit/>
          </a:bodyPr>
          <a:lstStyle/>
          <a:p>
            <a:pPr lvl="0" algn="ctr">
              <a:spcBef>
                <a:spcPts val="0"/>
              </a:spcBef>
              <a:buSzPct val="25000"/>
            </a:pPr>
            <a:endParaRPr lang="en-US" dirty="0"/>
          </a:p>
          <a:p>
            <a:pPr marL="0" marR="0" lvl="0" indent="0" algn="l" rtl="0">
              <a:spcBef>
                <a:spcPts val="0"/>
              </a:spcBef>
              <a:buClr>
                <a:schemeClr val="accent1"/>
              </a:buClr>
              <a:buSzPct val="25000"/>
              <a:buFont typeface="Noto Sans Symbols"/>
              <a:buNone/>
            </a:pPr>
            <a:endParaRPr sz="2200" b="0" i="0" u="none" strike="noStrike" cap="none" dirty="0">
              <a:solidFill>
                <a:schemeClr val="dk1"/>
              </a:solidFill>
              <a:latin typeface="Trebuchet MS"/>
              <a:ea typeface="Trebuchet MS"/>
              <a:cs typeface="Trebuchet MS"/>
              <a:sym typeface="Trebuchet MS"/>
            </a:endParaRPr>
          </a:p>
        </p:txBody>
      </p:sp>
      <p:pic>
        <p:nvPicPr>
          <p:cNvPr id="574" name="Shape 574"/>
          <p:cNvPicPr preferRelativeResize="0"/>
          <p:nvPr/>
        </p:nvPicPr>
        <p:blipFill rotWithShape="1">
          <a:blip r:embed="rId3" cstate="print">
            <a:alphaModFix/>
          </a:blip>
          <a:srcRect/>
          <a:stretch/>
        </p:blipFill>
        <p:spPr>
          <a:xfrm>
            <a:off x="7150893" y="609350"/>
            <a:ext cx="1519236" cy="320287"/>
          </a:xfrm>
          <a:prstGeom prst="rect">
            <a:avLst/>
          </a:prstGeom>
          <a:noFill/>
          <a:ln>
            <a:noFill/>
          </a:ln>
        </p:spPr>
      </p:pic>
      <p:pic>
        <p:nvPicPr>
          <p:cNvPr id="575" name="Shape 575"/>
          <p:cNvPicPr preferRelativeResize="0"/>
          <p:nvPr/>
        </p:nvPicPr>
        <p:blipFill rotWithShape="1">
          <a:blip r:embed="rId4" cstate="print">
            <a:alphaModFix/>
          </a:blip>
          <a:srcRect/>
          <a:stretch/>
        </p:blipFill>
        <p:spPr>
          <a:xfrm>
            <a:off x="7112793" y="609350"/>
            <a:ext cx="1593056" cy="335849"/>
          </a:xfrm>
          <a:prstGeom prst="rect">
            <a:avLst/>
          </a:prstGeom>
          <a:noFill/>
          <a:ln>
            <a:noFill/>
          </a:ln>
        </p:spPr>
      </p:pic>
      <p:graphicFrame>
        <p:nvGraphicFramePr>
          <p:cNvPr id="2" name="Diagramma 1"/>
          <p:cNvGraphicFramePr/>
          <p:nvPr>
            <p:extLst>
              <p:ext uri="{D42A27DB-BD31-4B8C-83A1-F6EECF244321}">
                <p14:modId xmlns:p14="http://schemas.microsoft.com/office/powerpoint/2010/main" val="3494073963"/>
              </p:ext>
            </p:extLst>
          </p:nvPr>
        </p:nvGraphicFramePr>
        <p:xfrm>
          <a:off x="296863" y="1473958"/>
          <a:ext cx="8273931" cy="4558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7124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hr-HR" dirty="0"/>
              <a:t>AKTIVNOSTI</a:t>
            </a:r>
            <a:endParaRPr lang="it-IT" dirty="0"/>
          </a:p>
        </p:txBody>
      </p:sp>
      <p:sp>
        <p:nvSpPr>
          <p:cNvPr id="4" name="Rettangolo 3"/>
          <p:cNvSpPr/>
          <p:nvPr/>
        </p:nvSpPr>
        <p:spPr>
          <a:xfrm>
            <a:off x="2394640" y="1570444"/>
            <a:ext cx="4956773" cy="3785652"/>
          </a:xfrm>
          <a:prstGeom prst="rect">
            <a:avLst/>
          </a:prstGeom>
        </p:spPr>
        <p:txBody>
          <a:bodyPr wrap="square">
            <a:spAutoFit/>
          </a:bodyPr>
          <a:lstStyle/>
          <a:p>
            <a:pPr>
              <a:lnSpc>
                <a:spcPct val="200000"/>
              </a:lnSpc>
            </a:pPr>
            <a:r>
              <a:rPr lang="it-IT" sz="3000" dirty="0">
                <a:solidFill>
                  <a:srgbClr val="7494A4"/>
                </a:solidFill>
                <a:latin typeface="Trebuchet MS" panose="020B0603020202020204" pitchFamily="34" charset="0"/>
              </a:rPr>
              <a:t>6 </a:t>
            </a:r>
            <a:r>
              <a:rPr lang="it-IT" sz="3000" dirty="0" err="1">
                <a:solidFill>
                  <a:srgbClr val="7494A4"/>
                </a:solidFill>
                <a:latin typeface="Trebuchet MS" panose="020B0603020202020204" pitchFamily="34" charset="0"/>
              </a:rPr>
              <a:t>pilot</a:t>
            </a:r>
            <a:r>
              <a:rPr lang="it-IT" sz="3000" dirty="0">
                <a:solidFill>
                  <a:srgbClr val="7494A4"/>
                </a:solidFill>
                <a:latin typeface="Trebuchet MS" panose="020B0603020202020204" pitchFamily="34" charset="0"/>
              </a:rPr>
              <a:t> </a:t>
            </a:r>
            <a:r>
              <a:rPr lang="hr-HR" sz="3000" dirty="0">
                <a:solidFill>
                  <a:srgbClr val="7494A4"/>
                </a:solidFill>
                <a:latin typeface="Trebuchet MS" panose="020B0603020202020204" pitchFamily="34" charset="0"/>
              </a:rPr>
              <a:t>aktivnosti</a:t>
            </a:r>
            <a:endParaRPr lang="it-IT" sz="3000" dirty="0">
              <a:solidFill>
                <a:srgbClr val="7494A4"/>
              </a:solidFill>
              <a:latin typeface="Trebuchet MS" panose="020B0603020202020204" pitchFamily="34" charset="0"/>
            </a:endParaRPr>
          </a:p>
          <a:p>
            <a:pPr>
              <a:lnSpc>
                <a:spcPct val="200000"/>
              </a:lnSpc>
            </a:pPr>
            <a:r>
              <a:rPr lang="it-IT" sz="3000" dirty="0">
                <a:solidFill>
                  <a:srgbClr val="7494A4"/>
                </a:solidFill>
                <a:latin typeface="Trebuchet MS" panose="020B0603020202020204" pitchFamily="34" charset="0"/>
              </a:rPr>
              <a:t>14 </a:t>
            </a:r>
            <a:r>
              <a:rPr lang="hr-HR" sz="3000" dirty="0">
                <a:solidFill>
                  <a:srgbClr val="7494A4"/>
                </a:solidFill>
                <a:latin typeface="Trebuchet MS" panose="020B0603020202020204" pitchFamily="34" charset="0"/>
              </a:rPr>
              <a:t>treninga</a:t>
            </a:r>
            <a:endParaRPr lang="it-IT" sz="3000" dirty="0">
              <a:solidFill>
                <a:srgbClr val="7494A4"/>
              </a:solidFill>
              <a:latin typeface="Trebuchet MS" panose="020B0603020202020204" pitchFamily="34" charset="0"/>
            </a:endParaRPr>
          </a:p>
          <a:p>
            <a:pPr>
              <a:lnSpc>
                <a:spcPct val="200000"/>
              </a:lnSpc>
            </a:pPr>
            <a:r>
              <a:rPr lang="it-IT" sz="3000" dirty="0">
                <a:solidFill>
                  <a:srgbClr val="7494A4"/>
                </a:solidFill>
                <a:latin typeface="Trebuchet MS" panose="020B0603020202020204" pitchFamily="34" charset="0"/>
              </a:rPr>
              <a:t>1 </a:t>
            </a:r>
            <a:r>
              <a:rPr lang="hr-HR" sz="3000" dirty="0">
                <a:solidFill>
                  <a:srgbClr val="7494A4"/>
                </a:solidFill>
                <a:latin typeface="Trebuchet MS" panose="020B0603020202020204" pitchFamily="34" charset="0"/>
              </a:rPr>
              <a:t>komunikacijska strategija</a:t>
            </a:r>
            <a:endParaRPr lang="it-IT" sz="3000" dirty="0">
              <a:solidFill>
                <a:srgbClr val="7494A4"/>
              </a:solidFill>
              <a:latin typeface="Trebuchet MS" panose="020B0603020202020204" pitchFamily="34" charset="0"/>
            </a:endParaRPr>
          </a:p>
          <a:p>
            <a:pPr>
              <a:lnSpc>
                <a:spcPct val="200000"/>
              </a:lnSpc>
            </a:pPr>
            <a:r>
              <a:rPr lang="it-IT" sz="3000" dirty="0">
                <a:solidFill>
                  <a:srgbClr val="7494A4"/>
                </a:solidFill>
                <a:latin typeface="Trebuchet MS" panose="020B0603020202020204" pitchFamily="34" charset="0"/>
              </a:rPr>
              <a:t>6 </a:t>
            </a:r>
            <a:r>
              <a:rPr lang="hr-HR" sz="3000" dirty="0">
                <a:solidFill>
                  <a:srgbClr val="7494A4"/>
                </a:solidFill>
                <a:latin typeface="Trebuchet MS" panose="020B0603020202020204" pitchFamily="34" charset="0"/>
              </a:rPr>
              <a:t>izvještaja</a:t>
            </a:r>
            <a:endParaRPr lang="it-IT" sz="3000" dirty="0">
              <a:solidFill>
                <a:srgbClr val="7494A4"/>
              </a:solidFill>
              <a:latin typeface="Trebuchet MS" panose="020B0603020202020204" pitchFamily="34" charset="0"/>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26138" r="26237"/>
          <a:stretch/>
        </p:blipFill>
        <p:spPr>
          <a:xfrm>
            <a:off x="1546577" y="2800668"/>
            <a:ext cx="534960" cy="58973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000" y="1930447"/>
            <a:ext cx="450109" cy="450109"/>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893" y="3789423"/>
            <a:ext cx="550328" cy="550328"/>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0066" y="4653278"/>
            <a:ext cx="607981" cy="607981"/>
          </a:xfrm>
          <a:prstGeom prst="rect">
            <a:avLst/>
          </a:prstGeom>
        </p:spPr>
      </p:pic>
      <p:pic>
        <p:nvPicPr>
          <p:cNvPr id="9" name="image31.png"/>
          <p:cNvPicPr>
            <a:picLocks noChangeAspect="1"/>
          </p:cNvPicPr>
          <p:nvPr/>
        </p:nvPicPr>
        <p:blipFill>
          <a:blip r:embed="rId6"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15854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a:spLocks noGrp="1"/>
          </p:cNvSpPr>
          <p:nvPr>
            <p:ph type="sldNum" sz="quarter" idx="2"/>
          </p:nvPr>
        </p:nvSpPr>
        <p:spPr>
          <a:xfrm>
            <a:off x="8379851" y="6154601"/>
            <a:ext cx="355342" cy="360601"/>
          </a:xfrm>
          <a:prstGeom prst="rect">
            <a:avLst/>
          </a:prstGeom>
          <a:extLst>
            <a:ext uri="{C572A759-6A51-4108-AA02-DFA0A04FC94B}">
              <ma14:wrappingTextBoxFlag xmlns="" xmlns:ma14="http://schemas.microsoft.com/office/mac/drawingml/2011/main" val="1"/>
            </a:ext>
          </a:extLst>
        </p:spPr>
        <p:txBody>
          <a:bodyPr/>
          <a:lstStyle/>
          <a:p>
            <a:endParaRPr dirty="0"/>
          </a:p>
        </p:txBody>
      </p:sp>
      <p:sp>
        <p:nvSpPr>
          <p:cNvPr id="735" name="Shape 735"/>
          <p:cNvSpPr>
            <a:spLocks noGrp="1"/>
          </p:cNvSpPr>
          <p:nvPr>
            <p:ph type="title"/>
          </p:nvPr>
        </p:nvSpPr>
        <p:spPr>
          <a:xfrm>
            <a:off x="-4762" y="149225"/>
            <a:ext cx="6607583" cy="686005"/>
          </a:xfrm>
          <a:prstGeom prst="rect">
            <a:avLst/>
          </a:prstGeom>
        </p:spPr>
        <p:txBody>
          <a:bodyPr lIns="45699" tIns="45699" rIns="45699" bIns="45699"/>
          <a:lstStyle/>
          <a:p>
            <a:pPr algn="ctr"/>
            <a:r>
              <a:rPr lang="hr-HR" dirty="0"/>
              <a:t>PRORAČUN projekta</a:t>
            </a:r>
            <a:endParaRPr dirty="0"/>
          </a:p>
        </p:txBody>
      </p:sp>
      <p:sp>
        <p:nvSpPr>
          <p:cNvPr id="736" name="Shape 736"/>
          <p:cNvSpPr>
            <a:spLocks noGrp="1"/>
          </p:cNvSpPr>
          <p:nvPr>
            <p:ph type="body" sz="quarter" idx="1"/>
          </p:nvPr>
        </p:nvSpPr>
        <p:spPr>
          <a:xfrm>
            <a:off x="386048" y="2524687"/>
            <a:ext cx="8562974" cy="3448096"/>
          </a:xfrm>
          <a:prstGeom prst="rect">
            <a:avLst/>
          </a:prstGeom>
        </p:spPr>
        <p:txBody>
          <a:bodyPr lIns="0" tIns="0" rIns="0" bIns="0">
            <a:normAutofit/>
          </a:bodyPr>
          <a:lstStyle/>
          <a:p>
            <a:pPr>
              <a:lnSpc>
                <a:spcPct val="150000"/>
              </a:lnSpc>
              <a:spcBef>
                <a:spcPts val="0"/>
              </a:spcBef>
            </a:pPr>
            <a:endParaRPr lang="hr-HR" dirty="0"/>
          </a:p>
          <a:p>
            <a:pPr>
              <a:lnSpc>
                <a:spcPct val="150000"/>
              </a:lnSpc>
              <a:spcBef>
                <a:spcPts val="0"/>
              </a:spcBef>
            </a:pPr>
            <a:r>
              <a:rPr dirty="0"/>
              <a:t>1.850.795,95 Eur</a:t>
            </a:r>
            <a:r>
              <a:rPr lang="hr-HR" dirty="0"/>
              <a:t>a</a:t>
            </a:r>
            <a:endParaRPr lang="it-IT" dirty="0"/>
          </a:p>
          <a:p>
            <a:pPr>
              <a:lnSpc>
                <a:spcPct val="150000"/>
              </a:lnSpc>
              <a:spcBef>
                <a:spcPts val="0"/>
              </a:spcBef>
            </a:pPr>
            <a:endParaRPr lang="hr-HR" dirty="0"/>
          </a:p>
          <a:p>
            <a:pPr>
              <a:lnSpc>
                <a:spcPct val="150000"/>
              </a:lnSpc>
              <a:spcBef>
                <a:spcPts val="0"/>
              </a:spcBef>
            </a:pPr>
            <a:r>
              <a:rPr dirty="0"/>
              <a:t>1.532,645,81 Eur</a:t>
            </a:r>
            <a:r>
              <a:rPr lang="hr-HR" dirty="0"/>
              <a:t>a</a:t>
            </a:r>
            <a:r>
              <a:rPr dirty="0"/>
              <a:t> ERDF</a:t>
            </a:r>
            <a:r>
              <a:rPr lang="hr-HR" dirty="0"/>
              <a:t> </a:t>
            </a:r>
            <a:r>
              <a:rPr dirty="0"/>
              <a:t>grant</a:t>
            </a:r>
            <a:endParaRPr lang="hr-HR" dirty="0"/>
          </a:p>
          <a:p>
            <a:pPr>
              <a:lnSpc>
                <a:spcPct val="150000"/>
              </a:lnSpc>
              <a:spcBef>
                <a:spcPts val="0"/>
              </a:spcBef>
            </a:pPr>
            <a:endParaRPr lang="hr-HR" dirty="0"/>
          </a:p>
        </p:txBody>
      </p:sp>
      <p:pic>
        <p:nvPicPr>
          <p:cNvPr id="737" name="image32.png"/>
          <p:cNvPicPr>
            <a:picLocks noChangeAspect="1"/>
          </p:cNvPicPr>
          <p:nvPr/>
        </p:nvPicPr>
        <p:blipFill>
          <a:blip r:embed="rId2" cstate="print"/>
          <a:stretch>
            <a:fillRect/>
          </a:stretch>
        </p:blipFill>
        <p:spPr>
          <a:xfrm>
            <a:off x="7150892" y="609350"/>
            <a:ext cx="1519238" cy="320288"/>
          </a:xfrm>
          <a:prstGeom prst="rect">
            <a:avLst/>
          </a:prstGeom>
          <a:ln w="12700">
            <a:miter lim="400000"/>
          </a:ln>
        </p:spPr>
      </p:pic>
      <p:pic>
        <p:nvPicPr>
          <p:cNvPr id="738"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graphicFrame>
        <p:nvGraphicFramePr>
          <p:cNvPr id="739" name="Chart 739"/>
          <p:cNvGraphicFramePr/>
          <p:nvPr>
            <p:extLst>
              <p:ext uri="{D42A27DB-BD31-4B8C-83A1-F6EECF244321}">
                <p14:modId xmlns:p14="http://schemas.microsoft.com/office/powerpoint/2010/main" val="2371080875"/>
              </p:ext>
            </p:extLst>
          </p:nvPr>
        </p:nvGraphicFramePr>
        <p:xfrm>
          <a:off x="4905906" y="1564570"/>
          <a:ext cx="4043116" cy="40431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1_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3.xml><?xml version="1.0" encoding="utf-8"?>
<a:theme xmlns:a="http://schemas.openxmlformats.org/drawingml/2006/main" name="2_CentralEurope_iService">
  <a:themeElements>
    <a:clrScheme name="Central Europe">
      <a:dk1>
        <a:srgbClr val="4D4D4E"/>
      </a:dk1>
      <a:lt1>
        <a:srgbClr val="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centralEurope</Template>
  <TotalTime>11251</TotalTime>
  <Words>4713</Words>
  <Application>Microsoft Office PowerPoint</Application>
  <PresentationFormat>On-screen Show (4:3)</PresentationFormat>
  <Paragraphs>523</Paragraphs>
  <Slides>55</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Arial</vt:lpstr>
      <vt:lpstr>Calibri</vt:lpstr>
      <vt:lpstr>Gill Sans</vt:lpstr>
      <vt:lpstr>Noto Sans Symbols</vt:lpstr>
      <vt:lpstr>Raleway Light</vt:lpstr>
      <vt:lpstr>Trebuchet MS</vt:lpstr>
      <vt:lpstr>Wingdings</vt:lpstr>
      <vt:lpstr>Wingdings 2</vt:lpstr>
      <vt:lpstr>CentralEurope_iService</vt:lpstr>
      <vt:lpstr>1_CentralEurope_iService</vt:lpstr>
      <vt:lpstr>2_CentralEurope_iService</vt:lpstr>
      <vt:lpstr>PowerPoint Presentation</vt:lpstr>
      <vt:lpstr>AGENDA</vt:lpstr>
      <vt:lpstr>OPĆENITO O PROJEKTU</vt:lpstr>
      <vt:lpstr>BhENEFIT</vt:lpstr>
      <vt:lpstr>Partneri na projektu</vt:lpstr>
      <vt:lpstr>4 GLAVNA CILJA</vt:lpstr>
      <vt:lpstr>SPECIFIČNI CILJEVI</vt:lpstr>
      <vt:lpstr>AKTIVNOSTI</vt:lpstr>
      <vt:lpstr>PRORAČUN projekta</vt:lpstr>
      <vt:lpstr>PRORAČUN – UDIO GRADA KARLOVCA</vt:lpstr>
      <vt:lpstr>REALIZIRANE AKTIVNOSTI</vt:lpstr>
      <vt:lpstr>ciljevi RADIONICe </vt:lpstr>
      <vt:lpstr>Uvod u projekt –  analiza sustava upravljanja pip:   </vt:lpstr>
      <vt:lpstr>Ideja povijesno izgrađenih područja</vt:lpstr>
      <vt:lpstr>Uvod i terminologija projekta</vt:lpstr>
      <vt:lpstr>Uvod i terminologija projekta</vt:lpstr>
      <vt:lpstr>Uvod i terminologija projekta</vt:lpstr>
      <vt:lpstr>     Uvod u strategiju</vt:lpstr>
      <vt:lpstr>„StrategijA upravljanja Povijesno izgrađenim područjem (HBA) središnje EU”</vt:lpstr>
      <vt:lpstr>„StrategijA upravljanja Povijesno izgrađenim područjem (HBA) središnje EU”</vt:lpstr>
      <vt:lpstr>1. DIO: STRATEGIJA SUSTAVA UPRAVLJANJA PIP-ovima:               METODOLOŠKI PREDGOVOR</vt:lpstr>
      <vt:lpstr>Upravljanje i rukovođenje Pip-ima</vt:lpstr>
      <vt:lpstr>Upravljanje i rukovođenje Pip-ima</vt:lpstr>
      <vt:lpstr>1. DIO: STRATEGIJA SUSTAVA UPRAVLJANJA PIP-ovima: METODOLOŠKI PREDGOVOR</vt:lpstr>
      <vt:lpstr>održivost</vt:lpstr>
      <vt:lpstr>sudjelovanje</vt:lpstr>
      <vt:lpstr>Horizotalne i transverzinalne kompetencije</vt:lpstr>
      <vt:lpstr>2.dio: STRATEGIJA UPRAVLJANJA PIP-ovima:               IZJAVA O POLITICI</vt:lpstr>
      <vt:lpstr>Načelo partnerstva –  uključenost dionika</vt:lpstr>
      <vt:lpstr>Okupljanje i optimizacija resursa</vt:lpstr>
      <vt:lpstr>Mehanizam kompromisa</vt:lpstr>
      <vt:lpstr>Mehanizam kompromisa</vt:lpstr>
      <vt:lpstr>3. Dio - od izazova do strategije:  SAVJETI I PREPORUKE</vt:lpstr>
      <vt:lpstr>3. dio: od izazova do strategije: SAVJETI I PREPORUKE</vt:lpstr>
      <vt:lpstr>3. dio: od izazova do strategije: SAVJETI I PREPORUKE</vt:lpstr>
      <vt:lpstr>3. dio: od izazova do strategije: SAVJETI I PREPORUKE</vt:lpstr>
      <vt:lpstr>DIJELJENJE PODATAKA</vt:lpstr>
      <vt:lpstr>Web-GIS</vt:lpstr>
      <vt:lpstr>Web-GIS </vt:lpstr>
      <vt:lpstr>Web-GIS - prednosti</vt:lpstr>
      <vt:lpstr>Najčešće pogreške</vt:lpstr>
      <vt:lpstr>Korištenje BIM-a</vt:lpstr>
      <vt:lpstr> Prezentacija BIM modela zgrade Gradske uprave </vt:lpstr>
      <vt:lpstr>Prezentacija BIM modela zgrade Gradske uprave</vt:lpstr>
      <vt:lpstr>Prezentacija BIM modela zgrade Gradske uprave</vt:lpstr>
      <vt:lpstr>Prezentacija BIM modela zgrade Gradske uprave</vt:lpstr>
      <vt:lpstr>Prezentacija BIM modela zgrade Gradske uprave</vt:lpstr>
      <vt:lpstr> Prezentacija BIM modela zgrade Gradske uprave </vt:lpstr>
      <vt:lpstr>Prezentacija BIM modela zgrade Gradske uprave</vt:lpstr>
      <vt:lpstr>Prezentacija BIM modela zgrade Gradske uprave</vt:lpstr>
      <vt:lpstr>Prezentacija BIM modela zgrade Gradske uprave</vt:lpstr>
      <vt:lpstr>BhENEFIT platforma</vt:lpstr>
      <vt:lpstr>Primjer - grad Mantova</vt:lpstr>
      <vt:lpstr>Primjer - grad Mantova</vt:lpstr>
      <vt:lpstr> Zahvaljujemo na pažnji!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Sanja Belobaba</cp:lastModifiedBy>
  <cp:revision>2269</cp:revision>
  <cp:lastPrinted>2019-11-11T08:47:04Z</cp:lastPrinted>
  <dcterms:created xsi:type="dcterms:W3CDTF">2014-11-12T21:47:38Z</dcterms:created>
  <dcterms:modified xsi:type="dcterms:W3CDTF">2019-11-21T13:18:36Z</dcterms:modified>
</cp:coreProperties>
</file>