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65" r:id="rId3"/>
    <p:sldId id="273" r:id="rId4"/>
    <p:sldId id="311" r:id="rId5"/>
    <p:sldId id="262" r:id="rId6"/>
    <p:sldId id="313" r:id="rId7"/>
    <p:sldId id="314" r:id="rId8"/>
    <p:sldId id="315" r:id="rId9"/>
    <p:sldId id="316" r:id="rId10"/>
    <p:sldId id="292" r:id="rId11"/>
    <p:sldId id="282" r:id="rId12"/>
    <p:sldId id="312" r:id="rId13"/>
    <p:sldId id="299" r:id="rId14"/>
    <p:sldId id="261" r:id="rId15"/>
    <p:sldId id="283" r:id="rId16"/>
    <p:sldId id="284" r:id="rId17"/>
    <p:sldId id="285" r:id="rId18"/>
    <p:sldId id="286" r:id="rId19"/>
    <p:sldId id="287" r:id="rId20"/>
    <p:sldId id="281" r:id="rId21"/>
    <p:sldId id="289" r:id="rId22"/>
    <p:sldId id="290" r:id="rId23"/>
    <p:sldId id="293" r:id="rId24"/>
    <p:sldId id="277" r:id="rId25"/>
    <p:sldId id="294" r:id="rId26"/>
    <p:sldId id="279" r:id="rId27"/>
    <p:sldId id="258" r:id="rId28"/>
    <p:sldId id="295" r:id="rId29"/>
    <p:sldId id="296" r:id="rId30"/>
    <p:sldId id="297" r:id="rId31"/>
    <p:sldId id="298" r:id="rId32"/>
    <p:sldId id="300" r:id="rId33"/>
    <p:sldId id="260" r:id="rId34"/>
    <p:sldId id="303" r:id="rId35"/>
    <p:sldId id="304" r:id="rId36"/>
    <p:sldId id="306" r:id="rId37"/>
    <p:sldId id="309" r:id="rId3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8" d="100"/>
          <a:sy n="58" d="100"/>
        </p:scale>
        <p:origin x="-960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3508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r">
              <a:defRPr sz="1300"/>
            </a:lvl1pPr>
          </a:lstStyle>
          <a:p>
            <a:fld id="{20EA5F0D-C1DC-412F-A146-DDB3A74B588F}" type="datetimeFigureOut">
              <a:rPr lang="en-US"/>
              <a:t>6/30/2015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r">
              <a:defRPr sz="13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3508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r">
              <a:defRPr sz="1300"/>
            </a:lvl1pPr>
          </a:lstStyle>
          <a:p>
            <a:fld id="{A8CDE508-72C8-4AB5-AA9C-1584D31690E0}" type="datetimeFigureOut">
              <a:rPr lang="en-US"/>
              <a:t>6/30/2015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3" tIns="49521" rIns="99043" bIns="4952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3454182"/>
          </a:xfrm>
          <a:prstGeom prst="rect">
            <a:avLst/>
          </a:prstGeom>
        </p:spPr>
        <p:txBody>
          <a:bodyPr vert="horz" lIns="99043" tIns="49521" rIns="99043" bIns="49521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r">
              <a:defRPr sz="13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 title="Slide Design Pic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6/30/2015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6/30/2015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6/30/2015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6/30/2015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6/30/2015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921629"/>
            <a:ext cx="9144002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r>
              <a:rPr lang="en-US" dirty="0" smtClean="0"/>
              <a:t>Grad </a:t>
            </a:r>
            <a:r>
              <a:rPr lang="en-US" dirty="0" err="1" smtClean="0"/>
              <a:t>Karlovac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30</a:t>
            </a:r>
            <a:r>
              <a:rPr lang="hr-HR" dirty="0" smtClean="0"/>
              <a:t>.</a:t>
            </a:r>
            <a:r>
              <a:rPr lang="en-US" dirty="0" smtClean="0"/>
              <a:t> </a:t>
            </a:r>
            <a:r>
              <a:rPr lang="hr-HR" dirty="0" smtClean="0"/>
              <a:t>lipnja </a:t>
            </a:r>
            <a:r>
              <a:rPr lang="en-US" dirty="0" smtClean="0"/>
              <a:t>2015</a:t>
            </a:r>
            <a:r>
              <a:rPr lang="hr-HR" dirty="0" smtClean="0"/>
              <a:t>.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Nova </a:t>
            </a:r>
            <a:r>
              <a:rPr lang="hr-HR" sz="4000" dirty="0" smtClean="0"/>
              <a:t>energana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36" y="140676"/>
            <a:ext cx="10058469" cy="872198"/>
          </a:xfrm>
        </p:spPr>
        <p:txBody>
          <a:bodyPr>
            <a:normAutofit/>
          </a:bodyPr>
          <a:lstStyle/>
          <a:p>
            <a:r>
              <a:rPr lang="hr-HR" dirty="0" smtClean="0"/>
              <a:t>Usporedba tehnologija </a:t>
            </a:r>
            <a:r>
              <a:rPr lang="en-GB" dirty="0" smtClean="0"/>
              <a:t>– </a:t>
            </a:r>
            <a:r>
              <a:rPr lang="hr-HR" dirty="0" smtClean="0"/>
              <a:t>Primjenjive tehnologije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570378"/>
              </p:ext>
            </p:extLst>
          </p:nvPr>
        </p:nvGraphicFramePr>
        <p:xfrm>
          <a:off x="1116037" y="1500710"/>
          <a:ext cx="8307976" cy="3657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307976"/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Tehnologija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Postojeća toplana u Kalrovcu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Napredne plinske elektrane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Solarna fotonaponska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Fokusirana sunčana energija</a:t>
                      </a:r>
                      <a:r>
                        <a:rPr lang="hr-HR" sz="2400" baseline="0" dirty="0" smtClean="0"/>
                        <a:t> </a:t>
                      </a:r>
                      <a:r>
                        <a:rPr lang="en-GB" sz="2400" baseline="0" dirty="0" smtClean="0"/>
                        <a:t>(CSP)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Vjetropark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Geotermalna elektrana/toplana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Elektrana/toplana na šumsku biomasu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2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USPOREDBA TEHNOLOGIJA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6" y="1963670"/>
            <a:ext cx="11835684" cy="37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7882"/>
            <a:ext cx="9144000" cy="766482"/>
          </a:xfrm>
        </p:spPr>
        <p:txBody>
          <a:bodyPr>
            <a:normAutofit/>
          </a:bodyPr>
          <a:lstStyle/>
          <a:p>
            <a:r>
              <a:rPr lang="en-GB" sz="3100" dirty="0" smtClean="0"/>
              <a:t>KARLOVAC –  BLOK DIAGRAM</a:t>
            </a:r>
            <a:r>
              <a:rPr lang="hr-HR" sz="3100" dirty="0" smtClean="0"/>
              <a:t> POSTROJENJA</a:t>
            </a:r>
            <a:endParaRPr lang="en-GB" sz="3100" dirty="0"/>
          </a:p>
        </p:txBody>
      </p:sp>
      <p:sp>
        <p:nvSpPr>
          <p:cNvPr id="4" name="Rectangle 3"/>
          <p:cNvSpPr/>
          <p:nvPr/>
        </p:nvSpPr>
        <p:spPr>
          <a:xfrm>
            <a:off x="262821" y="2460324"/>
            <a:ext cx="1191937" cy="2342007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Dobava goriva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180514" y="2453974"/>
            <a:ext cx="1191937" cy="2342007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Manipula-cija gorivom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1454255" y="3257400"/>
            <a:ext cx="696869" cy="691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086666" y="2460324"/>
            <a:ext cx="1251738" cy="2342007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Generira-nje pare</a:t>
            </a:r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3372451" y="3256342"/>
            <a:ext cx="696869" cy="691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011244" y="2443740"/>
            <a:ext cx="1198287" cy="2342007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Parna turbina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5329923" y="3283439"/>
            <a:ext cx="654642" cy="691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914876" y="2340722"/>
            <a:ext cx="1198287" cy="592118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Električni generator</a:t>
            </a:r>
            <a:endParaRPr lang="en-GB" dirty="0"/>
          </a:p>
        </p:txBody>
      </p:sp>
      <p:sp>
        <p:nvSpPr>
          <p:cNvPr id="12" name="Right Arrow 11"/>
          <p:cNvSpPr/>
          <p:nvPr/>
        </p:nvSpPr>
        <p:spPr>
          <a:xfrm>
            <a:off x="7208914" y="2516682"/>
            <a:ext cx="696869" cy="269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9105054" y="3358764"/>
            <a:ext cx="696869" cy="269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821780" y="2442256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El. </a:t>
            </a:r>
            <a:r>
              <a:rPr lang="hr-HR" dirty="0"/>
              <a:t>e</a:t>
            </a:r>
            <a:r>
              <a:rPr lang="hr-HR" dirty="0" smtClean="0"/>
              <a:t>nergija na mrežu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905783" y="3165648"/>
            <a:ext cx="1198287" cy="592118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Izmjenivač topline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933068" y="4146778"/>
            <a:ext cx="1402004" cy="592118"/>
          </a:xfrm>
          <a:prstGeom prst="rect">
            <a:avLst/>
          </a:prstGeom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Akumulator topline</a:t>
            </a:r>
            <a:endParaRPr lang="en-GB" dirty="0"/>
          </a:p>
        </p:txBody>
      </p:sp>
      <p:sp>
        <p:nvSpPr>
          <p:cNvPr id="17" name="Right Arrow 16"/>
          <p:cNvSpPr/>
          <p:nvPr/>
        </p:nvSpPr>
        <p:spPr>
          <a:xfrm>
            <a:off x="7211186" y="3378768"/>
            <a:ext cx="696869" cy="269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7224834" y="4320460"/>
            <a:ext cx="696869" cy="269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9134622" y="2501226"/>
            <a:ext cx="696869" cy="269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9810404" y="3165648"/>
            <a:ext cx="204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Toplinska energija na vrelovod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927997" y="4246032"/>
            <a:ext cx="20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Toplinska energija na vrelovod</a:t>
            </a:r>
            <a:endParaRPr lang="en-GB" dirty="0"/>
          </a:p>
          <a:p>
            <a:endParaRPr lang="en-GB" dirty="0"/>
          </a:p>
        </p:txBody>
      </p:sp>
      <p:sp>
        <p:nvSpPr>
          <p:cNvPr id="22" name="Right Arrow 21"/>
          <p:cNvSpPr/>
          <p:nvPr/>
        </p:nvSpPr>
        <p:spPr>
          <a:xfrm>
            <a:off x="9335072" y="4303990"/>
            <a:ext cx="592925" cy="286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332" y="1"/>
            <a:ext cx="12047668" cy="1159328"/>
          </a:xfrm>
        </p:spPr>
        <p:txBody>
          <a:bodyPr>
            <a:normAutofit/>
          </a:bodyPr>
          <a:lstStyle/>
          <a:p>
            <a:r>
              <a:rPr lang="hr-HR" dirty="0" smtClean="0"/>
              <a:t>ENERGETSKO POSTROJENJE NA ŠUMSKU BIOMASU-KARLOVAC </a:t>
            </a:r>
            <a:r>
              <a:rPr lang="en-US" dirty="0" smtClean="0"/>
              <a:t>– </a:t>
            </a:r>
            <a:r>
              <a:rPr lang="hr-HR" dirty="0" smtClean="0"/>
              <a:t>Tipični prikaz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2" y="1289957"/>
            <a:ext cx="11877339" cy="52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0305" y="117320"/>
            <a:ext cx="10754766" cy="672353"/>
          </a:xfrm>
        </p:spPr>
        <p:txBody>
          <a:bodyPr>
            <a:normAutofit fontScale="90000"/>
          </a:bodyPr>
          <a:lstStyle/>
          <a:p>
            <a:r>
              <a:rPr lang="hr-HR" dirty="0"/>
              <a:t>USPOREDBA TEHNOLOGIJA</a:t>
            </a:r>
            <a:r>
              <a:rPr lang="en-GB" dirty="0" smtClean="0"/>
              <a:t>– </a:t>
            </a:r>
            <a:r>
              <a:rPr lang="hr-HR" dirty="0" smtClean="0"/>
              <a:t>Rekonstrukcija postojeće toplane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6507" y="789673"/>
            <a:ext cx="116863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To je najneefikasnije rješenje za generiranje energije, jer proizvodi samo toplinsku a ne i električnu energiju;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Koristi zemni plin. Iako je to najčišće fosilno gorivo, proizvodi velike količine </a:t>
            </a:r>
            <a:r>
              <a:rPr lang="en-GB" sz="2400" dirty="0" smtClean="0"/>
              <a:t>CO</a:t>
            </a:r>
            <a:r>
              <a:rPr lang="en-GB" sz="2400" baseline="-25000" dirty="0" smtClean="0"/>
              <a:t>2 </a:t>
            </a:r>
            <a:r>
              <a:rPr lang="hr-HR" sz="2400" dirty="0" smtClean="0"/>
              <a:t>i </a:t>
            </a:r>
            <a:r>
              <a:rPr lang="en-GB" sz="2400" dirty="0" smtClean="0"/>
              <a:t>NO</a:t>
            </a:r>
            <a:r>
              <a:rPr lang="en-GB" sz="2400" baseline="-25000" dirty="0" smtClean="0"/>
              <a:t>X </a:t>
            </a:r>
            <a:r>
              <a:rPr lang="en-GB" sz="2400" dirty="0" smtClean="0"/>
              <a:t> </a:t>
            </a:r>
            <a:r>
              <a:rPr lang="hr-HR" sz="2400" dirty="0" smtClean="0"/>
              <a:t>i nema tretmana </a:t>
            </a:r>
            <a:r>
              <a:rPr lang="hr-HR" sz="2400" dirty="0" smtClean="0"/>
              <a:t>dimnog plina</a:t>
            </a:r>
            <a:r>
              <a:rPr lang="hr-HR" sz="2400" dirty="0" smtClean="0"/>
              <a:t> </a:t>
            </a:r>
            <a:r>
              <a:rPr lang="hr-HR" sz="2400" dirty="0" smtClean="0"/>
              <a:t>da bi se smanjile emisije; 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Da bi se koristila </a:t>
            </a:r>
            <a:r>
              <a:rPr lang="hr-HR" sz="2400" dirty="0" smtClean="0"/>
              <a:t>postojeća </a:t>
            </a:r>
            <a:r>
              <a:rPr lang="hr-HR" sz="2400" dirty="0" smtClean="0"/>
              <a:t>toplana potrebna je skupa rekonstrukcija koja bi sadašnju cijenu grijanja povisila a i mogla bi zahtijevati dugačak period bez grijanja za grad Karlovac</a:t>
            </a:r>
            <a:r>
              <a:rPr lang="en-GB" sz="2400" dirty="0" smtClean="0"/>
              <a:t> </a:t>
            </a:r>
            <a:r>
              <a:rPr lang="hr-HR" sz="2400" dirty="0" smtClean="0"/>
              <a:t>.</a:t>
            </a:r>
            <a:r>
              <a:rPr lang="en-GB" sz="2400" baseline="-25000" dirty="0"/>
              <a:t>	</a:t>
            </a:r>
            <a:endParaRPr lang="en-GB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25535"/>
              </p:ext>
            </p:extLst>
          </p:nvPr>
        </p:nvGraphicFramePr>
        <p:xfrm>
          <a:off x="729875" y="3440344"/>
          <a:ext cx="11043025" cy="3144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26862"/>
                <a:gridCol w="3219818"/>
                <a:gridCol w="4096345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ZA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PROTIV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Visina investicija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Vrlo visoka za smanjenje emisija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/>
                        <a:t>Centralizirani toplinski sustav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Da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Cijena centraliziranog grijanja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Viša od pstojeće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Utjecaj na okoliš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Emislije unutar granica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Gorivo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Ovisnost o uvoznom zemnom plinu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Generiranje el. energije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Ne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Korištenje vode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U zatvorenom krugu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87" y="-725499"/>
            <a:ext cx="11618259" cy="1233424"/>
          </a:xfrm>
        </p:spPr>
        <p:txBody>
          <a:bodyPr/>
          <a:lstStyle/>
          <a:p>
            <a:r>
              <a:rPr lang="hr-HR" dirty="0"/>
              <a:t>USPOREDBA TEHNOLOGIJA </a:t>
            </a:r>
            <a:r>
              <a:rPr lang="en-GB" dirty="0" smtClean="0"/>
              <a:t>– </a:t>
            </a:r>
            <a:r>
              <a:rPr lang="hr-HR" dirty="0" smtClean="0"/>
              <a:t>Napredno plinsko postrojenje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-55756" y="347201"/>
            <a:ext cx="12247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smtClean="0"/>
              <a:t>Modern</a:t>
            </a:r>
            <a:r>
              <a:rPr lang="hr-HR" sz="2400" dirty="0" smtClean="0"/>
              <a:t>e plinske </a:t>
            </a:r>
            <a:r>
              <a:rPr lang="hr-HR" sz="2400" dirty="0" smtClean="0"/>
              <a:t>energane </a:t>
            </a:r>
            <a:r>
              <a:rPr lang="en-GB" sz="2400" dirty="0" smtClean="0"/>
              <a:t>(</a:t>
            </a:r>
            <a:r>
              <a:rPr lang="hr-HR" sz="2400" dirty="0"/>
              <a:t>K</a:t>
            </a:r>
            <a:r>
              <a:rPr lang="en-GB" sz="2400" dirty="0" err="1" smtClean="0"/>
              <a:t>ombin</a:t>
            </a:r>
            <a:r>
              <a:rPr lang="hr-HR" sz="2400" dirty="0" smtClean="0"/>
              <a:t>irani</a:t>
            </a:r>
            <a:r>
              <a:rPr lang="en-GB" sz="2400" dirty="0" smtClean="0"/>
              <a:t> </a:t>
            </a:r>
            <a:r>
              <a:rPr lang="hr-HR" sz="2400" dirty="0" smtClean="0"/>
              <a:t>ciklusi</a:t>
            </a:r>
            <a:r>
              <a:rPr lang="en-GB" sz="2400" dirty="0" smtClean="0"/>
              <a:t>) </a:t>
            </a:r>
            <a:r>
              <a:rPr lang="hr-HR" sz="2400" dirty="0" smtClean="0"/>
              <a:t>su vrlo efikasne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Emisije </a:t>
            </a:r>
            <a:r>
              <a:rPr lang="en-GB" sz="2400" dirty="0" err="1" smtClean="0"/>
              <a:t>NO</a:t>
            </a:r>
            <a:r>
              <a:rPr lang="en-GB" sz="2400" baseline="-25000" dirty="0" err="1" smtClean="0"/>
              <a:t>x</a:t>
            </a:r>
            <a:r>
              <a:rPr lang="en-GB" sz="2400" dirty="0" smtClean="0"/>
              <a:t> </a:t>
            </a:r>
            <a:r>
              <a:rPr lang="hr-HR" sz="2400" dirty="0" smtClean="0"/>
              <a:t>svrlo niske i pod kontrolom;</a:t>
            </a:r>
            <a:r>
              <a:rPr lang="en-GB" sz="24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Emis</a:t>
            </a:r>
            <a:r>
              <a:rPr lang="hr-HR" sz="2400" dirty="0" smtClean="0"/>
              <a:t>ije </a:t>
            </a:r>
            <a:r>
              <a:rPr lang="en-GB" sz="2400" dirty="0" smtClean="0"/>
              <a:t>CO </a:t>
            </a:r>
            <a:r>
              <a:rPr lang="hr-HR" sz="2400" dirty="0" smtClean="0"/>
              <a:t>su također pod kontrolom kroz veliku efikasnost </a:t>
            </a:r>
            <a:r>
              <a:rPr lang="hr-HR" sz="2400" dirty="0" smtClean="0"/>
              <a:t>energane, </a:t>
            </a:r>
            <a:r>
              <a:rPr lang="hr-HR" sz="2400" dirty="0" smtClean="0"/>
              <a:t>ali se ispuštaju u atmosferu kao </a:t>
            </a:r>
            <a:r>
              <a:rPr lang="en-GB" sz="2400" dirty="0" smtClean="0"/>
              <a:t>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“</a:t>
            </a:r>
            <a:r>
              <a:rPr lang="hr-HR" sz="2400" dirty="0" smtClean="0"/>
              <a:t>efekt staklenika</a:t>
            </a:r>
            <a:r>
              <a:rPr lang="en-GB" sz="2400" dirty="0" smtClean="0"/>
              <a:t>”;   </a:t>
            </a:r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Republi</a:t>
            </a:r>
            <a:r>
              <a:rPr lang="hr-HR" sz="2400" dirty="0" smtClean="0"/>
              <a:t>ka Hrvatska nije proizvođač zemnog plina. Zemni plin se uvozi. U slučaju potencijalne svjetske naftne krize krajnji korisnici grijanja bi bili izloženi nekontroliranom  povišenju računa za grijanje ili čak prestanku isporuke </a:t>
            </a:r>
            <a:r>
              <a:rPr lang="hr-HR" sz="2400" dirty="0" smtClean="0"/>
              <a:t>grijanja.</a:t>
            </a:r>
            <a:endParaRPr lang="en-GB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96702"/>
              </p:ext>
            </p:extLst>
          </p:nvPr>
        </p:nvGraphicFramePr>
        <p:xfrm>
          <a:off x="355687" y="2987797"/>
          <a:ext cx="11408486" cy="3657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18242"/>
                <a:gridCol w="2465614"/>
                <a:gridCol w="5624630"/>
              </a:tblGrid>
              <a:tr h="36501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Visina investicija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Prihvatljiva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</a:tr>
              <a:tr h="321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/>
                        <a:t>Centralizirani toplinski sustav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Cijena centraliziranog grijanja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Ista kao trenutna jer nije</a:t>
                      </a:r>
                      <a:r>
                        <a:rPr lang="hr-HR" sz="2000" baseline="0" dirty="0" smtClean="0"/>
                        <a:t> </a:t>
                      </a:r>
                      <a:r>
                        <a:rPr lang="hr-HR" sz="2000" dirty="0" smtClean="0"/>
                        <a:t>poticajna</a:t>
                      </a:r>
                      <a:r>
                        <a:rPr lang="hr-HR" sz="2000" baseline="0" dirty="0" smtClean="0"/>
                        <a:t> cijena (</a:t>
                      </a:r>
                      <a:r>
                        <a:rPr lang="en-GB" sz="2000" dirty="0" smtClean="0"/>
                        <a:t>feed-in-tariff</a:t>
                      </a:r>
                      <a:r>
                        <a:rPr lang="hr-HR" sz="2000" dirty="0" smtClean="0"/>
                        <a:t>)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Utjecaj na okoliš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Unutar granica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Gorivo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Ovisnost o uvoznom zemnom plinu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Generiranje el. energije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Korištenje vode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U zatvorenom krugu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4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43" y="-616712"/>
            <a:ext cx="10110331" cy="1233424"/>
          </a:xfrm>
        </p:spPr>
        <p:txBody>
          <a:bodyPr/>
          <a:lstStyle/>
          <a:p>
            <a:r>
              <a:rPr lang="hr-HR" dirty="0"/>
              <a:t>USPOREDBA TEHNOLOGIJA </a:t>
            </a:r>
            <a:r>
              <a:rPr lang="en-GB" dirty="0" smtClean="0"/>
              <a:t>– Solar</a:t>
            </a:r>
            <a:r>
              <a:rPr lang="hr-HR" dirty="0" smtClean="0"/>
              <a:t>na </a:t>
            </a:r>
            <a:r>
              <a:rPr lang="en-GB" dirty="0" smtClean="0"/>
              <a:t> </a:t>
            </a:r>
            <a:r>
              <a:rPr lang="hr-HR" dirty="0" smtClean="0"/>
              <a:t>fotonaponska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962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Niski stupanj izvedivosti proizlazi iz činjenice da generira samo električnu energiju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Ova tehnologina ne može generirati toplinsku energijju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Efikasnost fotonaponske </a:t>
            </a:r>
            <a:r>
              <a:rPr lang="hr-HR" sz="2400" dirty="0" smtClean="0"/>
              <a:t>energane je priločno </a:t>
            </a:r>
            <a:r>
              <a:rPr lang="hr-HR" sz="2400" dirty="0" smtClean="0"/>
              <a:t>niska zbog </a:t>
            </a:r>
            <a:r>
              <a:rPr lang="hr-HR" sz="2400" dirty="0" smtClean="0"/>
              <a:t>vremenskih </a:t>
            </a:r>
            <a:r>
              <a:rPr lang="hr-HR" sz="2400" dirty="0" smtClean="0"/>
              <a:t>uvjeta zimi;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Ele</a:t>
            </a:r>
            <a:r>
              <a:rPr lang="hr-HR" sz="2400" dirty="0" smtClean="0"/>
              <a:t>k</a:t>
            </a:r>
            <a:r>
              <a:rPr lang="en-GB" sz="2400" dirty="0" smtClean="0"/>
              <a:t>tri</a:t>
            </a:r>
            <a:r>
              <a:rPr lang="hr-HR" sz="2400" dirty="0" smtClean="0"/>
              <a:t>čna</a:t>
            </a:r>
            <a:r>
              <a:rPr lang="en-GB" sz="2400" dirty="0" smtClean="0"/>
              <a:t> </a:t>
            </a:r>
            <a:r>
              <a:rPr lang="en-GB" sz="2400" dirty="0" err="1" smtClean="0"/>
              <a:t>energ</a:t>
            </a:r>
            <a:r>
              <a:rPr lang="hr-HR" sz="2400" dirty="0" smtClean="0"/>
              <a:t>ija se</a:t>
            </a:r>
            <a:r>
              <a:rPr lang="en-GB" sz="2400" dirty="0" smtClean="0"/>
              <a:t> </a:t>
            </a:r>
            <a:r>
              <a:rPr lang="en-GB" sz="2400" dirty="0" err="1" smtClean="0"/>
              <a:t>gener</a:t>
            </a:r>
            <a:r>
              <a:rPr lang="hr-HR" sz="2400" dirty="0" smtClean="0"/>
              <a:t>ira </a:t>
            </a:r>
            <a:r>
              <a:rPr lang="hr-HR" sz="2400" dirty="0" smtClean="0"/>
              <a:t>pretvorbom </a:t>
            </a:r>
            <a:r>
              <a:rPr lang="hr-HR" sz="2400" dirty="0" smtClean="0"/>
              <a:t>solarne energije u istosmjernu struju kroz poluvodiče koji daju fotonaponski efekt</a:t>
            </a:r>
            <a:r>
              <a:rPr lang="en-GB" sz="2400" dirty="0" smtClean="0"/>
              <a:t>,</a:t>
            </a:r>
            <a:r>
              <a:rPr lang="hr-HR" sz="2400" dirty="0" smtClean="0"/>
              <a:t> pojava koja se često proučava u fizici.</a:t>
            </a:r>
            <a:endParaRPr lang="en-GB" sz="24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458025"/>
              </p:ext>
            </p:extLst>
          </p:nvPr>
        </p:nvGraphicFramePr>
        <p:xfrm>
          <a:off x="2335238" y="2875246"/>
          <a:ext cx="7652824" cy="3657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43531"/>
                <a:gridCol w="1856936"/>
                <a:gridCol w="2152357"/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Visoka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 smtClean="0"/>
                        <a:t>Centralizirani toplinski sustav</a:t>
                      </a:r>
                      <a:endParaRPr lang="en-GB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Cijena centraliziranog grijanja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N/A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Utjecaj na okoliš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išta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Gorivo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ema</a:t>
                      </a:r>
                      <a:r>
                        <a:rPr lang="hr-HR" sz="2400" baseline="0" dirty="0" smtClean="0"/>
                        <a:t> goriva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 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Generiranje el. energije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Korištenje vode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1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-568059"/>
            <a:ext cx="11900647" cy="1233424"/>
          </a:xfrm>
        </p:spPr>
        <p:txBody>
          <a:bodyPr/>
          <a:lstStyle/>
          <a:p>
            <a:r>
              <a:rPr lang="hr-HR" dirty="0" smtClean="0"/>
              <a:t>USPOREDBA TEHNOLOGIJA </a:t>
            </a:r>
            <a:r>
              <a:rPr lang="en-GB" dirty="0" smtClean="0"/>
              <a:t>– </a:t>
            </a:r>
            <a:r>
              <a:rPr lang="hr-HR" dirty="0" smtClean="0"/>
              <a:t>Fokusirana solarna energija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99393"/>
            <a:ext cx="11963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Vrlo napredna tehnologija sa sa solarnom energijom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Postrojenje ne koristi fotonaponske panele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Postrojenje koroisti ogledala koja reflektiraju sunčana zrake na vrh </a:t>
            </a:r>
            <a:r>
              <a:rPr lang="en-GB" sz="2400" dirty="0" smtClean="0"/>
              <a:t>40 m </a:t>
            </a:r>
            <a:r>
              <a:rPr lang="hr-HR" sz="2400" dirty="0" smtClean="0"/>
              <a:t> visokog tornja (fokus) </a:t>
            </a:r>
            <a:r>
              <a:rPr lang="en-GB" sz="2400" dirty="0" smtClean="0"/>
              <a:t>;</a:t>
            </a:r>
            <a:endParaRPr lang="en-GB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Postrojenje ne ispušta  emisije plina u</a:t>
            </a:r>
            <a:r>
              <a:rPr lang="en-GB" sz="2400" dirty="0" smtClean="0"/>
              <a:t> </a:t>
            </a:r>
            <a:r>
              <a:rPr lang="en-GB" sz="2400" dirty="0" err="1" smtClean="0"/>
              <a:t>atmos</a:t>
            </a:r>
            <a:r>
              <a:rPr lang="hr-HR" sz="2400" dirty="0" smtClean="0"/>
              <a:t>feru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The plant requires very large area for solar radiation</a:t>
            </a:r>
            <a:endParaRPr lang="en-GB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63491"/>
              </p:ext>
            </p:extLst>
          </p:nvPr>
        </p:nvGraphicFramePr>
        <p:xfrm>
          <a:off x="386448" y="2452899"/>
          <a:ext cx="11233466" cy="4114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95695"/>
                <a:gridCol w="2743200"/>
                <a:gridCol w="4794571"/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Visoka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 smtClean="0"/>
                        <a:t>Centralizirani toplinski sustav</a:t>
                      </a:r>
                      <a:endParaRPr lang="en-GB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Cijena centraliziranog grijanja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Visoka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Utjecaj na okoliš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ema</a:t>
                      </a:r>
                      <a:r>
                        <a:rPr lang="hr-HR" sz="2400" baseline="0" dirty="0" smtClean="0"/>
                        <a:t> emisija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Velik</a:t>
                      </a:r>
                      <a:r>
                        <a:rPr lang="hr-HR" sz="2400" baseline="0" dirty="0" smtClean="0"/>
                        <a:t> vizulani efekt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Gorivo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Solarna</a:t>
                      </a:r>
                      <a:r>
                        <a:rPr lang="hr-HR" sz="2400" baseline="0" dirty="0" smtClean="0"/>
                        <a:t> energija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 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Generiranje el. energije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Korištenje vode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Zahtijeva</a:t>
                      </a:r>
                      <a:r>
                        <a:rPr lang="hr-HR" sz="2400" baseline="0" dirty="0" smtClean="0"/>
                        <a:t> velike zemljišne prostore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</a:t>
                      </a:r>
                      <a:r>
                        <a:rPr lang="hr-HR" sz="2000" baseline="0" dirty="0" smtClean="0"/>
                        <a:t> u zatvorenom krugu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9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332" y="-366357"/>
            <a:ext cx="9509760" cy="1233424"/>
          </a:xfrm>
        </p:spPr>
        <p:txBody>
          <a:bodyPr/>
          <a:lstStyle/>
          <a:p>
            <a:r>
              <a:rPr lang="hr-HR" dirty="0"/>
              <a:t>USPOREDBA </a:t>
            </a:r>
            <a:r>
              <a:rPr lang="hr-HR" dirty="0" smtClean="0"/>
              <a:t>TEHNOLOGIJA </a:t>
            </a:r>
            <a:r>
              <a:rPr lang="en-GB" dirty="0" smtClean="0"/>
              <a:t>– </a:t>
            </a:r>
            <a:r>
              <a:rPr lang="hr-HR" dirty="0" smtClean="0"/>
              <a:t>Vjetropark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6507" y="789673"/>
            <a:ext cx="12105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U ovoj tehnologiji pokretač je vjetar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Nema </a:t>
            </a:r>
            <a:r>
              <a:rPr lang="en-GB" sz="2400" dirty="0" err="1" smtClean="0"/>
              <a:t>NO</a:t>
            </a:r>
            <a:r>
              <a:rPr lang="en-GB" sz="2400" baseline="-25000" dirty="0" err="1" smtClean="0"/>
              <a:t>x</a:t>
            </a:r>
            <a:r>
              <a:rPr lang="en-GB" sz="2400" dirty="0" smtClean="0"/>
              <a:t> or CO </a:t>
            </a:r>
            <a:r>
              <a:rPr lang="hr-HR" sz="2400" dirty="0" smtClean="0"/>
              <a:t>emisija</a:t>
            </a:r>
            <a:r>
              <a:rPr lang="en-GB" sz="2400" dirty="0" smtClean="0"/>
              <a:t>;</a:t>
            </a:r>
            <a:endParaRPr lang="en-GB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Za ovu tehnologiju se smatra da šteti pticama </a:t>
            </a:r>
            <a:r>
              <a:rPr lang="hr-HR" sz="2400" dirty="0" smtClean="0"/>
              <a:t>a </a:t>
            </a:r>
            <a:r>
              <a:rPr lang="hr-HR" sz="2400" dirty="0" smtClean="0"/>
              <a:t>slična postrojenja  su već odbijena u Hrvatskoj;</a:t>
            </a:r>
            <a:r>
              <a:rPr lang="en-GB" sz="2400" dirty="0" smtClean="0"/>
              <a:t>   </a:t>
            </a:r>
            <a:endParaRPr lang="en-GB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Ova tehnologija ne može proizvesti energiju za centralizirano </a:t>
            </a:r>
            <a:r>
              <a:rPr lang="hr-HR" sz="2400" dirty="0" smtClean="0"/>
              <a:t>grijanje.</a:t>
            </a:r>
            <a:endParaRPr lang="en-GB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50719"/>
              </p:ext>
            </p:extLst>
          </p:nvPr>
        </p:nvGraphicFramePr>
        <p:xfrm>
          <a:off x="351692" y="2870572"/>
          <a:ext cx="11465170" cy="3657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99186"/>
                <a:gridCol w="2387348"/>
                <a:gridCol w="5178636"/>
              </a:tblGrid>
              <a:tr h="370840">
                <a:tc>
                  <a:txBody>
                    <a:bodyPr/>
                    <a:lstStyle/>
                    <a:p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Prihvatljiva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 smtClean="0"/>
                        <a:t>Centralizirani toplinski sustav</a:t>
                      </a:r>
                      <a:endParaRPr lang="en-GB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Cijena centraliziranog grijanja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N/A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Utjecaj na okoliš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ema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err="1" smtClean="0"/>
                        <a:t>emi</a:t>
                      </a:r>
                      <a:r>
                        <a:rPr lang="hr-HR" sz="2400" baseline="0" dirty="0" smtClean="0"/>
                        <a:t>sija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Velik</a:t>
                      </a:r>
                      <a:r>
                        <a:rPr lang="hr-HR" sz="2400" baseline="0" dirty="0" smtClean="0"/>
                        <a:t> vizulani efekt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Gorivo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ema</a:t>
                      </a:r>
                      <a:r>
                        <a:rPr lang="hr-HR" sz="2400" baseline="0" dirty="0" smtClean="0"/>
                        <a:t> goriva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 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Generiranje el. energije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Korištenje vode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0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80" y="0"/>
            <a:ext cx="9509760" cy="703385"/>
          </a:xfrm>
        </p:spPr>
        <p:txBody>
          <a:bodyPr>
            <a:normAutofit fontScale="90000"/>
          </a:bodyPr>
          <a:lstStyle/>
          <a:p>
            <a:r>
              <a:rPr lang="hr-HR" dirty="0"/>
              <a:t>USPOREDBA TEHNOLOGIJA</a:t>
            </a:r>
            <a:r>
              <a:rPr lang="en-GB" dirty="0" smtClean="0"/>
              <a:t>– </a:t>
            </a:r>
            <a:r>
              <a:rPr lang="en-GB" dirty="0" err="1" smtClean="0"/>
              <a:t>Geotermal</a:t>
            </a:r>
            <a:r>
              <a:rPr lang="hr-HR" dirty="0" smtClean="0"/>
              <a:t>na</a:t>
            </a:r>
            <a:r>
              <a:rPr lang="en-GB" dirty="0" smtClean="0"/>
              <a:t> </a:t>
            </a:r>
            <a:r>
              <a:rPr lang="hr-HR" dirty="0"/>
              <a:t>e</a:t>
            </a:r>
            <a:r>
              <a:rPr lang="en-GB" dirty="0" err="1" smtClean="0"/>
              <a:t>nerg</a:t>
            </a:r>
            <a:r>
              <a:rPr lang="hr-HR" dirty="0" smtClean="0"/>
              <a:t>ija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1516184"/>
            <a:ext cx="117746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Ova tehnologija šteti termalnoj energiji ispod </a:t>
            </a:r>
            <a:r>
              <a:rPr lang="hr-HR" sz="2400" dirty="0" smtClean="0"/>
              <a:t>površine </a:t>
            </a:r>
            <a:r>
              <a:rPr lang="hr-HR" sz="2400" dirty="0" smtClean="0"/>
              <a:t>zemlje;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Nije svugdje dostupna i stoga je glavni nedostatak geotermalne energije lokacija;</a:t>
            </a:r>
            <a:r>
              <a:rPr lang="en-GB" sz="24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Lokacija postrojenja mora biti u blizini primjerene  količine geotermalnih aktivnosti;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Ekstrahiranje geotermalne energije također zahtijeva korištenje velikih količina vode. Stoga je često  prikladno planirati geotermalna postrojenja u blizini voda.</a:t>
            </a:r>
            <a:endParaRPr lang="en-GB" sz="2400" dirty="0" smtClean="0">
              <a:solidFill>
                <a:srgbClr val="666666"/>
              </a:solidFill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solidFill>
                  <a:srgbClr val="666666"/>
                </a:solidFill>
              </a:rPr>
              <a:t>Geotermalna energija se ne može lako prenositi</a:t>
            </a:r>
            <a:r>
              <a:rPr lang="en-GB" sz="2400" dirty="0" smtClean="0"/>
              <a:t>. </a:t>
            </a:r>
            <a:r>
              <a:rPr lang="hr-HR" sz="2400" dirty="0" smtClean="0"/>
              <a:t>Za razliku od nafte ili </a:t>
            </a:r>
            <a:r>
              <a:rPr lang="hr-HR" sz="2400" dirty="0" smtClean="0"/>
              <a:t>el. </a:t>
            </a:r>
            <a:r>
              <a:rPr lang="hr-HR" sz="2400" dirty="0" smtClean="0"/>
              <a:t>energije ne može se prenositi na velike udaljenosti. Jedna lokacija može snabdijevati energijom samo područje direktno u blizini izvora;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Zajedno s toplinom tu su još i neke kemikalije koje dolaze s energijom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Među tim </a:t>
            </a:r>
            <a:r>
              <a:rPr lang="hr-HR" sz="2400" dirty="0" smtClean="0"/>
              <a:t>kemikalijama nalaze se i neke opasne kemikalije kao živa, vodikov sulfid i amonijak. Odlaganje tih kemikalija može biti komplicirano jer ako se ispuste mogu zagaditi zrak.</a:t>
            </a:r>
            <a:endParaRPr lang="en-GB" sz="24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41120" y="-137757"/>
            <a:ext cx="9509760" cy="837004"/>
          </a:xfrm>
        </p:spPr>
        <p:txBody>
          <a:bodyPr/>
          <a:lstStyle/>
          <a:p>
            <a:r>
              <a:rPr lang="en-US" dirty="0" smtClean="0"/>
              <a:t>INVESTITOR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1119" y="879976"/>
            <a:ext cx="11769762" cy="5372906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Investitor</a:t>
            </a:r>
            <a:r>
              <a:rPr lang="en-US" sz="2800" dirty="0" smtClean="0"/>
              <a:t> je PCC Energy Limited – </a:t>
            </a:r>
            <a:r>
              <a:rPr lang="en-US" sz="2800" dirty="0" err="1" smtClean="0"/>
              <a:t>tvrtka</a:t>
            </a:r>
            <a:r>
              <a:rPr lang="en-US" sz="2800" dirty="0" smtClean="0"/>
              <a:t> </a:t>
            </a:r>
            <a:r>
              <a:rPr lang="en-US" sz="2800" dirty="0" err="1" smtClean="0"/>
              <a:t>sa</a:t>
            </a:r>
            <a:r>
              <a:rPr lang="en-US" sz="2800" dirty="0" smtClean="0"/>
              <a:t> </a:t>
            </a:r>
            <a:r>
              <a:rPr lang="en-US" sz="2800" dirty="0" err="1" smtClean="0"/>
              <a:t>sjedištem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Malti</a:t>
            </a:r>
            <a:r>
              <a:rPr lang="hr-HR" sz="2800" dirty="0"/>
              <a:t>;</a:t>
            </a:r>
            <a:endParaRPr lang="en-US" sz="2800" dirty="0" smtClean="0"/>
          </a:p>
          <a:p>
            <a:r>
              <a:rPr lang="en-US" sz="2800" dirty="0" err="1" smtClean="0"/>
              <a:t>Tvrtka</a:t>
            </a:r>
            <a:r>
              <a:rPr lang="hr-HR" sz="2800" dirty="0" smtClean="0"/>
              <a:t> </a:t>
            </a:r>
            <a:r>
              <a:rPr lang="en-US" sz="2800" dirty="0" smtClean="0"/>
              <a:t>– </a:t>
            </a:r>
            <a:r>
              <a:rPr lang="en-US" sz="2800" dirty="0" err="1" smtClean="0"/>
              <a:t>projektant</a:t>
            </a:r>
            <a:r>
              <a:rPr lang="en-US" sz="2800" dirty="0" smtClean="0"/>
              <a:t> je PCC </a:t>
            </a:r>
            <a:r>
              <a:rPr lang="en-US" sz="2800" dirty="0" err="1" smtClean="0"/>
              <a:t>Biomasa</a:t>
            </a:r>
            <a:r>
              <a:rPr lang="en-US" sz="2800" dirty="0" smtClean="0"/>
              <a:t> </a:t>
            </a:r>
            <a:r>
              <a:rPr lang="en-US" sz="2800" dirty="0" err="1" smtClean="0"/>
              <a:t>Karlovac</a:t>
            </a:r>
            <a:r>
              <a:rPr lang="en-US" sz="2800" dirty="0" smtClean="0"/>
              <a:t> d.o.o. </a:t>
            </a:r>
            <a:r>
              <a:rPr lang="hr-HR" sz="2800" dirty="0" smtClean="0"/>
              <a:t>- </a:t>
            </a:r>
            <a:r>
              <a:rPr lang="en-US" sz="2800" dirty="0" smtClean="0"/>
              <a:t>100% u </a:t>
            </a:r>
            <a:r>
              <a:rPr lang="en-US" sz="2800" dirty="0" err="1" smtClean="0"/>
              <a:t>vlasništvu</a:t>
            </a:r>
            <a:r>
              <a:rPr lang="en-US" sz="2800" dirty="0" smtClean="0"/>
              <a:t> PCC Energy Limited</a:t>
            </a:r>
            <a:r>
              <a:rPr lang="hr-HR" sz="2800" dirty="0"/>
              <a:t>;</a:t>
            </a:r>
            <a:endParaRPr lang="en-US" sz="2800" dirty="0" smtClean="0"/>
          </a:p>
          <a:p>
            <a:r>
              <a:rPr lang="en-US" sz="2800" dirty="0" smtClean="0"/>
              <a:t>PCC Energy je </a:t>
            </a:r>
            <a:r>
              <a:rPr lang="en-US" sz="2800" dirty="0" err="1" smtClean="0"/>
              <a:t>razvila</a:t>
            </a:r>
            <a:r>
              <a:rPr lang="en-US" sz="2800" dirty="0"/>
              <a:t> </a:t>
            </a:r>
            <a:r>
              <a:rPr lang="en-US" sz="2800" dirty="0" err="1" smtClean="0"/>
              <a:t>postrojenje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uz</a:t>
            </a:r>
            <a:r>
              <a:rPr lang="en-US" sz="2800" dirty="0" smtClean="0"/>
              <a:t> </a:t>
            </a:r>
            <a:r>
              <a:rPr lang="hr-HR" sz="2800" dirty="0" smtClean="0"/>
              <a:t>tehničku suradnju sa </a:t>
            </a:r>
            <a:r>
              <a:rPr lang="en-US" sz="2800" dirty="0" smtClean="0"/>
              <a:t>Power Consulting Company Limited – </a:t>
            </a:r>
            <a:r>
              <a:rPr lang="hr-HR" sz="2800" dirty="0" smtClean="0"/>
              <a:t>tvrtka</a:t>
            </a:r>
            <a:r>
              <a:rPr lang="en-US" sz="2800" dirty="0" smtClean="0"/>
              <a:t> </a:t>
            </a:r>
            <a:r>
              <a:rPr lang="en-US" sz="2800" dirty="0" err="1" smtClean="0"/>
              <a:t>sa</a:t>
            </a:r>
            <a:r>
              <a:rPr lang="en-US" sz="2800" dirty="0" smtClean="0"/>
              <a:t> </a:t>
            </a:r>
            <a:r>
              <a:rPr lang="en-US" sz="2800" dirty="0" err="1" smtClean="0"/>
              <a:t>sjedištem</a:t>
            </a:r>
            <a:r>
              <a:rPr lang="en-US" sz="2800" dirty="0" smtClean="0"/>
              <a:t> </a:t>
            </a:r>
            <a:r>
              <a:rPr lang="en-US" sz="2800" dirty="0" smtClean="0"/>
              <a:t>u </a:t>
            </a:r>
            <a:r>
              <a:rPr lang="en-US" sz="2800" dirty="0" err="1" smtClean="0"/>
              <a:t>Londonu</a:t>
            </a:r>
            <a:r>
              <a:rPr lang="en-US" sz="2800" dirty="0" smtClean="0"/>
              <a:t> (</a:t>
            </a:r>
            <a:r>
              <a:rPr lang="en-US" sz="2800" dirty="0" err="1" smtClean="0"/>
              <a:t>Ujedin</a:t>
            </a:r>
            <a:r>
              <a:rPr lang="hr-HR" sz="2800" dirty="0" smtClean="0"/>
              <a:t>o </a:t>
            </a:r>
            <a:r>
              <a:rPr lang="en-US" sz="2800" dirty="0" err="1" smtClean="0"/>
              <a:t>kraljevstvo</a:t>
            </a:r>
            <a:r>
              <a:rPr lang="en-US" sz="2800" dirty="0" smtClean="0"/>
              <a:t>), </a:t>
            </a:r>
            <a:r>
              <a:rPr lang="hr-HR" sz="2800" dirty="0" smtClean="0"/>
              <a:t>koja ima bogato iskustvo u razvoju elektrana na obnovljive izvore energije;</a:t>
            </a:r>
          </a:p>
          <a:p>
            <a:r>
              <a:rPr lang="en-US" sz="2800" dirty="0" smtClean="0"/>
              <a:t>Power Consulting </a:t>
            </a:r>
            <a:r>
              <a:rPr lang="hr-HR" sz="2800" dirty="0" smtClean="0"/>
              <a:t>su razvili projekte na biomasu (straw)</a:t>
            </a:r>
            <a:r>
              <a:rPr lang="en-US" sz="2800" dirty="0" smtClean="0"/>
              <a:t>, </a:t>
            </a:r>
            <a:r>
              <a:rPr lang="hr-HR" sz="2800" dirty="0" smtClean="0"/>
              <a:t>šumsku biomasu (</a:t>
            </a:r>
            <a:r>
              <a:rPr lang="en-US" sz="2800" dirty="0" smtClean="0"/>
              <a:t>virgin wood</a:t>
            </a:r>
            <a:r>
              <a:rPr lang="hr-HR" sz="2800" dirty="0" smtClean="0"/>
              <a:t>)</a:t>
            </a:r>
            <a:r>
              <a:rPr lang="en-US" sz="2800" dirty="0" smtClean="0"/>
              <a:t> </a:t>
            </a:r>
            <a:r>
              <a:rPr lang="hr-HR" sz="2800" dirty="0" smtClean="0"/>
              <a:t>i solarnu energiju u </a:t>
            </a:r>
            <a:r>
              <a:rPr lang="en-US" sz="2800" dirty="0" smtClean="0"/>
              <a:t>EU </a:t>
            </a:r>
            <a:r>
              <a:rPr lang="hr-HR" sz="2800" dirty="0" smtClean="0"/>
              <a:t>i SAD;</a:t>
            </a:r>
            <a:endParaRPr lang="en-US" sz="2800" dirty="0" smtClean="0"/>
          </a:p>
          <a:p>
            <a:r>
              <a:rPr lang="hr-HR" sz="2800" dirty="0" smtClean="0"/>
              <a:t>Investitor ima financijske potencijale da može razviti, imati u vlasništvu i upravljati radom energetskog postrojenja – Karlovac.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891" y="-258354"/>
            <a:ext cx="9831251" cy="1233424"/>
          </a:xfrm>
        </p:spPr>
        <p:txBody>
          <a:bodyPr/>
          <a:lstStyle/>
          <a:p>
            <a:r>
              <a:rPr lang="hr-HR" dirty="0" smtClean="0"/>
              <a:t>USPOREDBA TEHNOLOGIJA</a:t>
            </a:r>
            <a:r>
              <a:rPr lang="en-GB" dirty="0" smtClean="0"/>
              <a:t>– </a:t>
            </a:r>
            <a:r>
              <a:rPr lang="hr-HR" dirty="0" smtClean="0"/>
              <a:t>Geotermalna energija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25863"/>
              </p:ext>
            </p:extLst>
          </p:nvPr>
        </p:nvGraphicFramePr>
        <p:xfrm>
          <a:off x="235579" y="975070"/>
          <a:ext cx="11465170" cy="51206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99186"/>
                <a:gridCol w="2701464"/>
                <a:gridCol w="4864520"/>
              </a:tblGrid>
              <a:tr h="370840">
                <a:tc>
                  <a:txBody>
                    <a:bodyPr/>
                    <a:lstStyle/>
                    <a:p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Visoka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 smtClean="0"/>
                        <a:t>Centralizirani toplinski sustav</a:t>
                      </a:r>
                      <a:endParaRPr lang="en-GB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Potrošači trebaju biti u blizini izvora energije</a:t>
                      </a:r>
                      <a:r>
                        <a:rPr lang="en-GB" sz="2400" dirty="0" smtClean="0"/>
                        <a:t>. </a:t>
                      </a:r>
                      <a:r>
                        <a:rPr lang="hr-HR" sz="2400" dirty="0" smtClean="0"/>
                        <a:t>Nije moguće prenositi na velike udaljenosti.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Cijena centraliziranog grijanja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Ista</a:t>
                      </a:r>
                      <a:r>
                        <a:rPr lang="hr-HR" sz="2400" baseline="0" dirty="0" smtClean="0"/>
                        <a:t> kao ternutna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Utjecaj na okoliš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Visoka emisija</a:t>
                      </a:r>
                      <a:r>
                        <a:rPr lang="hr-HR" sz="2400" baseline="0" dirty="0" smtClean="0"/>
                        <a:t> kemikalija koje je teško odlagati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Gorivo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Geotermalna energija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Mogućnost nedonergije za centralizirano grijanjevoljne količine 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Generiranje el. energije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Korištenje vode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</a:t>
                      </a:r>
                      <a:r>
                        <a:rPr lang="hr-HR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1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62" y="148046"/>
            <a:ext cx="10526123" cy="635726"/>
          </a:xfrm>
        </p:spPr>
        <p:txBody>
          <a:bodyPr>
            <a:normAutofit fontScale="90000"/>
          </a:bodyPr>
          <a:lstStyle/>
          <a:p>
            <a:r>
              <a:rPr lang="hr-HR" dirty="0"/>
              <a:t>USPOREDBA TEHNOLOGIJA</a:t>
            </a:r>
            <a:r>
              <a:rPr lang="en-GB" dirty="0" smtClean="0"/>
              <a:t>– </a:t>
            </a:r>
            <a:r>
              <a:rPr lang="hr-HR" dirty="0" smtClean="0"/>
              <a:t>Postrojenje na šumsku biomasu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1012601"/>
            <a:ext cx="119962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Slična postojećoj </a:t>
            </a:r>
            <a:r>
              <a:rPr lang="hr-HR" sz="2400" dirty="0" smtClean="0"/>
              <a:t>toplani;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Veća efikasnost jer je dizajnirana prema najnaprednijim tehnološkim </a:t>
            </a:r>
            <a:r>
              <a:rPr lang="hr-HR" sz="2400" dirty="0" smtClean="0"/>
              <a:t>poboljšanjima;</a:t>
            </a:r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Generira čistu električnu </a:t>
            </a:r>
            <a:r>
              <a:rPr lang="hr-HR" sz="2400" dirty="0" smtClean="0"/>
              <a:t>energiju;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Ne koristi zemni plin</a:t>
            </a:r>
            <a:r>
              <a:rPr lang="en-GB" sz="2400" dirty="0" smtClean="0"/>
              <a:t>, </a:t>
            </a:r>
            <a:r>
              <a:rPr lang="hr-HR" sz="2400" dirty="0" smtClean="0"/>
              <a:t>koji sadrži </a:t>
            </a:r>
            <a:r>
              <a:rPr lang="hr-HR" sz="2400" dirty="0" smtClean="0"/>
              <a:t>ugljikovodik;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Koristi se biomasa uzgojenog drva</a:t>
            </a:r>
            <a:r>
              <a:rPr lang="en-GB" sz="2400" dirty="0" smtClean="0"/>
              <a:t>, </a:t>
            </a:r>
            <a:r>
              <a:rPr lang="hr-HR" sz="2400" dirty="0" smtClean="0"/>
              <a:t>koje </a:t>
            </a:r>
            <a:r>
              <a:rPr lang="hr-HR" sz="2400" dirty="0" smtClean="0"/>
              <a:t>je obnovljiva energija jer se ponovno sadi nakon što se </a:t>
            </a:r>
            <a:r>
              <a:rPr lang="hr-HR" sz="2400" dirty="0" smtClean="0"/>
              <a:t>posječe;</a:t>
            </a:r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Šumska biomasa je hrvatsko gorivo</a:t>
            </a:r>
            <a:r>
              <a:rPr lang="en-GB" sz="2400" dirty="0" smtClean="0"/>
              <a:t>, </a:t>
            </a:r>
            <a:r>
              <a:rPr lang="hr-HR" sz="2400" dirty="0" smtClean="0"/>
              <a:t>nema potrebe za </a:t>
            </a:r>
            <a:r>
              <a:rPr lang="hr-HR" sz="2400" dirty="0" smtClean="0"/>
              <a:t>uvozom </a:t>
            </a:r>
            <a:r>
              <a:rPr lang="hr-HR" sz="2400" dirty="0" smtClean="0"/>
              <a:t>ugljikovodika iz ostalih </a:t>
            </a:r>
            <a:r>
              <a:rPr lang="hr-HR" sz="2400" dirty="0" smtClean="0"/>
              <a:t>zemalja;</a:t>
            </a:r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Pouzdano gorivo</a:t>
            </a:r>
            <a:r>
              <a:rPr lang="en-GB" sz="2400" dirty="0" smtClean="0"/>
              <a:t>. </a:t>
            </a:r>
            <a:r>
              <a:rPr lang="hr-HR" sz="2400" dirty="0" smtClean="0"/>
              <a:t>Uvijek </a:t>
            </a:r>
            <a:r>
              <a:rPr lang="hr-HR" sz="2400" dirty="0" smtClean="0"/>
              <a:t>dostupno;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Korištenje drva iz hrvatskih šumskih farmi stvara nova radna mjesta u </a:t>
            </a:r>
            <a:r>
              <a:rPr lang="hr-HR" sz="2400" dirty="0" smtClean="0"/>
              <a:t>zemlji;</a:t>
            </a:r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 </a:t>
            </a:r>
            <a:r>
              <a:rPr lang="hr-HR" sz="2400" dirty="0" smtClean="0"/>
              <a:t>Emisije </a:t>
            </a:r>
            <a:r>
              <a:rPr lang="en-GB" sz="2400" dirty="0" smtClean="0"/>
              <a:t>CO </a:t>
            </a:r>
            <a:r>
              <a:rPr lang="hr-HR" sz="2400" dirty="0" smtClean="0"/>
              <a:t>su praktično zanemarive  zbog </a:t>
            </a:r>
            <a:r>
              <a:rPr lang="en-GB" sz="2400" dirty="0" smtClean="0"/>
              <a:t>CO2 c</a:t>
            </a:r>
            <a:r>
              <a:rPr lang="hr-HR" sz="2400" dirty="0" smtClean="0"/>
              <a:t>iklusa;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Cijena toplinske energije za centralizirano grijanje je prihvatljiva, što rezultira značajno nižim računima za </a:t>
            </a:r>
            <a:r>
              <a:rPr lang="hr-HR" sz="2400" dirty="0" smtClean="0"/>
              <a:t>grijanje </a:t>
            </a:r>
            <a:r>
              <a:rPr lang="hr-HR" sz="2400" dirty="0" smtClean="0"/>
              <a:t>domaćinstava i poslovnih prostora u zimi.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0691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2" y="174172"/>
            <a:ext cx="10502537" cy="58057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TEHNOLOGIJA</a:t>
            </a:r>
            <a:r>
              <a:rPr lang="en-GB" dirty="0" smtClean="0"/>
              <a:t>– </a:t>
            </a:r>
            <a:r>
              <a:rPr lang="hr-HR" dirty="0" smtClean="0"/>
              <a:t>Postrojenje na šumsku biomasu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092170"/>
              </p:ext>
            </p:extLst>
          </p:nvPr>
        </p:nvGraphicFramePr>
        <p:xfrm>
          <a:off x="235579" y="975070"/>
          <a:ext cx="11465170" cy="4023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99186"/>
                <a:gridCol w="4167406"/>
                <a:gridCol w="3398578"/>
              </a:tblGrid>
              <a:tr h="370840">
                <a:tc>
                  <a:txBody>
                    <a:bodyPr/>
                    <a:lstStyle/>
                    <a:p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ZA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PROTIV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Visina investicija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Srednja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 smtClean="0"/>
                        <a:t>Centralizirani toplinski sustav</a:t>
                      </a:r>
                      <a:endParaRPr lang="en-GB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Cijena centraliziranog grijanja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dirty="0" smtClean="0"/>
                        <a:t>Niža od trenutne</a:t>
                      </a:r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Utjecaj na okoliš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Zanemarive emisije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Gorivo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Šumska biomasa</a:t>
                      </a:r>
                      <a:r>
                        <a:rPr lang="en-GB" sz="2400" dirty="0" smtClean="0"/>
                        <a:t>– </a:t>
                      </a:r>
                      <a:r>
                        <a:rPr lang="hr-HR" sz="2400" dirty="0" smtClean="0"/>
                        <a:t>Obnovljivo gorivo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Generiranje el. energije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200" dirty="0" smtClean="0"/>
                        <a:t>Korištenje vode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Male</a:t>
                      </a:r>
                      <a:r>
                        <a:rPr lang="hr-HR" sz="2400" baseline="0" dirty="0" smtClean="0"/>
                        <a:t> količine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1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84" y="0"/>
            <a:ext cx="11195030" cy="62411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POSTROJENJE/ENERGANA NA ŠUMSKU BIOMASU - </a:t>
            </a:r>
            <a:r>
              <a:rPr lang="en-US" dirty="0" smtClean="0"/>
              <a:t>KARLOVAC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984" y="843441"/>
            <a:ext cx="118418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Postrojenje u Karlovcu je vrlo slično postojećem postrojenju za proizvodnju termalne energije (centralizirani toplinski sustav) </a:t>
            </a:r>
          </a:p>
          <a:p>
            <a:endParaRPr lang="en-GB" sz="2400" dirty="0"/>
          </a:p>
          <a:p>
            <a:r>
              <a:rPr lang="hr-HR" sz="2400" dirty="0" smtClean="0"/>
              <a:t>Glavne razlike između nove i stare su:</a:t>
            </a:r>
            <a:endParaRPr lang="en-GB" sz="2400" dirty="0" smtClean="0"/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Toplinski kotao će biti nove generacije sa visokim stupnjem efikasnosti. To znači manje goriva i manje emisije u okoliš</a:t>
            </a:r>
            <a:r>
              <a:rPr lang="en-GB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Gorivo će biti obnovljivo, sirovo drvo s obližnjih  farmi. To znači – hrvatsko gorivo, osigurana dobava i stabilna cijena; 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Manje emisije u atmosferu od postojeće toplane.</a:t>
            </a:r>
            <a:r>
              <a:rPr lang="hr-HR" sz="2400" dirty="0"/>
              <a:t> </a:t>
            </a:r>
            <a:r>
              <a:rPr lang="hr-HR" sz="2400" dirty="0" smtClean="0"/>
              <a:t>To je zbog toga što je tehnološki naprednije postrojenje i vrsta goriva.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7229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467360"/>
            <a:ext cx="12051323" cy="601785"/>
          </a:xfrm>
        </p:spPr>
        <p:txBody>
          <a:bodyPr/>
          <a:lstStyle/>
          <a:p>
            <a:r>
              <a:rPr lang="hr-HR" dirty="0" smtClean="0"/>
              <a:t>POSTROJENJE NA ŠUMSKU BIOMASU KARLOVAC</a:t>
            </a:r>
            <a:r>
              <a:rPr lang="en-US" dirty="0" smtClean="0"/>
              <a:t>- </a:t>
            </a:r>
            <a:r>
              <a:rPr lang="en-US" dirty="0" err="1" smtClean="0"/>
              <a:t>Emis</a:t>
            </a:r>
            <a:r>
              <a:rPr lang="hr-HR" dirty="0" smtClean="0"/>
              <a:t>ije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0677" y="1069145"/>
            <a:ext cx="116199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Emisije u atmosferu su</a:t>
            </a:r>
            <a:r>
              <a:rPr lang="en-GB" sz="2400" dirty="0" smtClean="0"/>
              <a:t>: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CO </a:t>
            </a:r>
            <a:r>
              <a:rPr lang="hr-HR" sz="2400" dirty="0" smtClean="0"/>
              <a:t> koji reagira s kisikom u zraku i pretvara se u </a:t>
            </a:r>
            <a:r>
              <a:rPr lang="en-GB" sz="2400" dirty="0" smtClean="0"/>
              <a:t>CO2.</a:t>
            </a:r>
          </a:p>
          <a:p>
            <a:pPr marL="365125" indent="-365125" defTabSz="365125"/>
            <a:r>
              <a:rPr lang="en-GB" sz="2400" dirty="0"/>
              <a:t>	</a:t>
            </a:r>
            <a:r>
              <a:rPr lang="hr-HR" sz="2400" dirty="0" smtClean="0"/>
              <a:t>Drveće apsorbira </a:t>
            </a:r>
            <a:r>
              <a:rPr lang="en-GB" sz="2400" dirty="0" smtClean="0"/>
              <a:t>CO</a:t>
            </a:r>
            <a:r>
              <a:rPr lang="en-GB" sz="2400" baseline="-25000" dirty="0" smtClean="0"/>
              <a:t>2 </a:t>
            </a:r>
            <a:r>
              <a:rPr lang="en-GB" sz="2400" dirty="0" smtClean="0"/>
              <a:t> </a:t>
            </a:r>
            <a:r>
              <a:rPr lang="hr-HR" sz="2400" dirty="0" smtClean="0"/>
              <a:t>iz atmosfere i koristi ga za proizvodnju ugljikohidrata kroz proces fotosinteze </a:t>
            </a:r>
            <a:r>
              <a:rPr lang="en-GB" sz="2400" dirty="0" smtClean="0"/>
              <a:t>(CO2 c</a:t>
            </a:r>
            <a:r>
              <a:rPr lang="hr-HR" sz="2400" dirty="0" smtClean="0"/>
              <a:t>iklus</a:t>
            </a:r>
            <a:r>
              <a:rPr lang="en-GB" sz="24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NOx</a:t>
            </a:r>
            <a:r>
              <a:rPr lang="en-GB" sz="2400" dirty="0" smtClean="0"/>
              <a:t> </a:t>
            </a:r>
            <a:r>
              <a:rPr lang="hr-HR" sz="2400" dirty="0" smtClean="0"/>
              <a:t>emisije su daleko ispod ograničenja postavljenih strogom EU regulativom. Ta ograničenja su ispoštivana </a:t>
            </a:r>
            <a:r>
              <a:rPr lang="en-GB" sz="2400" dirty="0" smtClean="0"/>
              <a:t>(1) </a:t>
            </a:r>
            <a:r>
              <a:rPr lang="hr-HR" sz="2400" dirty="0" smtClean="0"/>
              <a:t>jer se ugljikovodik </a:t>
            </a:r>
            <a:r>
              <a:rPr lang="hr-HR" sz="2400" dirty="0" smtClean="0"/>
              <a:t>ne koristi kao gorivo, (2) korištenjem naprednih tehnologija sagorijevanja biomase i (3) koristi se </a:t>
            </a:r>
            <a:r>
              <a:rPr lang="hr-HR" sz="2400" b="1" u="sng" dirty="0" smtClean="0"/>
              <a:t>ISKLJUČIVO</a:t>
            </a:r>
            <a:r>
              <a:rPr lang="hr-HR" sz="2400" dirty="0" smtClean="0"/>
              <a:t> </a:t>
            </a:r>
            <a:r>
              <a:rPr lang="hr-HR" sz="2400" dirty="0" smtClean="0"/>
              <a:t>drvo, </a:t>
            </a:r>
            <a:r>
              <a:rPr lang="hr-HR" sz="2400" b="1" u="sng" dirty="0" smtClean="0"/>
              <a:t>ISKLJUČIVO</a:t>
            </a:r>
            <a:r>
              <a:rPr lang="hr-HR" sz="2400" dirty="0" smtClean="0"/>
              <a:t> sirovo drvo  a </a:t>
            </a:r>
            <a:r>
              <a:rPr lang="hr-HR" sz="2400" b="1" u="sng" dirty="0" smtClean="0"/>
              <a:t>NE</a:t>
            </a:r>
            <a:r>
              <a:rPr lang="hr-HR" sz="2400" dirty="0" smtClean="0"/>
              <a:t> otpadno drvo. 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Emisije iz </a:t>
            </a:r>
            <a:r>
              <a:rPr lang="hr-HR" sz="2400" dirty="0" smtClean="0"/>
              <a:t>kamiona</a:t>
            </a:r>
            <a:r>
              <a:rPr lang="en-GB" sz="2400" dirty="0" smtClean="0"/>
              <a:t>:</a:t>
            </a:r>
            <a:r>
              <a:rPr lang="hr-HR" sz="2400" dirty="0" smtClean="0"/>
              <a:t> bit </a:t>
            </a:r>
            <a:r>
              <a:rPr lang="hr-HR" sz="2400" dirty="0" smtClean="0"/>
              <a:t>će minimizirane jer će se drvo transportirati kamionima </a:t>
            </a:r>
            <a:r>
              <a:rPr lang="hr-HR" sz="2400" dirty="0" smtClean="0"/>
              <a:t>samo povremeno</a:t>
            </a:r>
            <a:r>
              <a:rPr lang="hr-HR" sz="2400" dirty="0" smtClean="0"/>
              <a:t>. Dati ćemo prioritet </a:t>
            </a:r>
            <a:r>
              <a:rPr lang="hr-HR" sz="2400" dirty="0" smtClean="0"/>
              <a:t>dostavi </a:t>
            </a:r>
            <a:r>
              <a:rPr lang="hr-HR" sz="2400" dirty="0" smtClean="0"/>
              <a:t>željeznicom budući da </a:t>
            </a:r>
            <a:r>
              <a:rPr lang="hr-HR" sz="2400" dirty="0" smtClean="0"/>
              <a:t>se željiznički </a:t>
            </a:r>
            <a:r>
              <a:rPr lang="hr-HR" sz="2400" dirty="0" smtClean="0"/>
              <a:t>terminal </a:t>
            </a:r>
            <a:r>
              <a:rPr lang="hr-HR" sz="2400" dirty="0" smtClean="0"/>
              <a:t>već </a:t>
            </a:r>
            <a:r>
              <a:rPr lang="hr-HR" sz="2400" dirty="0" smtClean="0"/>
              <a:t>nalazi unutar lokacije</a:t>
            </a:r>
            <a:r>
              <a:rPr lang="en-GB" sz="2400" dirty="0" smtClean="0"/>
              <a:t>. </a:t>
            </a:r>
            <a:r>
              <a:rPr lang="hr-HR" sz="2400" dirty="0" smtClean="0"/>
              <a:t>Ova vrsta isporuke se preferira jer će smanjiti rizik uvjetovan vremenskim uvjetima tijekom zimskog perioda.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Sitne čestice emisije se kontroliraju sofisticiranim  regulacijskim sistemom dimnih plinova i daleko </a:t>
            </a:r>
            <a:r>
              <a:rPr lang="hr-HR" sz="2400" dirty="0" smtClean="0"/>
              <a:t>su </a:t>
            </a:r>
            <a:r>
              <a:rPr lang="hr-HR" sz="2400" dirty="0" smtClean="0"/>
              <a:t>ispod ograničenja zadanih EU propisima.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73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78" y="-387902"/>
            <a:ext cx="9509760" cy="1233424"/>
          </a:xfrm>
        </p:spPr>
        <p:txBody>
          <a:bodyPr/>
          <a:lstStyle/>
          <a:p>
            <a:r>
              <a:rPr lang="en-US" dirty="0" smtClean="0"/>
              <a:t>CO2 C</a:t>
            </a:r>
            <a:r>
              <a:rPr lang="hr-HR" dirty="0" smtClean="0"/>
              <a:t>IKLUS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79" y="2421947"/>
            <a:ext cx="3425191" cy="380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798" y="2421947"/>
            <a:ext cx="4394995" cy="380997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504765" y="4168588"/>
            <a:ext cx="1909482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8978" y="1066472"/>
            <a:ext cx="11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Drveće apsorbira </a:t>
            </a:r>
            <a:r>
              <a:rPr lang="en-GB" sz="2400" dirty="0" smtClean="0"/>
              <a:t>CO</a:t>
            </a:r>
            <a:r>
              <a:rPr lang="en-GB" sz="2400" baseline="-25000" dirty="0" smtClean="0"/>
              <a:t>2 </a:t>
            </a:r>
            <a:r>
              <a:rPr lang="en-GB" sz="2400" dirty="0" smtClean="0"/>
              <a:t> </a:t>
            </a:r>
            <a:r>
              <a:rPr lang="hr-HR" sz="2400" dirty="0" smtClean="0"/>
              <a:t>iz atmosfere i koristi ga za proizvodnju ugljikohidrata kroz proces fotosinteze.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015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677" y="484094"/>
            <a:ext cx="11900646" cy="645459"/>
          </a:xfrm>
        </p:spPr>
        <p:txBody>
          <a:bodyPr>
            <a:normAutofit/>
          </a:bodyPr>
          <a:lstStyle/>
          <a:p>
            <a:pPr algn="l"/>
            <a:r>
              <a:rPr lang="hr-HR" sz="3400" dirty="0" smtClean="0"/>
              <a:t>ELEKTRANA NA BIOMASU-KARLOVAC</a:t>
            </a:r>
            <a:r>
              <a:rPr lang="en-US" sz="3400" dirty="0" smtClean="0"/>
              <a:t>– </a:t>
            </a:r>
            <a:r>
              <a:rPr lang="hr-HR" sz="3400" dirty="0" smtClean="0"/>
              <a:t>Ostale emisije</a:t>
            </a:r>
            <a:endParaRPr lang="en-US" sz="3400" dirty="0"/>
          </a:p>
        </p:txBody>
      </p:sp>
      <p:sp>
        <p:nvSpPr>
          <p:cNvPr id="2" name="Rectangle 1"/>
          <p:cNvSpPr/>
          <p:nvPr/>
        </p:nvSpPr>
        <p:spPr>
          <a:xfrm>
            <a:off x="145677" y="1424952"/>
            <a:ext cx="119006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Sitne</a:t>
            </a:r>
            <a:r>
              <a:rPr lang="en-GB" sz="2400" dirty="0" smtClean="0"/>
              <a:t> </a:t>
            </a:r>
            <a:r>
              <a:rPr lang="hr-HR" sz="2400" dirty="0" smtClean="0"/>
              <a:t>čestice</a:t>
            </a:r>
            <a:r>
              <a:rPr lang="en-GB" sz="2400" dirty="0" smtClean="0"/>
              <a:t>: </a:t>
            </a:r>
            <a:r>
              <a:rPr lang="en-GB" sz="2400" dirty="0" err="1" smtClean="0"/>
              <a:t>emis</a:t>
            </a:r>
            <a:r>
              <a:rPr lang="hr-HR" sz="2400" dirty="0" smtClean="0"/>
              <a:t>ije su kontrolirane sofisticiranim sistemom kontrole dimnih plinova i visina emisija je </a:t>
            </a:r>
            <a:r>
              <a:rPr lang="hr-HR" sz="2400" dirty="0" smtClean="0"/>
              <a:t>zanemariva;</a:t>
            </a:r>
            <a:endParaRPr lang="en-GB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Pepeo</a:t>
            </a:r>
            <a:r>
              <a:rPr lang="en-GB" sz="2400" dirty="0" smtClean="0"/>
              <a:t>: </a:t>
            </a:r>
            <a:r>
              <a:rPr lang="hr-HR" sz="2400" dirty="0" smtClean="0"/>
              <a:t>skuplja se kontinuirano i </a:t>
            </a:r>
            <a:r>
              <a:rPr lang="hr-HR" sz="2400" dirty="0" smtClean="0"/>
              <a:t>dopremati </a:t>
            </a:r>
            <a:r>
              <a:rPr lang="hr-HR" sz="2400" dirty="0" smtClean="0"/>
              <a:t>će se na namjensko odlagalište </a:t>
            </a:r>
            <a:r>
              <a:rPr lang="hr-HR" sz="2400" dirty="0" smtClean="0"/>
              <a:t>otpada;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Otpadne vode</a:t>
            </a:r>
            <a:r>
              <a:rPr lang="en-GB" sz="2400" dirty="0" smtClean="0"/>
              <a:t>: </a:t>
            </a:r>
            <a:r>
              <a:rPr lang="hr-HR" sz="2400" dirty="0" smtClean="0"/>
              <a:t>to su u biti  procesne i sanitarne vode. Ni pod </a:t>
            </a:r>
            <a:r>
              <a:rPr lang="hr-HR" sz="2400" dirty="0" smtClean="0"/>
              <a:t>kojim uvjetima </a:t>
            </a:r>
            <a:r>
              <a:rPr lang="hr-HR" sz="2400" dirty="0" smtClean="0"/>
              <a:t>se ne ispuštaju u rijeke. </a:t>
            </a:r>
            <a:r>
              <a:rPr lang="en-GB" sz="2400" dirty="0"/>
              <a:t>	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Procesna/tehnička </a:t>
            </a:r>
            <a:r>
              <a:rPr lang="hr-HR" sz="2400" dirty="0" smtClean="0"/>
              <a:t>voda </a:t>
            </a:r>
            <a:r>
              <a:rPr lang="hr-HR" sz="2400" dirty="0" smtClean="0"/>
              <a:t>je </a:t>
            </a:r>
            <a:r>
              <a:rPr lang="hr-HR" sz="2400" dirty="0" smtClean="0"/>
              <a:t>u biti destilirana voda, no ipak se šalje na tretman otpadnih voda prije nego se ispusti u </a:t>
            </a:r>
            <a:r>
              <a:rPr lang="hr-HR" sz="2400" dirty="0" smtClean="0"/>
              <a:t>kanalizaciju;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Sanitarna voda se ispušta u kanalizaciju.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0309"/>
            <a:ext cx="8090647" cy="537879"/>
          </a:xfrm>
        </p:spPr>
        <p:txBody>
          <a:bodyPr>
            <a:normAutofit/>
          </a:bodyPr>
          <a:lstStyle/>
          <a:p>
            <a:r>
              <a:rPr lang="en-GB" sz="3100" dirty="0" err="1" smtClean="0"/>
              <a:t>Karlovac</a:t>
            </a:r>
            <a:r>
              <a:rPr lang="en-GB" sz="3100" dirty="0" smtClean="0"/>
              <a:t> – </a:t>
            </a:r>
            <a:r>
              <a:rPr lang="hr-HR" sz="3100" dirty="0" smtClean="0"/>
              <a:t>Specifikacija postrojenja</a:t>
            </a:r>
            <a:endParaRPr lang="en-GB" sz="3100" dirty="0"/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59973"/>
              </p:ext>
            </p:extLst>
          </p:nvPr>
        </p:nvGraphicFramePr>
        <p:xfrm>
          <a:off x="107577" y="995637"/>
          <a:ext cx="11828609" cy="5852160"/>
        </p:xfrm>
        <a:graphic>
          <a:graphicData uri="http://schemas.openxmlformats.org/drawingml/2006/table">
            <a:tbl>
              <a:tblPr firstRow="1" bandRow="1">
                <a:effectLst/>
                <a:tableStyleId>{16D9F66E-5EB9-4882-86FB-DCBF35E3C3E4}</a:tableStyleId>
              </a:tblPr>
              <a:tblGrid>
                <a:gridCol w="4333794"/>
                <a:gridCol w="963386"/>
                <a:gridCol w="3314700"/>
                <a:gridCol w="3216729"/>
              </a:tblGrid>
              <a:tr h="370844">
                <a:tc>
                  <a:txBody>
                    <a:bodyPr/>
                    <a:lstStyle/>
                    <a:p>
                      <a:pPr lvl="0"/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Potpuna kondenzacija </a:t>
                      </a:r>
                      <a:r>
                        <a:rPr lang="en-GB" sz="2400" b="1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ljeto)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Potpuno oduzimanje </a:t>
                      </a:r>
                      <a:r>
                        <a:rPr lang="en-GB" sz="2400" b="1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zima</a:t>
                      </a:r>
                      <a:r>
                        <a:rPr lang="en-GB" sz="2400" b="1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0749B"/>
                    </a:solidFill>
                  </a:tcPr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b="0" dirty="0" smtClean="0">
                          <a:solidFill>
                            <a:srgbClr val="FFFFFF"/>
                          </a:solidFill>
                        </a:rPr>
                        <a:t>Unos toplinske energije goriva</a:t>
                      </a:r>
                      <a:endParaRPr lang="en-GB" sz="24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 err="1"/>
                        <a:t>MWt</a:t>
                      </a:r>
                      <a:endParaRPr lang="en-GB" sz="2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21.31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33.75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Toplinski izlaz kotla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18.54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29.36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Efikasnost kotla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87.0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87.0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Potrošnja šumske biomase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 smtClean="0"/>
                        <a:t>T</a:t>
                      </a:r>
                      <a:r>
                        <a:rPr lang="hr-HR" sz="2400" b="0" dirty="0" smtClean="0"/>
                        <a:t>/</a:t>
                      </a:r>
                      <a:r>
                        <a:rPr lang="en-GB" sz="2400" b="0" dirty="0" smtClean="0"/>
                        <a:t>h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 smtClean="0"/>
                        <a:t>6.8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 smtClean="0"/>
                        <a:t>10.8</a:t>
                      </a:r>
                      <a:endParaRPr lang="en-GB" sz="2400" b="0" dirty="0"/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Vrsta goriva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GB" sz="2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0" dirty="0" smtClean="0"/>
                        <a:t>Cjepanice sirovog drva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0" dirty="0" smtClean="0"/>
                        <a:t>Cjepanice sirovog drva</a:t>
                      </a:r>
                      <a:endParaRPr lang="en-GB" sz="2400" b="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Izlaz</a:t>
                      </a:r>
                      <a:r>
                        <a:rPr lang="hr-HR" sz="2400" baseline="0" dirty="0" smtClean="0">
                          <a:solidFill>
                            <a:srgbClr val="FFFFFF"/>
                          </a:solidFill>
                        </a:rPr>
                        <a:t> u el. mrežu / neto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5.0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Toplinski izlaz u grijanje/ neto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MWt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21.4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Električna efikasnost / bruto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26.74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16.88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Kombinirana efikasnost / bruto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26.74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80.30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Električna</a:t>
                      </a:r>
                      <a:r>
                        <a:rPr lang="hr-HR" sz="2400" baseline="0" dirty="0" smtClean="0">
                          <a:solidFill>
                            <a:srgbClr val="FFFFFF"/>
                          </a:solidFill>
                        </a:rPr>
                        <a:t> efikasnost / neto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23.46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14.81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Kombinirana</a:t>
                      </a:r>
                      <a:r>
                        <a:rPr lang="hr-HR" sz="2400" baseline="0" dirty="0" smtClean="0">
                          <a:solidFill>
                            <a:srgbClr val="FFFFFF"/>
                          </a:solidFill>
                        </a:rPr>
                        <a:t> efikasnost / neto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23.46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78.23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3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742" y="484094"/>
            <a:ext cx="5804646" cy="730624"/>
          </a:xfrm>
        </p:spPr>
        <p:txBody>
          <a:bodyPr>
            <a:normAutofit/>
          </a:bodyPr>
          <a:lstStyle/>
          <a:p>
            <a:r>
              <a:rPr lang="en-GB" sz="3100" dirty="0" err="1"/>
              <a:t>Karlovac</a:t>
            </a:r>
            <a:r>
              <a:rPr lang="en-GB" sz="3100" dirty="0"/>
              <a:t> – </a:t>
            </a:r>
            <a:r>
              <a:rPr lang="hr-HR" sz="3100" dirty="0" smtClean="0"/>
              <a:t>Operativni uvjeti</a:t>
            </a:r>
            <a:endParaRPr lang="en-GB" sz="3100" dirty="0"/>
          </a:p>
        </p:txBody>
      </p:sp>
      <p:graphicFrame>
        <p:nvGraphicFramePr>
          <p:cNvPr id="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80907"/>
              </p:ext>
            </p:extLst>
          </p:nvPr>
        </p:nvGraphicFramePr>
        <p:xfrm>
          <a:off x="1335742" y="1748680"/>
          <a:ext cx="8836958" cy="3931920"/>
        </p:xfrm>
        <a:graphic>
          <a:graphicData uri="http://schemas.openxmlformats.org/drawingml/2006/table">
            <a:tbl>
              <a:tblPr firstRow="1" bandRow="1">
                <a:effectLst/>
                <a:tableStyleId>{16D9F66E-5EB9-4882-86FB-DCBF35E3C3E4}</a:tableStyleId>
              </a:tblPr>
              <a:tblGrid>
                <a:gridCol w="5365379"/>
                <a:gridCol w="1465728"/>
                <a:gridCol w="2005851"/>
              </a:tblGrid>
              <a:tr h="370844">
                <a:tc>
                  <a:txBody>
                    <a:bodyPr/>
                    <a:lstStyle/>
                    <a:p>
                      <a:pPr lvl="0"/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Jedinica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Vrijednost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0749B"/>
                    </a:solidFill>
                  </a:tcPr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b="0" dirty="0" smtClean="0">
                          <a:solidFill>
                            <a:srgbClr val="FFFFFF"/>
                          </a:solidFill>
                        </a:rPr>
                        <a:t>Godišnji radni sati</a:t>
                      </a:r>
                      <a:endParaRPr lang="en-GB" sz="24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 smtClean="0"/>
                        <a:t>h/</a:t>
                      </a:r>
                      <a:r>
                        <a:rPr lang="hr-HR" sz="2400" b="0" dirty="0" smtClean="0"/>
                        <a:t>god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8,040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 dirty="0">
                          <a:solidFill>
                            <a:srgbClr val="FFFFFF"/>
                          </a:solidFill>
                        </a:rPr>
                        <a:t>CHP </a:t>
                      </a:r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/Godišnja </a:t>
                      </a:r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kombinirana efikasnost postrojenja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53.57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Unos energije goriva 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dirty="0" err="1" smtClean="0"/>
                        <a:t>GWh</a:t>
                      </a:r>
                      <a:r>
                        <a:rPr lang="en-GB" sz="2400" b="0" dirty="0" smtClean="0"/>
                        <a:t>/</a:t>
                      </a:r>
                      <a:r>
                        <a:rPr lang="hr-HR" sz="2400" b="0" dirty="0" smtClean="0"/>
                        <a:t>god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210.03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kern="1200" dirty="0" smtClean="0">
                          <a:solidFill>
                            <a:srgbClr val="FFFFFF"/>
                          </a:solidFill>
                          <a:latin typeface="Calibri"/>
                          <a:ea typeface=""/>
                          <a:cs typeface=""/>
                        </a:rPr>
                        <a:t>Godišnja proizvodnja energije </a:t>
                      </a:r>
                      <a:r>
                        <a:rPr lang="hr-HR" sz="2400" kern="1200" dirty="0" smtClean="0">
                          <a:solidFill>
                            <a:srgbClr val="FFFFFF"/>
                          </a:solidFill>
                          <a:latin typeface="Calibri"/>
                          <a:ea typeface=""/>
                          <a:cs typeface=""/>
                        </a:rPr>
                        <a:t>centraliziranog sustava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 err="1" smtClean="0"/>
                        <a:t>GWh</a:t>
                      </a:r>
                      <a:r>
                        <a:rPr lang="en-GB" sz="2400" b="0" dirty="0" smtClean="0"/>
                        <a:t>/</a:t>
                      </a:r>
                      <a:r>
                        <a:rPr lang="hr-HR" sz="2400" b="0" dirty="0" smtClean="0"/>
                        <a:t>god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 smtClean="0"/>
                        <a:t>72.44</a:t>
                      </a:r>
                      <a:endParaRPr lang="en-GB" sz="2400" b="0" dirty="0"/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Proizvodnja električne energije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dirty="0" err="1" smtClean="0"/>
                        <a:t>GWh</a:t>
                      </a:r>
                      <a:r>
                        <a:rPr lang="en-GB" sz="2400" b="0" dirty="0" smtClean="0"/>
                        <a:t>/</a:t>
                      </a:r>
                      <a:r>
                        <a:rPr lang="hr-HR" sz="2400" b="0" dirty="0" smtClean="0"/>
                        <a:t>god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40.08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>
                          <a:solidFill>
                            <a:srgbClr val="FFFFFF"/>
                          </a:solidFill>
                        </a:rPr>
                        <a:t>Potrošnja goriva</a:t>
                      </a:r>
                      <a:endParaRPr lang="en-GB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 dirty="0" smtClean="0"/>
                        <a:t>t/</a:t>
                      </a:r>
                      <a:r>
                        <a:rPr lang="hr-HR" sz="2400" b="0" dirty="0" smtClean="0"/>
                        <a:t>god</a:t>
                      </a:r>
                      <a:endParaRPr lang="en-GB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dirty="0"/>
                        <a:t>66,971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9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7883"/>
            <a:ext cx="9144000" cy="564776"/>
          </a:xfrm>
        </p:spPr>
        <p:txBody>
          <a:bodyPr>
            <a:normAutofit/>
          </a:bodyPr>
          <a:lstStyle/>
          <a:p>
            <a:r>
              <a:rPr lang="en-GB" sz="3100" dirty="0"/>
              <a:t>KARLOVAC – </a:t>
            </a:r>
            <a:r>
              <a:rPr lang="hr-HR" sz="3100" dirty="0" smtClean="0"/>
              <a:t>ATMOSFERSKA EMISIJA</a:t>
            </a:r>
            <a:endParaRPr lang="en-GB" sz="3100" dirty="0"/>
          </a:p>
        </p:txBody>
      </p:sp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865869"/>
              </p:ext>
            </p:extLst>
          </p:nvPr>
        </p:nvGraphicFramePr>
        <p:xfrm>
          <a:off x="1791206" y="1734304"/>
          <a:ext cx="7621732" cy="2651760"/>
        </p:xfrm>
        <a:graphic>
          <a:graphicData uri="http://schemas.openxmlformats.org/drawingml/2006/table">
            <a:tbl>
              <a:tblPr firstRow="1" bandRow="1">
                <a:effectLst/>
                <a:tableStyleId>{16D9F66E-5EB9-4882-86FB-DCBF35E3C3E4}</a:tableStyleId>
              </a:tblPr>
              <a:tblGrid>
                <a:gridCol w="1821010"/>
                <a:gridCol w="1303155"/>
                <a:gridCol w="2232836"/>
                <a:gridCol w="2264731"/>
              </a:tblGrid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Zagađivači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 sz="24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Potpuna kondenzacija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r-HR" sz="2400" b="1" dirty="0" smtClean="0">
                          <a:solidFill>
                            <a:srgbClr val="FFFFFF"/>
                          </a:solidFill>
                        </a:rPr>
                        <a:t>Potpuno oduzimanje</a:t>
                      </a:r>
                      <a:endParaRPr lang="en-GB" sz="24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0749B"/>
                    </a:solidFill>
                  </a:tcPr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 b="0">
                          <a:solidFill>
                            <a:srgbClr val="FFFFFF"/>
                          </a:solidFill>
                        </a:rPr>
                        <a:t>CO</a:t>
                      </a: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mg/Nm</a:t>
                      </a:r>
                      <a:r>
                        <a:rPr lang="en-GB" sz="2400" b="0" baseline="30000"/>
                        <a:t>3</a:t>
                      </a:r>
                      <a:endParaRPr lang="en-GB" sz="2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500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>
                          <a:solidFill>
                            <a:srgbClr val="FFFFFF"/>
                          </a:solidFill>
                        </a:rPr>
                        <a:t>PM</a:t>
                      </a: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mg/Nm</a:t>
                      </a:r>
                      <a:r>
                        <a:rPr lang="en-GB" sz="2400" b="0" baseline="30000"/>
                        <a:t>3</a:t>
                      </a:r>
                      <a:endParaRPr lang="en-GB" sz="2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50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>
                          <a:solidFill>
                            <a:srgbClr val="FFFFFF"/>
                          </a:solidFill>
                        </a:rPr>
                        <a:t>NO</a:t>
                      </a:r>
                      <a:r>
                        <a:rPr lang="en-GB" sz="2400" baseline="-25000">
                          <a:solidFill>
                            <a:srgbClr val="FFFFFF"/>
                          </a:solidFill>
                        </a:rPr>
                        <a:t>X</a:t>
                      </a:r>
                      <a:endParaRPr lang="en-GB" sz="240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mg/Nm</a:t>
                      </a:r>
                      <a:r>
                        <a:rPr lang="en-GB" sz="2400" b="0" baseline="30000"/>
                        <a:t>3</a:t>
                      </a:r>
                      <a:endParaRPr lang="en-GB" sz="24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450</a:t>
                      </a:r>
                    </a:p>
                  </a:txBody>
                  <a:tcPr anchor="ctr"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>
                          <a:solidFill>
                            <a:srgbClr val="FFFFFF"/>
                          </a:solidFill>
                        </a:rPr>
                        <a:t>SO</a:t>
                      </a:r>
                      <a:r>
                        <a:rPr lang="en-GB" sz="2400" baseline="-2500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GB" sz="240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0749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GB" sz="2400" b="0"/>
                        <a:t>mg/Nm</a:t>
                      </a:r>
                      <a:r>
                        <a:rPr lang="en-GB" sz="2400" b="0" baseline="30000"/>
                        <a:t>3</a:t>
                      </a:r>
                      <a:endParaRPr lang="en-GB" sz="2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/>
                        <a:t>&lt; 62.50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b="0" dirty="0"/>
                        <a:t>&lt; 62.50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226" y="-616712"/>
            <a:ext cx="9509760" cy="1233424"/>
          </a:xfrm>
        </p:spPr>
        <p:txBody>
          <a:bodyPr/>
          <a:lstStyle/>
          <a:p>
            <a:r>
              <a:rPr lang="en-GB" dirty="0" smtClean="0"/>
              <a:t>PROJEKT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616712"/>
            <a:ext cx="12003741" cy="55958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3600" dirty="0" err="1" smtClean="0"/>
              <a:t>Projekt</a:t>
            </a:r>
            <a:r>
              <a:rPr lang="en-GB" sz="3600" dirty="0" smtClean="0"/>
              <a:t> se </a:t>
            </a:r>
            <a:r>
              <a:rPr lang="en-GB" sz="3600" dirty="0" err="1" smtClean="0"/>
              <a:t>sastoji</a:t>
            </a:r>
            <a:r>
              <a:rPr lang="en-GB" sz="3600" dirty="0" smtClean="0"/>
              <a:t> </a:t>
            </a:r>
            <a:r>
              <a:rPr lang="hr-HR" sz="3600" dirty="0" smtClean="0">
                <a:solidFill>
                  <a:schemeClr val="tx1"/>
                </a:solidFill>
              </a:rPr>
              <a:t>od novog energetskog postrojenja </a:t>
            </a:r>
            <a:r>
              <a:rPr lang="en-GB" sz="3600" dirty="0" err="1" smtClean="0">
                <a:solidFill>
                  <a:schemeClr val="tx1"/>
                </a:solidFill>
              </a:rPr>
              <a:t>koj</a:t>
            </a:r>
            <a:r>
              <a:rPr lang="hr-HR" sz="3600" dirty="0" smtClean="0">
                <a:solidFill>
                  <a:schemeClr val="tx1"/>
                </a:solidFill>
              </a:rPr>
              <a:t>e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će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snabdijevati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/>
              <a:t>toplinskom</a:t>
            </a:r>
            <a:r>
              <a:rPr lang="en-GB" sz="3600" dirty="0" smtClean="0"/>
              <a:t> </a:t>
            </a:r>
            <a:r>
              <a:rPr lang="en-GB" sz="3600" dirty="0" err="1" smtClean="0"/>
              <a:t>energijom</a:t>
            </a:r>
            <a:r>
              <a:rPr lang="en-GB" sz="3600" dirty="0" smtClean="0"/>
              <a:t> </a:t>
            </a:r>
            <a:r>
              <a:rPr lang="en-GB" sz="3600" dirty="0" err="1" smtClean="0"/>
              <a:t>isključivo</a:t>
            </a:r>
            <a:r>
              <a:rPr lang="en-GB" sz="3600" dirty="0" smtClean="0"/>
              <a:t> </a:t>
            </a:r>
            <a:r>
              <a:rPr lang="en-GB" sz="3600" dirty="0" err="1" smtClean="0"/>
              <a:t>područje</a:t>
            </a:r>
            <a:r>
              <a:rPr lang="en-GB" sz="3600" dirty="0" smtClean="0"/>
              <a:t> </a:t>
            </a:r>
            <a:r>
              <a:rPr lang="en-GB" sz="3600" dirty="0" err="1" smtClean="0"/>
              <a:t>grada</a:t>
            </a:r>
            <a:r>
              <a:rPr lang="en-GB" sz="3600" dirty="0" smtClean="0"/>
              <a:t> </a:t>
            </a:r>
            <a:r>
              <a:rPr lang="en-GB" sz="3600" dirty="0" err="1" smtClean="0"/>
              <a:t>Karlovca</a:t>
            </a:r>
            <a:r>
              <a:rPr lang="en-GB" sz="3600" dirty="0" smtClean="0"/>
              <a:t>, a </a:t>
            </a:r>
            <a:r>
              <a:rPr lang="en-GB" sz="3600" dirty="0" err="1" smtClean="0"/>
              <a:t>električnom</a:t>
            </a:r>
            <a:r>
              <a:rPr lang="en-GB" sz="3600" dirty="0" smtClean="0"/>
              <a:t> </a:t>
            </a:r>
            <a:r>
              <a:rPr lang="en-GB" sz="3600" dirty="0" err="1" smtClean="0"/>
              <a:t>energijom</a:t>
            </a:r>
            <a:r>
              <a:rPr lang="en-GB" sz="3600" dirty="0" smtClean="0"/>
              <a:t> </a:t>
            </a:r>
            <a:r>
              <a:rPr lang="en-GB" sz="3600" dirty="0" err="1" smtClean="0"/>
              <a:t>mrežu</a:t>
            </a:r>
            <a:r>
              <a:rPr lang="en-GB" sz="3600" dirty="0" smtClean="0"/>
              <a:t> </a:t>
            </a:r>
            <a:r>
              <a:rPr lang="en-GB" sz="3600" dirty="0" err="1" smtClean="0"/>
              <a:t>Hrvatske</a:t>
            </a:r>
            <a:r>
              <a:rPr lang="hr-HR" sz="3600" dirty="0"/>
              <a:t>;</a:t>
            </a:r>
            <a:endParaRPr lang="en-GB" sz="3600" dirty="0" smtClean="0"/>
          </a:p>
          <a:p>
            <a:pPr>
              <a:lnSpc>
                <a:spcPct val="120000"/>
              </a:lnSpc>
            </a:pPr>
            <a:r>
              <a:rPr lang="en-GB" sz="3600" dirty="0" err="1" smtClean="0"/>
              <a:t>Investicija</a:t>
            </a:r>
            <a:r>
              <a:rPr lang="en-GB" sz="3600" dirty="0" smtClean="0"/>
              <a:t> </a:t>
            </a:r>
            <a:r>
              <a:rPr lang="en-GB" sz="3600" dirty="0" err="1" smtClean="0"/>
              <a:t>za</a:t>
            </a:r>
            <a:r>
              <a:rPr lang="en-GB" sz="3600" dirty="0" smtClean="0"/>
              <a:t> </a:t>
            </a:r>
            <a:r>
              <a:rPr lang="en-GB" sz="3600" dirty="0" err="1" smtClean="0"/>
              <a:t>izgradnju</a:t>
            </a:r>
            <a:r>
              <a:rPr lang="en-GB" sz="3600" dirty="0" smtClean="0"/>
              <a:t> </a:t>
            </a:r>
            <a:r>
              <a:rPr lang="en-GB" sz="3600" dirty="0" err="1" smtClean="0"/>
              <a:t>postrojenja</a:t>
            </a:r>
            <a:r>
              <a:rPr lang="en-GB" sz="3600" dirty="0" smtClean="0"/>
              <a:t> se </a:t>
            </a:r>
            <a:r>
              <a:rPr lang="en-GB" sz="3600" dirty="0" err="1" smtClean="0"/>
              <a:t>isključivo</a:t>
            </a:r>
            <a:r>
              <a:rPr lang="en-GB" sz="3600" dirty="0" smtClean="0"/>
              <a:t> </a:t>
            </a:r>
            <a:r>
              <a:rPr lang="en-GB" sz="3600" dirty="0" err="1" smtClean="0"/>
              <a:t>temelji</a:t>
            </a:r>
            <a:r>
              <a:rPr lang="en-GB" sz="3600" dirty="0" smtClean="0"/>
              <a:t> </a:t>
            </a:r>
            <a:r>
              <a:rPr lang="en-GB" sz="3600" dirty="0" err="1" smtClean="0"/>
              <a:t>na</a:t>
            </a:r>
            <a:r>
              <a:rPr lang="en-GB" sz="3600" dirty="0" smtClean="0"/>
              <a:t> </a:t>
            </a:r>
            <a:r>
              <a:rPr lang="en-GB" sz="3600" dirty="0" err="1" smtClean="0"/>
              <a:t>privatnom</a:t>
            </a:r>
            <a:r>
              <a:rPr lang="en-GB" sz="3600" dirty="0" smtClean="0"/>
              <a:t> </a:t>
            </a:r>
            <a:r>
              <a:rPr lang="en-GB" sz="3600" dirty="0" err="1" smtClean="0"/>
              <a:t>kapitalu</a:t>
            </a:r>
            <a:r>
              <a:rPr lang="hr-HR" sz="3600" dirty="0" smtClean="0"/>
              <a:t>;</a:t>
            </a:r>
            <a:endParaRPr lang="en-GB" sz="3600" dirty="0" smtClean="0"/>
          </a:p>
          <a:p>
            <a:pPr>
              <a:lnSpc>
                <a:spcPct val="120000"/>
              </a:lnSpc>
            </a:pPr>
            <a:r>
              <a:rPr lang="en-GB" sz="3600" dirty="0" err="1" smtClean="0"/>
              <a:t>Ukupna</a:t>
            </a:r>
            <a:r>
              <a:rPr lang="en-GB" sz="3600" dirty="0" smtClean="0"/>
              <a:t> </a:t>
            </a:r>
            <a:r>
              <a:rPr lang="en-GB" sz="3600" dirty="0" err="1" smtClean="0"/>
              <a:t>investicija</a:t>
            </a:r>
            <a:r>
              <a:rPr lang="en-GB" sz="3600" dirty="0" smtClean="0"/>
              <a:t> </a:t>
            </a:r>
            <a:r>
              <a:rPr lang="en-GB" sz="3600" dirty="0" err="1" smtClean="0"/>
              <a:t>za</a:t>
            </a:r>
            <a:r>
              <a:rPr lang="en-GB" sz="3600" dirty="0" smtClean="0"/>
              <a:t> </a:t>
            </a:r>
            <a:r>
              <a:rPr lang="en-GB" sz="3600" dirty="0" err="1" smtClean="0"/>
              <a:t>postrojenje</a:t>
            </a:r>
            <a:r>
              <a:rPr lang="en-GB" sz="3600" dirty="0" smtClean="0"/>
              <a:t> u </a:t>
            </a:r>
            <a:r>
              <a:rPr lang="en-GB" sz="3600" dirty="0" err="1" smtClean="0"/>
              <a:t>Karlovcu</a:t>
            </a:r>
            <a:r>
              <a:rPr lang="en-GB" sz="3600" dirty="0" smtClean="0"/>
              <a:t> </a:t>
            </a:r>
            <a:r>
              <a:rPr lang="en-GB" sz="3600" dirty="0" err="1" smtClean="0"/>
              <a:t>iznosi</a:t>
            </a:r>
            <a:r>
              <a:rPr lang="en-GB" sz="3600" dirty="0" smtClean="0"/>
              <a:t> 30 </a:t>
            </a:r>
            <a:r>
              <a:rPr lang="en-GB" sz="3600" dirty="0" err="1" smtClean="0"/>
              <a:t>miliona</a:t>
            </a:r>
            <a:r>
              <a:rPr lang="en-GB" sz="3600" dirty="0" smtClean="0"/>
              <a:t> EUR</a:t>
            </a:r>
            <a:r>
              <a:rPr lang="hr-HR" sz="3600" dirty="0" smtClean="0"/>
              <a:t>;</a:t>
            </a:r>
            <a:endParaRPr lang="en-GB" sz="3600" dirty="0" smtClean="0"/>
          </a:p>
          <a:p>
            <a:pPr>
              <a:lnSpc>
                <a:spcPct val="120000"/>
              </a:lnSpc>
            </a:pPr>
            <a:r>
              <a:rPr lang="hr-HR" sz="3600" dirty="0" smtClean="0"/>
              <a:t>Izgradnja postrojenja će se financirati iz projekta;</a:t>
            </a:r>
            <a:r>
              <a:rPr lang="en-GB" sz="3600" dirty="0" smtClean="0"/>
              <a:t> </a:t>
            </a:r>
            <a:endParaRPr lang="hr-HR" sz="3600" dirty="0" smtClean="0"/>
          </a:p>
          <a:p>
            <a:pPr>
              <a:lnSpc>
                <a:spcPct val="120000"/>
              </a:lnSpc>
            </a:pPr>
            <a:r>
              <a:rPr lang="hr-HR" sz="3600" dirty="0" smtClean="0"/>
              <a:t>Hrvatska banka je prihvatila financiranje projekta  u visini od 65% ukupne investicije;</a:t>
            </a:r>
          </a:p>
          <a:p>
            <a:pPr>
              <a:lnSpc>
                <a:spcPct val="120000"/>
              </a:lnSpc>
            </a:pPr>
            <a:r>
              <a:rPr lang="en-GB" sz="3600" dirty="0" smtClean="0"/>
              <a:t> PCC Energy </a:t>
            </a:r>
            <a:r>
              <a:rPr lang="hr-HR" sz="3600" dirty="0" smtClean="0"/>
              <a:t>će osigurati </a:t>
            </a:r>
            <a:r>
              <a:rPr lang="en-GB" sz="3600" dirty="0" smtClean="0"/>
              <a:t>35% </a:t>
            </a:r>
            <a:r>
              <a:rPr lang="hr-HR" sz="3600" dirty="0" smtClean="0"/>
              <a:t>kapitala ukupne investiicije.</a:t>
            </a:r>
            <a:endParaRPr lang="en-GB" sz="3600" dirty="0" smtClean="0"/>
          </a:p>
          <a:p>
            <a:pPr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354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741" y="484094"/>
            <a:ext cx="9144000" cy="470647"/>
          </a:xfrm>
        </p:spPr>
        <p:txBody>
          <a:bodyPr>
            <a:noAutofit/>
          </a:bodyPr>
          <a:lstStyle/>
          <a:p>
            <a:r>
              <a:rPr lang="en-GB" sz="3100" dirty="0" smtClean="0"/>
              <a:t>EPC </a:t>
            </a:r>
            <a:r>
              <a:rPr lang="hr-HR" sz="3100" dirty="0" smtClean="0"/>
              <a:t>PODIZVOĐAČ</a:t>
            </a:r>
            <a:endParaRPr lang="en-GB" sz="3100" dirty="0"/>
          </a:p>
        </p:txBody>
      </p:sp>
      <p:graphicFrame>
        <p:nvGraphicFramePr>
          <p:cNvPr id="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8942"/>
              </p:ext>
            </p:extLst>
          </p:nvPr>
        </p:nvGraphicFramePr>
        <p:xfrm>
          <a:off x="905995" y="1047421"/>
          <a:ext cx="10287000" cy="4572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71938"/>
                <a:gridCol w="6215062"/>
              </a:tblGrid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b="0" dirty="0" smtClean="0"/>
                        <a:t>Manipulacija</a:t>
                      </a:r>
                      <a:r>
                        <a:rPr lang="hr-HR" sz="2400" b="0" baseline="0" dirty="0" smtClean="0"/>
                        <a:t> gorivom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dirty="0" err="1" smtClean="0"/>
                        <a:t>Ruths</a:t>
                      </a:r>
                      <a:r>
                        <a:rPr lang="en-GB" sz="2400" b="0" dirty="0" smtClean="0"/>
                        <a:t>.</a:t>
                      </a:r>
                      <a:endParaRPr lang="en-GB" sz="2400" b="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Dobavljač kotla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dirty="0" err="1" smtClean="0"/>
                        <a:t>Ruths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Priprema</a:t>
                      </a:r>
                      <a:r>
                        <a:rPr lang="hr-HR" sz="2400" baseline="0" dirty="0" smtClean="0"/>
                        <a:t> dimnog plina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 smtClean="0"/>
                        <a:t>Ruths</a:t>
                      </a:r>
                      <a:endParaRPr lang="en-GB" sz="2400" b="0" dirty="0" smtClean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Parna turbina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dirty="0" err="1" smtClean="0"/>
                        <a:t>Fincantieri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Zračni kondenzator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dirty="0" err="1" smtClean="0"/>
                        <a:t>Fincantieri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en-GB" sz="2400" dirty="0"/>
                        <a:t>B.O.P</a:t>
                      </a:r>
                      <a:r>
                        <a:rPr lang="en-GB" sz="2400" dirty="0" smtClean="0"/>
                        <a:t>.</a:t>
                      </a:r>
                      <a:r>
                        <a:rPr lang="hr-HR" sz="2400" dirty="0" smtClean="0"/>
                        <a:t> (Pomoćna oprema)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dirty="0" err="1" smtClean="0"/>
                        <a:t>Ekonerg</a:t>
                      </a:r>
                      <a:r>
                        <a:rPr lang="en-GB" sz="2400" dirty="0" smtClean="0"/>
                        <a:t>,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err="1" smtClean="0"/>
                        <a:t>Fincantieri</a:t>
                      </a:r>
                      <a:r>
                        <a:rPr lang="hr-HR" sz="2400" baseline="0" dirty="0" smtClean="0"/>
                        <a:t> i </a:t>
                      </a:r>
                      <a:r>
                        <a:rPr lang="en-GB" sz="2400" baseline="0" dirty="0" err="1" smtClean="0"/>
                        <a:t>Ruths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Toplinska stanica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dirty="0" err="1" smtClean="0"/>
                        <a:t>Ekonerg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Građevinski radovi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dirty="0" err="1" smtClean="0"/>
                        <a:t>Ekonerg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Montaža strojarske</a:t>
                      </a:r>
                      <a:r>
                        <a:rPr lang="hr-HR" sz="2400" baseline="0" dirty="0" smtClean="0"/>
                        <a:t> opreme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r-HR" sz="2400" baseline="0" dirty="0" smtClean="0"/>
                        <a:t>Svaki podizvođač prema  dobavi opreme</a:t>
                      </a:r>
                      <a:endParaRPr lang="en-GB" sz="2400" dirty="0"/>
                    </a:p>
                  </a:txBody>
                  <a:tcPr/>
                </a:tc>
              </a:tr>
              <a:tr h="370844">
                <a:tc>
                  <a:txBody>
                    <a:bodyPr/>
                    <a:lstStyle/>
                    <a:p>
                      <a:pPr lvl="0"/>
                      <a:r>
                        <a:rPr lang="hr-HR" sz="2400" dirty="0" smtClean="0"/>
                        <a:t>Električni</a:t>
                      </a:r>
                      <a:r>
                        <a:rPr lang="hr-HR" sz="2400" baseline="0" dirty="0" smtClean="0"/>
                        <a:t> i upravljački sustav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dirty="0" err="1" smtClean="0"/>
                        <a:t>Ekonerg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0988"/>
            <a:ext cx="9144000" cy="645459"/>
          </a:xfrm>
        </p:spPr>
        <p:txBody>
          <a:bodyPr>
            <a:normAutofit/>
          </a:bodyPr>
          <a:lstStyle/>
          <a:p>
            <a:r>
              <a:rPr lang="hr-HR" sz="3200" dirty="0" smtClean="0"/>
              <a:t>MANIPULIRANJE SIROVINOM/GORIVOM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23" y="1277200"/>
            <a:ext cx="7410639" cy="53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210" y="0"/>
            <a:ext cx="12253857" cy="967289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POSTROJENJE NA ŠUMSKU BIOMASU – KARLOVAC</a:t>
            </a:r>
            <a:br>
              <a:rPr lang="hr-HR" dirty="0" smtClean="0"/>
            </a:br>
            <a:r>
              <a:rPr lang="en-US" dirty="0" smtClean="0"/>
              <a:t>– </a:t>
            </a:r>
            <a:r>
              <a:rPr lang="hr-HR" dirty="0" smtClean="0"/>
              <a:t>Konfiguracija postrojenja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75" y="967289"/>
            <a:ext cx="8811227" cy="55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9965"/>
            <a:ext cx="9144000" cy="564776"/>
          </a:xfrm>
        </p:spPr>
        <p:txBody>
          <a:bodyPr>
            <a:normAutofit/>
          </a:bodyPr>
          <a:lstStyle/>
          <a:p>
            <a:r>
              <a:rPr lang="hr-HR" sz="3200" dirty="0"/>
              <a:t>VERTIKALNI PRESJEK KOTLA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3" y="1045331"/>
            <a:ext cx="12025620" cy="5414209"/>
          </a:xfrm>
          <a:prstGeom prst="rect">
            <a:avLst/>
          </a:prstGeom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97" y="5922767"/>
            <a:ext cx="174518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659" y="416859"/>
            <a:ext cx="9144000" cy="497541"/>
          </a:xfrm>
        </p:spPr>
        <p:txBody>
          <a:bodyPr>
            <a:normAutofit fontScale="90000"/>
          </a:bodyPr>
          <a:lstStyle/>
          <a:p>
            <a:r>
              <a:rPr lang="hr-HR" sz="3200" dirty="0" smtClean="0"/>
              <a:t>VERTIKALNI PRESJEK KOTLA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" y="1658105"/>
            <a:ext cx="12009083" cy="4590295"/>
          </a:xfrm>
          <a:prstGeom prst="rect">
            <a:avLst/>
          </a:prstGeom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56" y="6261847"/>
            <a:ext cx="174518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679076"/>
            <a:ext cx="3119355" cy="524436"/>
          </a:xfrm>
        </p:spPr>
        <p:txBody>
          <a:bodyPr>
            <a:noAutofit/>
          </a:bodyPr>
          <a:lstStyle/>
          <a:p>
            <a:r>
              <a:rPr lang="hr-HR" sz="3200" dirty="0" smtClean="0"/>
              <a:t>PARNA TURBINA 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27" y="510988"/>
            <a:ext cx="7485892" cy="6078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5300" y="3396142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400" dirty="0" smtClean="0"/>
              <a:t>Izlazna snaga od 1,0 MW do 60 MW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400" dirty="0" smtClean="0"/>
              <a:t>Tip turbine = impulsna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400" dirty="0" smtClean="0"/>
              <a:t>Rješenja: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r-HR" sz="1400" dirty="0" smtClean="0"/>
              <a:t>Kondenzacijska protutlačna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r-HR" sz="1400" dirty="0" smtClean="0"/>
              <a:t>Regulirano/neregulirano oduzimanje</a:t>
            </a:r>
            <a:endParaRPr lang="hr-H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hr-HR" sz="1400" dirty="0" smtClean="0"/>
              <a:t>1 ili više ventila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r-HR" sz="1400" dirty="0" smtClean="0"/>
              <a:t>1 ili više stupnjeva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r-HR" sz="1400" dirty="0" smtClean="0"/>
              <a:t>Moguća usklađenost sAPI standardima 611 ili 612</a:t>
            </a:r>
            <a:endParaRPr lang="hr-H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473977" y="1213837"/>
            <a:ext cx="4054956" cy="33855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GENERACIJA SNAGE I MEHANIČKI PRIGON</a:t>
            </a:r>
            <a:endParaRPr lang="hr-HR" sz="1600" b="1" dirty="0"/>
          </a:p>
        </p:txBody>
      </p:sp>
    </p:spTree>
    <p:extLst>
      <p:ext uri="{BB962C8B-B14F-4D97-AF65-F5344CB8AC3E}">
        <p14:creationId xmlns:p14="http://schemas.microsoft.com/office/powerpoint/2010/main" val="806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4094"/>
            <a:ext cx="9144000" cy="793376"/>
          </a:xfrm>
        </p:spPr>
        <p:txBody>
          <a:bodyPr>
            <a:normAutofit/>
          </a:bodyPr>
          <a:lstStyle/>
          <a:p>
            <a:r>
              <a:rPr lang="hr-HR" sz="3200" dirty="0" smtClean="0"/>
              <a:t>AKUMULATOR (TOPLINE)</a:t>
            </a:r>
            <a:endParaRPr lang="en-GB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499933"/>
              </p:ext>
            </p:extLst>
          </p:nvPr>
        </p:nvGraphicFramePr>
        <p:xfrm>
          <a:off x="2338635" y="1468084"/>
          <a:ext cx="8329364" cy="47809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64682"/>
                <a:gridCol w="4164682"/>
              </a:tblGrid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Vrsta opreme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Atmosferska</a:t>
                      </a:r>
                      <a:r>
                        <a:rPr lang="hr-HR" sz="2200" baseline="0" dirty="0" smtClean="0"/>
                        <a:t> cilindrična posuda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Toplinska</a:t>
                      </a:r>
                      <a:r>
                        <a:rPr lang="hr-HR" sz="2200" baseline="0" dirty="0" smtClean="0"/>
                        <a:t> s</a:t>
                      </a:r>
                      <a:r>
                        <a:rPr lang="hr-HR" sz="2200" dirty="0" smtClean="0"/>
                        <a:t>naga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21.3 </a:t>
                      </a:r>
                      <a:r>
                        <a:rPr lang="en-GB" sz="2200" dirty="0" err="1" smtClean="0"/>
                        <a:t>MWt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Pro</a:t>
                      </a:r>
                      <a:r>
                        <a:rPr lang="hr-HR" sz="2200" dirty="0" smtClean="0"/>
                        <a:t>izvodnja</a:t>
                      </a:r>
                      <a:r>
                        <a:rPr lang="hr-HR" sz="2200" baseline="0" dirty="0" smtClean="0"/>
                        <a:t> /Energija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155.0</a:t>
                      </a:r>
                      <a:r>
                        <a:rPr lang="en-GB" sz="2200" baseline="0" dirty="0" smtClean="0"/>
                        <a:t> </a:t>
                      </a:r>
                      <a:r>
                        <a:rPr lang="en-GB" sz="2200" baseline="0" dirty="0" err="1" smtClean="0"/>
                        <a:t>MWh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Zadržavanje (topline)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7.0 </a:t>
                      </a:r>
                      <a:r>
                        <a:rPr lang="hr-HR" sz="2200" dirty="0" smtClean="0"/>
                        <a:t>sati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Visina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33.0 m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Unutrašnji promjer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16.0 m</a:t>
                      </a:r>
                      <a:endParaRPr lang="en-GB" sz="2200" dirty="0"/>
                    </a:p>
                  </a:txBody>
                  <a:tcPr anchor="ctr"/>
                </a:tc>
              </a:tr>
              <a:tr h="682999">
                <a:tc>
                  <a:txBody>
                    <a:bodyPr/>
                    <a:lstStyle/>
                    <a:p>
                      <a:pPr algn="l"/>
                      <a:r>
                        <a:rPr lang="hr-HR" sz="2200" dirty="0" smtClean="0"/>
                        <a:t>Unutrašnji volumen</a:t>
                      </a:r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smtClean="0"/>
                        <a:t>66,400 m</a:t>
                      </a:r>
                      <a:r>
                        <a:rPr lang="en-GB" sz="2200" baseline="30000" dirty="0" smtClean="0"/>
                        <a:t>3</a:t>
                      </a:r>
                      <a:endParaRPr lang="en-GB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7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21023" y="23608"/>
            <a:ext cx="11954435" cy="5546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KONCEPT PROJEKTA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023" y="779929"/>
            <a:ext cx="1207097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Postrojenje</a:t>
            </a:r>
            <a:r>
              <a:rPr lang="en-GB" sz="2800" dirty="0" smtClean="0"/>
              <a:t> </a:t>
            </a:r>
            <a:r>
              <a:rPr lang="en-GB" sz="2800" dirty="0" err="1" smtClean="0"/>
              <a:t>će</a:t>
            </a:r>
            <a:r>
              <a:rPr lang="en-GB" sz="2800" dirty="0" smtClean="0"/>
              <a:t> </a:t>
            </a:r>
            <a:r>
              <a:rPr lang="en-GB" sz="2800" dirty="0" err="1" smtClean="0"/>
              <a:t>doprinijeti</a:t>
            </a:r>
            <a:r>
              <a:rPr lang="en-GB" sz="2800" dirty="0" smtClean="0"/>
              <a:t> </a:t>
            </a:r>
            <a:r>
              <a:rPr lang="en-GB" sz="2800" dirty="0" err="1" smtClean="0"/>
              <a:t>razvoju</a:t>
            </a:r>
            <a:r>
              <a:rPr lang="en-GB" sz="2800" dirty="0" smtClean="0"/>
              <a:t> </a:t>
            </a:r>
            <a:r>
              <a:rPr lang="en-GB" sz="2800" dirty="0" err="1" smtClean="0"/>
              <a:t>Grada</a:t>
            </a:r>
            <a:r>
              <a:rPr lang="en-GB" sz="2800" dirty="0" smtClean="0"/>
              <a:t> </a:t>
            </a:r>
            <a:r>
              <a:rPr lang="en-GB" sz="2800" dirty="0" err="1"/>
              <a:t>K</a:t>
            </a:r>
            <a:r>
              <a:rPr lang="en-GB" sz="2800" dirty="0" err="1" smtClean="0"/>
              <a:t>arlovca</a:t>
            </a:r>
            <a:r>
              <a:rPr lang="en-GB" sz="2800" dirty="0" smtClean="0"/>
              <a:t>, a </a:t>
            </a:r>
            <a:r>
              <a:rPr lang="en-GB" sz="2800" dirty="0" err="1" smtClean="0"/>
              <a:t>također</a:t>
            </a:r>
            <a:r>
              <a:rPr lang="en-GB" sz="2800" dirty="0" smtClean="0"/>
              <a:t> i </a:t>
            </a:r>
            <a:r>
              <a:rPr lang="en-GB" sz="2800" dirty="0" err="1" smtClean="0"/>
              <a:t>otvoriti</a:t>
            </a:r>
            <a:r>
              <a:rPr lang="en-GB" sz="2800" dirty="0" smtClean="0"/>
              <a:t> nova </a:t>
            </a:r>
            <a:r>
              <a:rPr lang="en-GB" sz="2800" dirty="0" err="1" smtClean="0"/>
              <a:t>radna</a:t>
            </a:r>
            <a:r>
              <a:rPr lang="en-GB" sz="2800" dirty="0" smtClean="0"/>
              <a:t> </a:t>
            </a:r>
            <a:r>
              <a:rPr lang="en-GB" sz="2800" dirty="0" err="1" smtClean="0"/>
              <a:t>mjesta</a:t>
            </a:r>
            <a:r>
              <a:rPr lang="en-GB" sz="2800" dirty="0" smtClean="0"/>
              <a:t> u </a:t>
            </a:r>
            <a:r>
              <a:rPr lang="en-GB" sz="2800" dirty="0" err="1" smtClean="0"/>
              <a:t>zajednici</a:t>
            </a:r>
            <a:r>
              <a:rPr lang="en-GB" sz="2800" dirty="0" smtClean="0"/>
              <a:t> </a:t>
            </a:r>
            <a:r>
              <a:rPr lang="en-GB" sz="2800" dirty="0" err="1" smtClean="0"/>
              <a:t>kroz</a:t>
            </a:r>
            <a:r>
              <a:rPr lang="en-GB" sz="2800" dirty="0" smtClean="0"/>
              <a:t> </a:t>
            </a:r>
            <a:r>
              <a:rPr lang="en-GB" sz="2800" dirty="0" err="1" smtClean="0"/>
              <a:t>lokalnu</a:t>
            </a:r>
            <a:r>
              <a:rPr lang="en-GB" sz="2800" dirty="0" smtClean="0"/>
              <a:t> </a:t>
            </a:r>
            <a:r>
              <a:rPr lang="en-GB" sz="2800" dirty="0" err="1" smtClean="0"/>
              <a:t>industriju</a:t>
            </a:r>
            <a:r>
              <a:rPr lang="en-GB" sz="2800" dirty="0" smtClean="0"/>
              <a:t> i </a:t>
            </a:r>
            <a:r>
              <a:rPr lang="en-GB" sz="2800" dirty="0" err="1" smtClean="0"/>
              <a:t>tvrtke</a:t>
            </a:r>
            <a:r>
              <a:rPr lang="en-GB" sz="2800" dirty="0" smtClean="0"/>
              <a:t>:</a:t>
            </a:r>
          </a:p>
          <a:p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Značajno </a:t>
            </a:r>
            <a:r>
              <a:rPr lang="en-GB" sz="2800" dirty="0" err="1" smtClean="0"/>
              <a:t>smanjenje</a:t>
            </a:r>
            <a:r>
              <a:rPr lang="en-GB" sz="2800" dirty="0" smtClean="0"/>
              <a:t> </a:t>
            </a:r>
            <a:r>
              <a:rPr lang="en-GB" sz="2800" dirty="0" err="1" smtClean="0"/>
              <a:t>troškova</a:t>
            </a:r>
            <a:r>
              <a:rPr lang="en-GB" sz="2800" dirty="0" smtClean="0"/>
              <a:t> </a:t>
            </a:r>
            <a:r>
              <a:rPr lang="en-GB" sz="2800" dirty="0" err="1" smtClean="0"/>
              <a:t>grijanja</a:t>
            </a:r>
            <a:r>
              <a:rPr lang="en-GB" sz="2800" dirty="0" smtClean="0"/>
              <a:t> </a:t>
            </a:r>
            <a:r>
              <a:rPr lang="en-GB" sz="2800" dirty="0" err="1" smtClean="0"/>
              <a:t>za</a:t>
            </a:r>
            <a:r>
              <a:rPr lang="en-GB" sz="2800" dirty="0" smtClean="0"/>
              <a:t> </a:t>
            </a:r>
            <a:r>
              <a:rPr lang="en-GB" sz="2800" dirty="0" err="1" smtClean="0"/>
              <a:t>karlovačka</a:t>
            </a:r>
            <a:r>
              <a:rPr lang="en-GB" sz="2800" dirty="0" smtClean="0"/>
              <a:t> </a:t>
            </a:r>
            <a:r>
              <a:rPr lang="en-GB" sz="2800" dirty="0" err="1" smtClean="0"/>
              <a:t>kućanstva</a:t>
            </a:r>
            <a:r>
              <a:rPr lang="en-GB" sz="2800" dirty="0" smtClean="0"/>
              <a:t> , </a:t>
            </a:r>
            <a:r>
              <a:rPr lang="en-GB" sz="2800" dirty="0" err="1" smtClean="0"/>
              <a:t>javne</a:t>
            </a:r>
            <a:r>
              <a:rPr lang="en-GB" sz="2800" dirty="0" smtClean="0"/>
              <a:t> </a:t>
            </a:r>
            <a:r>
              <a:rPr lang="en-GB" sz="2800" dirty="0" err="1" smtClean="0"/>
              <a:t>zgrade</a:t>
            </a:r>
            <a:r>
              <a:rPr lang="en-GB" sz="2800" dirty="0" smtClean="0"/>
              <a:t> i </a:t>
            </a:r>
            <a:r>
              <a:rPr lang="en-GB" sz="2800" dirty="0" err="1" smtClean="0"/>
              <a:t>tvrtke</a:t>
            </a:r>
            <a:r>
              <a:rPr lang="en-GB" sz="2800" dirty="0" smtClean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80%  </a:t>
            </a:r>
            <a:r>
              <a:rPr lang="en-GB" sz="2800" dirty="0" err="1" smtClean="0"/>
              <a:t>postrojenja</a:t>
            </a:r>
            <a:r>
              <a:rPr lang="en-GB" sz="2800" dirty="0" smtClean="0"/>
              <a:t> </a:t>
            </a:r>
            <a:r>
              <a:rPr lang="en-GB" sz="2800" dirty="0" err="1" smtClean="0"/>
              <a:t>će</a:t>
            </a:r>
            <a:r>
              <a:rPr lang="en-GB" sz="2800" dirty="0" smtClean="0"/>
              <a:t> </a:t>
            </a:r>
            <a:r>
              <a:rPr lang="en-GB" sz="2800" dirty="0" err="1" smtClean="0"/>
              <a:t>izgraditi</a:t>
            </a:r>
            <a:r>
              <a:rPr lang="en-GB" sz="2800" dirty="0" smtClean="0"/>
              <a:t> </a:t>
            </a:r>
            <a:r>
              <a:rPr lang="en-GB" sz="2800" dirty="0" err="1" smtClean="0"/>
              <a:t>hrvatske</a:t>
            </a:r>
            <a:r>
              <a:rPr lang="en-GB" sz="2800" dirty="0" smtClean="0"/>
              <a:t> </a:t>
            </a:r>
            <a:r>
              <a:rPr lang="en-GB" sz="2800" dirty="0" err="1" smtClean="0"/>
              <a:t>tvrtke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dirty="0" err="1" smtClean="0"/>
              <a:t>Dio</a:t>
            </a:r>
            <a:r>
              <a:rPr lang="en-GB" sz="2800" dirty="0" smtClean="0"/>
              <a:t> (</a:t>
            </a:r>
            <a:r>
              <a:rPr lang="en-GB" sz="2800" dirty="0" err="1" smtClean="0"/>
              <a:t>parnog</a:t>
            </a:r>
            <a:r>
              <a:rPr lang="en-GB" sz="2800" dirty="0" smtClean="0"/>
              <a:t>) </a:t>
            </a:r>
            <a:r>
              <a:rPr lang="en-GB" sz="2800" dirty="0" err="1" smtClean="0"/>
              <a:t>kotla</a:t>
            </a:r>
            <a:r>
              <a:rPr lang="en-GB" sz="2800" dirty="0" smtClean="0"/>
              <a:t> </a:t>
            </a:r>
            <a:r>
              <a:rPr lang="en-GB" sz="2800" dirty="0" err="1" smtClean="0"/>
              <a:t>izgradit</a:t>
            </a:r>
            <a:r>
              <a:rPr lang="en-GB" sz="2800" dirty="0" smtClean="0"/>
              <a:t> </a:t>
            </a:r>
            <a:r>
              <a:rPr lang="en-GB" sz="2800" dirty="0" err="1" smtClean="0"/>
              <a:t>će</a:t>
            </a:r>
            <a:r>
              <a:rPr lang="en-GB" sz="2800" dirty="0" smtClean="0"/>
              <a:t> se u </a:t>
            </a:r>
            <a:r>
              <a:rPr lang="en-GB" sz="2800" dirty="0" err="1" smtClean="0"/>
              <a:t>hrvatskim</a:t>
            </a:r>
            <a:r>
              <a:rPr lang="en-GB" sz="2800" dirty="0" smtClean="0"/>
              <a:t> </a:t>
            </a:r>
            <a:r>
              <a:rPr lang="en-GB" sz="2800" dirty="0" err="1" smtClean="0"/>
              <a:t>tvrtkama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dirty="0" err="1" smtClean="0"/>
              <a:t>Građevinske</a:t>
            </a:r>
            <a:r>
              <a:rPr lang="en-GB" sz="2800" dirty="0" smtClean="0"/>
              <a:t> </a:t>
            </a:r>
            <a:r>
              <a:rPr lang="en-GB" sz="2800" dirty="0" err="1" smtClean="0"/>
              <a:t>radove</a:t>
            </a:r>
            <a:r>
              <a:rPr lang="en-GB" sz="2800" dirty="0" smtClean="0"/>
              <a:t> </a:t>
            </a:r>
            <a:r>
              <a:rPr lang="en-GB" sz="2800" dirty="0" err="1" smtClean="0"/>
              <a:t>će</a:t>
            </a:r>
            <a:r>
              <a:rPr lang="en-GB" sz="2800" dirty="0" smtClean="0"/>
              <a:t> </a:t>
            </a:r>
            <a:r>
              <a:rPr lang="hr-HR" sz="2800" dirty="0" err="1"/>
              <a:t>i</a:t>
            </a:r>
            <a:r>
              <a:rPr lang="en-GB" sz="2800" dirty="0" err="1" smtClean="0"/>
              <a:t>zvoditi</a:t>
            </a:r>
            <a:r>
              <a:rPr lang="en-GB" sz="2800" dirty="0" smtClean="0"/>
              <a:t> </a:t>
            </a:r>
            <a:r>
              <a:rPr lang="en-GB" sz="2800" dirty="0" err="1" smtClean="0"/>
              <a:t>hrvatske</a:t>
            </a:r>
            <a:r>
              <a:rPr lang="en-GB" sz="2800" dirty="0" smtClean="0"/>
              <a:t> </a:t>
            </a:r>
            <a:r>
              <a:rPr lang="en-GB" sz="2800" dirty="0" err="1" smtClean="0"/>
              <a:t>tvrtke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dirty="0" err="1" smtClean="0"/>
              <a:t>Montažu</a:t>
            </a:r>
            <a:r>
              <a:rPr lang="en-GB" sz="2800" dirty="0" smtClean="0"/>
              <a:t> </a:t>
            </a:r>
            <a:r>
              <a:rPr lang="en-GB" sz="2800" dirty="0" err="1" smtClean="0"/>
              <a:t>mehaničke</a:t>
            </a:r>
            <a:r>
              <a:rPr lang="en-GB" sz="2800" dirty="0" smtClean="0"/>
              <a:t> </a:t>
            </a:r>
            <a:r>
              <a:rPr lang="en-GB" sz="2800" dirty="0" err="1" smtClean="0"/>
              <a:t>opreme</a:t>
            </a:r>
            <a:r>
              <a:rPr lang="en-GB" sz="2800" dirty="0" smtClean="0"/>
              <a:t> </a:t>
            </a:r>
            <a:r>
              <a:rPr lang="en-GB" sz="2800" dirty="0" err="1" smtClean="0"/>
              <a:t>će</a:t>
            </a:r>
            <a:r>
              <a:rPr lang="en-GB" sz="2800" dirty="0" smtClean="0"/>
              <a:t> </a:t>
            </a:r>
            <a:r>
              <a:rPr lang="en-GB" sz="2800" dirty="0" err="1" smtClean="0"/>
              <a:t>izvoditi</a:t>
            </a:r>
            <a:r>
              <a:rPr lang="en-GB" sz="2800" dirty="0" smtClean="0"/>
              <a:t> </a:t>
            </a:r>
            <a:r>
              <a:rPr lang="en-GB" sz="2800" dirty="0" err="1" smtClean="0"/>
              <a:t>hrvatske</a:t>
            </a:r>
            <a:r>
              <a:rPr lang="en-GB" sz="2800" dirty="0" smtClean="0"/>
              <a:t> </a:t>
            </a:r>
            <a:r>
              <a:rPr lang="en-GB" sz="2800" dirty="0" err="1" smtClean="0"/>
              <a:t>tvrtke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Očekuje se da će dobavljači pomoćnih sistema biti hrvatske tvrtke.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4195" y="138063"/>
            <a:ext cx="4331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KONCEPT PROJEKTA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917" y="1029650"/>
            <a:ext cx="1190064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Očekuje se da će se zaposliti </a:t>
            </a:r>
            <a:r>
              <a:rPr lang="en-GB" sz="2800" dirty="0" smtClean="0"/>
              <a:t>300 </a:t>
            </a:r>
            <a:r>
              <a:rPr lang="hr-HR" sz="2800" dirty="0" smtClean="0"/>
              <a:t>ljudi za vrijeme izgradnje.</a:t>
            </a:r>
            <a:endParaRPr lang="en-GB" sz="2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Otvorit će se više dugoročnih radnih mjesta u transportu i sektoru poljoprivrede .</a:t>
            </a:r>
            <a:endParaRPr lang="en-GB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Ljudi koji su trenutno zaposleni u postojećoj toplani će biti educirani/osposobljeni za rad u novom postrojenju i zaposleni u istom.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Vjerojatno će biti potrebno više zaposlenika i oni će se regrutirati iz Karlovca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Očekujemo da će novo energetsko postrojenje potaknuti nove investicije i stvaranje radnih mjesta u Gradu Karlovcu.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Novo energetsko postrojenje će koristiti vrhunske i ekološki prihvatljive tehnologije te će biti dostupno za posjete fakulteta, škola, znanstvenih ustanova itd.</a:t>
            </a:r>
          </a:p>
        </p:txBody>
      </p:sp>
    </p:spTree>
    <p:extLst>
      <p:ext uri="{BB962C8B-B14F-4D97-AF65-F5344CB8AC3E}">
        <p14:creationId xmlns:p14="http://schemas.microsoft.com/office/powerpoint/2010/main" val="246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982" y="138063"/>
            <a:ext cx="37367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latin typeface="+mj-lt"/>
              </a:rPr>
              <a:t>STATUS PROJE</a:t>
            </a:r>
            <a:r>
              <a:rPr lang="hr-HR" sz="3400" dirty="0" smtClean="0">
                <a:latin typeface="+mj-lt"/>
              </a:rPr>
              <a:t>K</a:t>
            </a:r>
            <a:r>
              <a:rPr lang="en-US" sz="3400" dirty="0" smtClean="0">
                <a:latin typeface="+mj-lt"/>
              </a:rPr>
              <a:t>T</a:t>
            </a:r>
            <a:r>
              <a:rPr lang="hr-HR" sz="3400" dirty="0" smtClean="0">
                <a:latin typeface="+mj-lt"/>
              </a:rPr>
              <a:t>A</a:t>
            </a:r>
            <a:endParaRPr lang="en-US" sz="3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553" y="864129"/>
            <a:ext cx="116482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Projekt je je dobio važeću lokacijsku dozvolu od Grada Karlovca. </a:t>
            </a:r>
            <a:endParaRPr lang="en-GB" sz="20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Idejno rješenje sa detaljnim opisom  procjene ukupnog utjecaja na okoliš  (EIA) je </a:t>
            </a:r>
            <a:r>
              <a:rPr lang="hr-HR" sz="2800" dirty="0" smtClean="0"/>
              <a:t>podneseno Gradu </a:t>
            </a:r>
            <a:r>
              <a:rPr lang="hr-HR" sz="2800" dirty="0" smtClean="0"/>
              <a:t>Karlovcu</a:t>
            </a:r>
            <a:endParaRPr lang="en-GB" sz="28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Studija </a:t>
            </a:r>
            <a:r>
              <a:rPr lang="hr-HR" sz="2800" dirty="0"/>
              <a:t>procjene utjecaja na okoliš </a:t>
            </a:r>
            <a:r>
              <a:rPr lang="en-GB" sz="2800" dirty="0" smtClean="0"/>
              <a:t>(</a:t>
            </a:r>
            <a:r>
              <a:rPr lang="en-GB" sz="2800" dirty="0"/>
              <a:t>EIAS</a:t>
            </a:r>
            <a:r>
              <a:rPr lang="en-GB" sz="2800" dirty="0" smtClean="0"/>
              <a:t>) </a:t>
            </a:r>
            <a:r>
              <a:rPr lang="hr-HR" sz="2800" dirty="0" smtClean="0"/>
              <a:t>nije načinjena za postrojenje u Karlovcu jer  ono ima električnu snagu </a:t>
            </a:r>
            <a:r>
              <a:rPr lang="en-GB" sz="2800" dirty="0"/>
              <a:t>5 </a:t>
            </a:r>
            <a:r>
              <a:rPr lang="en-GB" sz="2800" dirty="0" err="1" smtClean="0"/>
              <a:t>Mwe</a:t>
            </a:r>
            <a:r>
              <a:rPr lang="hr-HR" sz="2800" dirty="0" smtClean="0"/>
              <a:t>. EIAS je obavezan za postrojenja električne snage veće od </a:t>
            </a:r>
            <a:r>
              <a:rPr lang="en-GB" sz="2800" dirty="0"/>
              <a:t>10 </a:t>
            </a:r>
            <a:r>
              <a:rPr lang="en-GB" sz="2800" dirty="0" err="1" smtClean="0"/>
              <a:t>Mwe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dirty="0" err="1" smtClean="0"/>
              <a:t>Gradska</a:t>
            </a:r>
            <a:r>
              <a:rPr lang="en-GB" sz="2800" dirty="0" smtClean="0"/>
              <a:t> </a:t>
            </a:r>
            <a:r>
              <a:rPr lang="en-GB" sz="2800" dirty="0" err="1" smtClean="0"/>
              <a:t>Toplana</a:t>
            </a:r>
            <a:r>
              <a:rPr lang="en-GB" sz="2800" dirty="0" smtClean="0"/>
              <a:t> </a:t>
            </a:r>
            <a:r>
              <a:rPr lang="hr-HR" sz="2800" dirty="0" smtClean="0"/>
              <a:t>će preuzeti toplinske kapacitete od novog </a:t>
            </a:r>
            <a:r>
              <a:rPr lang="hr-HR" sz="2800" dirty="0" smtClean="0"/>
              <a:t>postrojenja, </a:t>
            </a:r>
            <a:r>
              <a:rPr lang="hr-HR" sz="2800" dirty="0" smtClean="0"/>
              <a:t>a cijena grijanja će biti značajno niža od cijene koju danas plaća krajnji korisnik.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3247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982" y="138063"/>
            <a:ext cx="37367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STATUS PROJE</a:t>
            </a:r>
            <a:r>
              <a:rPr lang="hr-HR" sz="3400" dirty="0"/>
              <a:t>K</a:t>
            </a:r>
            <a:r>
              <a:rPr lang="en-US" sz="3400" dirty="0"/>
              <a:t>T</a:t>
            </a:r>
            <a:r>
              <a:rPr lang="hr-HR" sz="3400" dirty="0"/>
              <a:t>A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365553" y="864129"/>
            <a:ext cx="116482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Dugoročni ugovor je potpisan s privatnim proizvođačem šumske biomase (</a:t>
            </a:r>
            <a:r>
              <a:rPr lang="en-GB" sz="2800" dirty="0"/>
              <a:t>virgin </a:t>
            </a:r>
            <a:r>
              <a:rPr lang="en-GB" sz="2800" dirty="0" smtClean="0"/>
              <a:t>wood</a:t>
            </a:r>
            <a:r>
              <a:rPr lang="hr-HR" sz="2800" dirty="0" smtClean="0"/>
              <a:t>). Međutim, spremni smo na pregovore i sa ostalim proizvođačima šumske biomase.</a:t>
            </a:r>
            <a:endParaRPr lang="en-GB" sz="28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Ugovor o nabavci drva zahtijeva isporuku isključivo uzgojenog drva 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Novo postrojenje u Karlovcu će ispuniti sve uvjete u vezi s emisijom u okoliš. U EU postoje stotine sličnih  postrojenja s istim toplinskim i električnim kapacitetom. </a:t>
            </a:r>
            <a:r>
              <a:rPr lang="hr-HR" sz="2800" dirty="0" smtClean="0"/>
              <a:t>Najbliže </a:t>
            </a:r>
            <a:r>
              <a:rPr lang="hr-HR" sz="2800" dirty="0" smtClean="0"/>
              <a:t>Hrvatskoj su: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elektrana na biomasu u Beču (Austrija) koja ima kapacitet</a:t>
            </a:r>
            <a:r>
              <a:rPr lang="en-GB" sz="2800" dirty="0" smtClean="0"/>
              <a:t> 20 </a:t>
            </a:r>
            <a:r>
              <a:rPr lang="en-GB" sz="2800" dirty="0" err="1" smtClean="0"/>
              <a:t>Mwe</a:t>
            </a:r>
            <a:r>
              <a:rPr lang="hr-HR" sz="2800" dirty="0" smtClean="0"/>
              <a:t>, što je 4 puta više od karlovačkog postrojenja,</a:t>
            </a:r>
            <a:r>
              <a:rPr lang="en-GB" sz="2800" dirty="0" smtClean="0"/>
              <a:t> </a:t>
            </a:r>
            <a:r>
              <a:rPr lang="hr-HR" sz="2800" dirty="0"/>
              <a:t>a</a:t>
            </a:r>
            <a:r>
              <a:rPr lang="hr-HR" sz="2800" dirty="0" smtClean="0"/>
              <a:t> nalazi se vrlo blizu centra grada.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800" dirty="0" smtClean="0"/>
              <a:t>P</a:t>
            </a:r>
            <a:r>
              <a:rPr lang="hr-HR" sz="2800" dirty="0"/>
              <a:t>é</a:t>
            </a:r>
            <a:r>
              <a:rPr lang="hr-HR" sz="2800" dirty="0" smtClean="0"/>
              <a:t>cs /Pečuh (Mađarska</a:t>
            </a:r>
            <a:r>
              <a:rPr lang="hr-HR" sz="2800" dirty="0" smtClean="0"/>
              <a:t>) </a:t>
            </a:r>
            <a:r>
              <a:rPr lang="hr-HR" sz="2800" dirty="0"/>
              <a:t>koja ima kapacitet</a:t>
            </a:r>
            <a:r>
              <a:rPr lang="en-GB" sz="2800" dirty="0"/>
              <a:t> </a:t>
            </a:r>
            <a:r>
              <a:rPr lang="hr-HR" sz="2800" dirty="0" smtClean="0"/>
              <a:t>35</a:t>
            </a:r>
            <a:r>
              <a:rPr lang="en-GB" sz="2800" dirty="0" smtClean="0"/>
              <a:t> </a:t>
            </a:r>
            <a:r>
              <a:rPr lang="en-GB" sz="2800" dirty="0" err="1"/>
              <a:t>Mwe</a:t>
            </a:r>
            <a:r>
              <a:rPr lang="hr-HR" sz="2800" dirty="0"/>
              <a:t>, što je </a:t>
            </a:r>
            <a:r>
              <a:rPr lang="hr-HR" sz="2800" dirty="0" smtClean="0"/>
              <a:t>7 </a:t>
            </a:r>
            <a:r>
              <a:rPr lang="hr-HR" sz="2800" dirty="0"/>
              <a:t>puta više od karlovačkog </a:t>
            </a:r>
            <a:r>
              <a:rPr lang="hr-HR" sz="2800" dirty="0" smtClean="0"/>
              <a:t>postrojenja.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88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0"/>
            <a:ext cx="9509760" cy="616712"/>
          </a:xfrm>
        </p:spPr>
        <p:txBody>
          <a:bodyPr/>
          <a:lstStyle/>
          <a:p>
            <a:r>
              <a:rPr lang="hr-HR" dirty="0" smtClean="0"/>
              <a:t>ZAŠTO CENTRALIZIRANI TOPLINSKI SUSTAV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53" y="1004824"/>
            <a:ext cx="11976847" cy="5864770"/>
          </a:xfrm>
        </p:spPr>
        <p:txBody>
          <a:bodyPr>
            <a:normAutofit fontScale="32500" lnSpcReduction="20000"/>
          </a:bodyPr>
          <a:lstStyle/>
          <a:p>
            <a:r>
              <a:rPr lang="hr-HR" sz="7400" dirty="0" smtClean="0"/>
              <a:t>Centralizirani toplinski sustav je ekološki najprihvatljiviji način grijanja kuća u </a:t>
            </a:r>
            <a:r>
              <a:rPr lang="hr-HR" sz="7400" dirty="0" smtClean="0"/>
              <a:t>zimi.</a:t>
            </a:r>
            <a:endParaRPr lang="hr-HR" sz="7400" dirty="0" smtClean="0"/>
          </a:p>
          <a:p>
            <a:r>
              <a:rPr lang="hr-HR" sz="7400" b="1" u="sng" dirty="0" smtClean="0"/>
              <a:t>Ako svako domaćinstvo ima vlastito grijanje</a:t>
            </a:r>
            <a:r>
              <a:rPr lang="en-GB" sz="7400" dirty="0" smtClean="0"/>
              <a:t>:</a:t>
            </a:r>
          </a:p>
          <a:p>
            <a:pPr marL="45720" indent="0">
              <a:buNone/>
              <a:tabLst>
                <a:tab pos="268288" algn="l"/>
              </a:tabLst>
            </a:pPr>
            <a:r>
              <a:rPr lang="en-GB" sz="7400" dirty="0"/>
              <a:t>	</a:t>
            </a:r>
            <a:r>
              <a:rPr lang="en-GB" sz="7400" dirty="0" smtClean="0"/>
              <a:t>- </a:t>
            </a:r>
            <a:r>
              <a:rPr lang="hr-HR" sz="7400" dirty="0" smtClean="0"/>
              <a:t>Potrošnja goriva bi bila daleko viša nego u centraliziranom sustavu:</a:t>
            </a:r>
            <a:endParaRPr lang="en-GB" sz="7400" dirty="0" smtClean="0"/>
          </a:p>
          <a:p>
            <a:pPr marL="444500" indent="-176213">
              <a:buFontTx/>
              <a:buChar char="-"/>
              <a:tabLst>
                <a:tab pos="444500" algn="l"/>
              </a:tabLst>
            </a:pPr>
            <a:r>
              <a:rPr lang="hr-HR" sz="7400" dirty="0" smtClean="0"/>
              <a:t>Emisije u atmosferu bi bile više nego u centraliziranom sustavu;</a:t>
            </a:r>
            <a:endParaRPr lang="en-GB" sz="7400" dirty="0" smtClean="0"/>
          </a:p>
          <a:p>
            <a:pPr marL="273050" indent="-4763">
              <a:buFontTx/>
              <a:buChar char="-"/>
              <a:tabLst>
                <a:tab pos="268288" algn="l"/>
              </a:tabLst>
            </a:pPr>
            <a:r>
              <a:rPr lang="en-GB" sz="7400" dirty="0"/>
              <a:t> </a:t>
            </a:r>
            <a:r>
              <a:rPr lang="hr-HR" sz="7400" dirty="0" smtClean="0"/>
              <a:t>Godišnja cijena grijanja po kućanstvu bi bila daleko viša nego u centraliziranom </a:t>
            </a:r>
            <a:r>
              <a:rPr lang="hr-HR" sz="7400" dirty="0" smtClean="0"/>
              <a:t>sustavu;</a:t>
            </a:r>
            <a:endParaRPr lang="en-GB" sz="7400" dirty="0" smtClean="0"/>
          </a:p>
          <a:p>
            <a:pPr marL="273050" indent="-4763">
              <a:buFontTx/>
              <a:buChar char="-"/>
              <a:tabLst>
                <a:tab pos="268288" algn="l"/>
              </a:tabLst>
            </a:pPr>
            <a:r>
              <a:rPr lang="en-GB" sz="7400" dirty="0" smtClean="0"/>
              <a:t> </a:t>
            </a:r>
            <a:r>
              <a:rPr lang="hr-HR" sz="7400" dirty="0" smtClean="0"/>
              <a:t>Održavanje i troškovi sigurnosti bi bili u cjelosti na teret </a:t>
            </a:r>
            <a:r>
              <a:rPr lang="hr-HR" sz="7400" dirty="0" smtClean="0"/>
              <a:t>domaćinstava.</a:t>
            </a:r>
            <a:endParaRPr lang="hr-HR" sz="7400" dirty="0" smtClean="0"/>
          </a:p>
          <a:p>
            <a:pPr marL="273050" indent="-4763">
              <a:buFontTx/>
              <a:buChar char="-"/>
              <a:tabLst>
                <a:tab pos="268288" algn="l"/>
              </a:tabLst>
            </a:pPr>
            <a:r>
              <a:rPr lang="hr-HR" sz="7400" b="1" u="sng" dirty="0" smtClean="0"/>
              <a:t>Ako svako domaćinstvo koristi toplinsku energiju iz centraliziranog toplinskog sustava: </a:t>
            </a:r>
          </a:p>
          <a:p>
            <a:pPr marL="273050" indent="-4763">
              <a:buFontTx/>
              <a:buChar char="-"/>
              <a:tabLst>
                <a:tab pos="268288" algn="l"/>
              </a:tabLst>
            </a:pPr>
            <a:r>
              <a:rPr lang="hr-HR" sz="7400" dirty="0" smtClean="0"/>
              <a:t>Ukupna potrošnja  goriva bi bila daleko niža zbog efikasnisti </a:t>
            </a:r>
            <a:r>
              <a:rPr lang="hr-HR" sz="7400" dirty="0" smtClean="0"/>
              <a:t>sustava;</a:t>
            </a:r>
            <a:endParaRPr lang="hr-HR" sz="7400" dirty="0" smtClean="0"/>
          </a:p>
          <a:p>
            <a:pPr marL="273050" indent="-4763">
              <a:buFontTx/>
              <a:buChar char="-"/>
              <a:tabLst>
                <a:tab pos="268288" algn="l"/>
              </a:tabLst>
            </a:pPr>
            <a:r>
              <a:rPr lang="hr-HR" sz="7400" dirty="0" smtClean="0"/>
              <a:t>Emisije u atmosferu će biti zanemarive i </a:t>
            </a:r>
            <a:r>
              <a:rPr lang="hr-HR" sz="7400" dirty="0" smtClean="0"/>
              <a:t>kontrolirane;</a:t>
            </a:r>
            <a:endParaRPr lang="en-GB" sz="7400" dirty="0" smtClean="0"/>
          </a:p>
          <a:p>
            <a:pPr marL="444500" indent="-176213">
              <a:buFont typeface="Arial" panose="020B0604020202020204" pitchFamily="34" charset="0"/>
              <a:buChar char="-"/>
            </a:pPr>
            <a:r>
              <a:rPr lang="hr-HR" sz="7400" dirty="0" smtClean="0"/>
              <a:t>Godišnja cijena za svako domaćinstvo će biti daleko </a:t>
            </a:r>
            <a:r>
              <a:rPr lang="hr-HR" sz="7400" dirty="0" smtClean="0"/>
              <a:t>niža;</a:t>
            </a:r>
            <a:endParaRPr lang="hr-HR" sz="7400" dirty="0" smtClean="0"/>
          </a:p>
          <a:p>
            <a:pPr marL="444500" indent="-176213">
              <a:buFont typeface="Arial" panose="020B0604020202020204" pitchFamily="34" charset="0"/>
              <a:buChar char="-"/>
            </a:pPr>
            <a:r>
              <a:rPr lang="en-GB" sz="7400" dirty="0" smtClean="0"/>
              <a:t>N</a:t>
            </a:r>
            <a:r>
              <a:rPr lang="hr-HR" sz="7400" dirty="0" smtClean="0"/>
              <a:t>ema troškova održavanja i sigurnosti za domaćinstva.</a:t>
            </a:r>
            <a:endParaRPr lang="en-GB" sz="7400" dirty="0" smtClean="0"/>
          </a:p>
          <a:p>
            <a:pPr marL="4572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616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117736"/>
            <a:ext cx="9509760" cy="568064"/>
          </a:xfrm>
        </p:spPr>
        <p:txBody>
          <a:bodyPr/>
          <a:lstStyle/>
          <a:p>
            <a:r>
              <a:rPr lang="hr-HR" dirty="0" smtClean="0"/>
              <a:t>NOVA CENTRALIZIRANO POSTROJENJE GRIJANJA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3310"/>
            <a:ext cx="12191999" cy="61667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2400" dirty="0" smtClean="0"/>
              <a:t>Ako prihvatimo činjenicu da je centralizirani toplinski sustav najekološkiji način generiranja toplinske energije potrebno je odabrati najefikasniju tehnologiju da bi centralizirani toplinski sustav  postao još „zeleniji” i još ekonomičniji za </a:t>
            </a:r>
            <a:r>
              <a:rPr lang="hr-HR" sz="2400" dirty="0" smtClean="0"/>
              <a:t>lokalnu </a:t>
            </a:r>
            <a:r>
              <a:rPr lang="hr-HR" sz="2400" dirty="0" smtClean="0"/>
              <a:t>zajednicu.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 </a:t>
            </a:r>
            <a:r>
              <a:rPr lang="hr-HR" sz="2400" dirty="0" smtClean="0"/>
              <a:t>U obzir je uzeto nekoliko tehnologija koje su uspoređene da </a:t>
            </a:r>
            <a:r>
              <a:rPr lang="hr-HR" sz="2400" dirty="0" smtClean="0"/>
              <a:t>bi se </a:t>
            </a:r>
            <a:r>
              <a:rPr lang="hr-HR" sz="2400" dirty="0" smtClean="0"/>
              <a:t>odredila mogućnost distribucije </a:t>
            </a:r>
            <a:r>
              <a:rPr lang="hr-HR" sz="2400" dirty="0" smtClean="0"/>
              <a:t>termalne </a:t>
            </a:r>
            <a:r>
              <a:rPr lang="hr-HR" sz="2400" dirty="0" smtClean="0"/>
              <a:t>i električne energije na čist i ekonomičan </a:t>
            </a:r>
            <a:r>
              <a:rPr lang="hr-HR" sz="2400" dirty="0" smtClean="0"/>
              <a:t>način.</a:t>
            </a:r>
            <a:endParaRPr lang="hr-HR" sz="2400" dirty="0" smtClean="0"/>
          </a:p>
          <a:p>
            <a:pPr>
              <a:lnSpc>
                <a:spcPct val="120000"/>
              </a:lnSpc>
            </a:pPr>
            <a:r>
              <a:rPr lang="hr-HR" sz="2400" dirty="0" smtClean="0"/>
              <a:t>Prikladne tehnologije moraju:</a:t>
            </a:r>
          </a:p>
          <a:p>
            <a:pPr lvl="1">
              <a:lnSpc>
                <a:spcPct val="120000"/>
              </a:lnSpc>
            </a:pPr>
            <a:r>
              <a:rPr lang="hr-HR" sz="2200" dirty="0" smtClean="0"/>
              <a:t>Imati </a:t>
            </a:r>
            <a:r>
              <a:rPr lang="hr-HR" sz="2200" dirty="0" smtClean="0"/>
              <a:t>pristupačne </a:t>
            </a:r>
            <a:r>
              <a:rPr lang="hr-HR" sz="2200" dirty="0" smtClean="0"/>
              <a:t>troškove </a:t>
            </a:r>
            <a:r>
              <a:rPr lang="hr-HR" sz="2200" dirty="0" smtClean="0"/>
              <a:t>izgradnje, </a:t>
            </a:r>
            <a:r>
              <a:rPr lang="hr-HR" sz="2200" dirty="0" smtClean="0"/>
              <a:t>jer bi se visoki troškovi izgradnje reflektirali na cijenu energije;</a:t>
            </a:r>
          </a:p>
          <a:p>
            <a:pPr marL="538163" indent="-269875">
              <a:lnSpc>
                <a:spcPct val="120000"/>
              </a:lnSpc>
              <a:buFontTx/>
              <a:buChar char="-"/>
            </a:pPr>
            <a:r>
              <a:rPr lang="hr-HR" sz="2400" dirty="0" smtClean="0"/>
              <a:t>Koristiti obnovljiva goriva da bi se izbjeglo korištenje fosilnih goriva, i na taj način izbjegla emisija zagađivača;</a:t>
            </a:r>
          </a:p>
          <a:p>
            <a:pPr marL="538163" indent="-269875">
              <a:lnSpc>
                <a:spcPct val="120000"/>
              </a:lnSpc>
              <a:buFontTx/>
              <a:buChar char="-"/>
            </a:pPr>
            <a:r>
              <a:rPr lang="hr-HR" sz="2400" dirty="0" smtClean="0"/>
              <a:t>Dokazati da </a:t>
            </a:r>
            <a:r>
              <a:rPr lang="hr-HR" sz="2400" dirty="0" smtClean="0"/>
              <a:t>se mogu osigurati količine za vrijeme zimske sezone. 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7746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4D8109F-05D6-4A26-8F7E-3EF448E618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 (widescreen)</Template>
  <TotalTime>2628</TotalTime>
  <Words>2220</Words>
  <Application>Microsoft Office PowerPoint</Application>
  <PresentationFormat>Custom</PresentationFormat>
  <Paragraphs>410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Banded Design Blue 16x9</vt:lpstr>
      <vt:lpstr> Grad Karlovac 30. lipnja 2015.  </vt:lpstr>
      <vt:lpstr>INVESTITOR</vt:lpstr>
      <vt:lpstr>PROJEKT</vt:lpstr>
      <vt:lpstr>PowerPoint Presentation</vt:lpstr>
      <vt:lpstr>PowerPoint Presentation</vt:lpstr>
      <vt:lpstr>PowerPoint Presentation</vt:lpstr>
      <vt:lpstr>PowerPoint Presentation</vt:lpstr>
      <vt:lpstr>ZAŠTO CENTRALIZIRANI TOPLINSKI SUSTAV</vt:lpstr>
      <vt:lpstr>NOVA CENTRALIZIRANO POSTROJENJE GRIJANJA</vt:lpstr>
      <vt:lpstr>Usporedba tehnologija – Primjenjive tehnologije</vt:lpstr>
      <vt:lpstr>USPOREDBA TEHNOLOGIJA</vt:lpstr>
      <vt:lpstr>KARLOVAC –  BLOK DIAGRAM POSTROJENJA</vt:lpstr>
      <vt:lpstr>ENERGETSKO POSTROJENJE NA ŠUMSKU BIOMASU-KARLOVAC – Tipični prikaz</vt:lpstr>
      <vt:lpstr>USPOREDBA TEHNOLOGIJA– Rekonstrukcija postojeće toplane</vt:lpstr>
      <vt:lpstr>USPOREDBA TEHNOLOGIJA – Napredno plinsko postrojenje</vt:lpstr>
      <vt:lpstr>USPOREDBA TEHNOLOGIJA – Solarna  fotonaponska</vt:lpstr>
      <vt:lpstr>USPOREDBA TEHNOLOGIJA – Fokusirana solarna energija</vt:lpstr>
      <vt:lpstr>USPOREDBA TEHNOLOGIJA – Vjetropark</vt:lpstr>
      <vt:lpstr>USPOREDBA TEHNOLOGIJA– Geotermalna energija</vt:lpstr>
      <vt:lpstr>USPOREDBA TEHNOLOGIJA– Geotermalna energija</vt:lpstr>
      <vt:lpstr>USPOREDBA TEHNOLOGIJA– Postrojenje na šumsku biomasu</vt:lpstr>
      <vt:lpstr>USPOREDBA TEHNOLOGIJA– Postrojenje na šumsku biomasu</vt:lpstr>
      <vt:lpstr>POSTROJENJE/ENERGANA NA ŠUMSKU BIOMASU - KARLOVAC</vt:lpstr>
      <vt:lpstr>POSTROJENJE NA ŠUMSKU BIOMASU KARLOVAC- Emisije</vt:lpstr>
      <vt:lpstr>CO2 CIKLUS</vt:lpstr>
      <vt:lpstr>ELEKTRANA NA BIOMASU-KARLOVAC– Ostale emisije</vt:lpstr>
      <vt:lpstr>Karlovac – Specifikacija postrojenja</vt:lpstr>
      <vt:lpstr>Karlovac – Operativni uvjeti</vt:lpstr>
      <vt:lpstr>KARLOVAC – ATMOSFERSKA EMISIJA</vt:lpstr>
      <vt:lpstr>EPC PODIZVOĐAČ</vt:lpstr>
      <vt:lpstr>MANIPULIRANJE SIROVINOM/GORIVOM</vt:lpstr>
      <vt:lpstr>POSTROJENJE NA ŠUMSKU BIOMASU – KARLOVAC – Konfiguracija postrojenja</vt:lpstr>
      <vt:lpstr>VERTIKALNI PRESJEK KOTLA</vt:lpstr>
      <vt:lpstr>VERTIKALNI PRESJEK KOTLA</vt:lpstr>
      <vt:lpstr>PARNA TURBINA </vt:lpstr>
      <vt:lpstr>AKUMULATOR (TOPLINE)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Joseph D'Anna</dc:creator>
  <cp:lastModifiedBy>Vesna</cp:lastModifiedBy>
  <cp:revision>134</cp:revision>
  <cp:lastPrinted>2015-06-25T14:56:13Z</cp:lastPrinted>
  <dcterms:created xsi:type="dcterms:W3CDTF">2015-06-19T12:23:29Z</dcterms:created>
  <dcterms:modified xsi:type="dcterms:W3CDTF">2015-06-30T13:15:15Z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